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145" r:id="rId4"/>
    <p:sldMasterId id="2147485208" r:id="rId5"/>
  </p:sldMasterIdLst>
  <p:notesMasterIdLst>
    <p:notesMasterId r:id="rId17"/>
  </p:notesMasterIdLst>
  <p:sldIdLst>
    <p:sldId id="2924" r:id="rId6"/>
    <p:sldId id="3161" r:id="rId7"/>
    <p:sldId id="3162" r:id="rId8"/>
    <p:sldId id="3168" r:id="rId9"/>
    <p:sldId id="3165" r:id="rId10"/>
    <p:sldId id="3173" r:id="rId11"/>
    <p:sldId id="3170" r:id="rId12"/>
    <p:sldId id="3166" r:id="rId13"/>
    <p:sldId id="3167" r:id="rId14"/>
    <p:sldId id="3172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7" autoAdjust="0"/>
    <p:restoredTop sz="94523" autoAdjust="0"/>
  </p:normalViewPr>
  <p:slideViewPr>
    <p:cSldViewPr>
      <p:cViewPr varScale="1">
        <p:scale>
          <a:sx n="109" d="100"/>
          <a:sy n="109" d="100"/>
        </p:scale>
        <p:origin x="726" y="96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4540480" y="5948652"/>
            <a:ext cx="798785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947921" y="5948652"/>
            <a:ext cx="630620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6362263" y="5948652"/>
            <a:ext cx="630620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3808675" y="831272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1095955" y="471678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776676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7826493" y="6614164"/>
            <a:ext cx="1040416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9244277" y="661416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921991" y="6719466"/>
            <a:ext cx="88339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3725549" y="6668595"/>
            <a:ext cx="1039141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6561114" y="1025236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7189186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455086" y="6708760"/>
            <a:ext cx="1040416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10717669" y="8318284"/>
            <a:ext cx="1040416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10883001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5027877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 userDrawn="1"/>
        </p:nvSpPr>
        <p:spPr>
          <a:xfrm>
            <a:off x="2431332" y="-3570592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0" y="-637720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>
            <a:off x="1351723" y="424860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8780645" y="-2913279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10807269" y="569919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>
            <a:off x="4048097" y="1516172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"/>
          <p:cNvGrpSpPr/>
          <p:nvPr userDrawn="1"/>
        </p:nvGrpSpPr>
        <p:grpSpPr>
          <a:xfrm>
            <a:off x="-16931" y="-2056029"/>
            <a:ext cx="13130521" cy="19379146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en-US" sz="1800" kern="1200" dirty="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grpSp>
        <p:nvGrpSpPr>
          <p:cNvPr id="5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34"/>
            <a:ext cx="11592393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399143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19"/>
            <a:ext cx="11592393" cy="1757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967967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18" y="1344168"/>
            <a:ext cx="11438467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319628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75719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21" y="1339745"/>
            <a:ext cx="5471582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61632" y="1747690"/>
            <a:ext cx="4315968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“This is the sample </a:t>
            </a:r>
            <a:br>
              <a:rPr lang="en-US" dirty="0"/>
            </a:br>
            <a:r>
              <a:rPr lang="en-US" dirty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7112001" y="4876800"/>
            <a:ext cx="42672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Source Name</a:t>
            </a:r>
          </a:p>
        </p:txBody>
      </p:sp>
      <p:pic>
        <p:nvPicPr>
          <p:cNvPr id="9" name="Picture 8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295275"/>
            <a:ext cx="5498592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2608" y="1600200"/>
            <a:ext cx="5522976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5185" y="1600200"/>
            <a:ext cx="5340096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1205" y="295275"/>
            <a:ext cx="5509682" cy="838200"/>
          </a:xfrm>
        </p:spPr>
        <p:txBody>
          <a:bodyPr lIns="82296" rIns="82296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</a:p>
        </p:txBody>
      </p:sp>
    </p:spTree>
  </p:cSld>
  <p:clrMapOvr>
    <a:masterClrMapping/>
  </p:clrMapOvr>
  <p:transition>
    <p:wipe dir="r"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25969" y="1600206"/>
            <a:ext cx="3496733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389976" y="1600200"/>
            <a:ext cx="3458633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401053" y="1600207"/>
            <a:ext cx="3511549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92610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340354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8364403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96" y="439710"/>
            <a:ext cx="11422992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479686" y="1476375"/>
            <a:ext cx="11252615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623" y="6062130"/>
            <a:ext cx="9948333" cy="276999"/>
          </a:xfrm>
        </p:spPr>
        <p:txBody>
          <a:bodyPr wrap="square" anchor="b" anchorCtr="0">
            <a:no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9184" y="1600200"/>
            <a:ext cx="5340096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98336" y="1947672"/>
            <a:ext cx="4572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270" y="5842651"/>
            <a:ext cx="10816168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2609" y="649224"/>
            <a:ext cx="10816167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89812" y="6355844"/>
            <a:ext cx="11592393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Tell your story here</a:t>
            </a:r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22580" y="777667"/>
            <a:ext cx="119092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Tell your story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87" y="4279408"/>
            <a:ext cx="6246489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94" y="311164"/>
            <a:ext cx="1211156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268" y="3282696"/>
            <a:ext cx="6283409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387177" y="1917700"/>
            <a:ext cx="3568700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6933" y="6141736"/>
            <a:ext cx="12208933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2431332" y="-3578087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351723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500827" y="17111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807269" y="8348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4048097" y="-3377648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992" y="484648"/>
            <a:ext cx="11673504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</a:t>
            </a:r>
            <a:br>
              <a:rPr lang="en-US" dirty="0"/>
            </a:br>
            <a:r>
              <a:rPr lang="en-US" dirty="0"/>
              <a:t>title style”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3666" y="5358903"/>
            <a:ext cx="11432913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Source</a:t>
            </a:r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2522500" y="795528"/>
            <a:ext cx="713232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2501" y="4794352"/>
            <a:ext cx="7130069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2533651" y="795528"/>
            <a:ext cx="7105651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4494" y="4873438"/>
            <a:ext cx="6765427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451106" y="310896"/>
            <a:ext cx="4364736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51106" y="310896"/>
            <a:ext cx="4364736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06271" y="3429000"/>
            <a:ext cx="9345731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6656832" y="859536"/>
            <a:ext cx="484022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6656832" y="859536"/>
            <a:ext cx="4840224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6271" y="728988"/>
            <a:ext cx="5799891" cy="108952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4891618" y="311149"/>
            <a:ext cx="4357514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1995" y="311149"/>
            <a:ext cx="435714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46619" y="311149"/>
            <a:ext cx="434481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766" y="311149"/>
            <a:ext cx="436366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9349317" y="311151"/>
            <a:ext cx="2408766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49328" y="311151"/>
            <a:ext cx="2408764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46628" y="3028951"/>
            <a:ext cx="3335953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765" y="3028951"/>
            <a:ext cx="335480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3881969" y="3028951"/>
            <a:ext cx="5367166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7779" y="3028951"/>
            <a:ext cx="537135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349317" y="1683673"/>
            <a:ext cx="2408766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49328" y="1676400"/>
            <a:ext cx="2408764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9349317" y="5182976"/>
            <a:ext cx="2408766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49328" y="5182976"/>
            <a:ext cx="2408764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1104" y="310896"/>
            <a:ext cx="11301984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44510" y="310912"/>
            <a:ext cx="11299825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Photo placeholder</a:t>
            </a:r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4862"/>
            <a:ext cx="1130300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/>
              <a:t>Full bleed image placeholder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455095" y="6124575"/>
            <a:ext cx="1049511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3519889" y="778669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5831613" y="5844550"/>
            <a:ext cx="55257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153507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600295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6371331" y="5840202"/>
            <a:ext cx="219743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5958178" y="5840202"/>
            <a:ext cx="143283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490425" y="5654198"/>
            <a:ext cx="52044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636277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5779560" y="5525703"/>
            <a:ext cx="52044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5925412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068061" y="5654198"/>
            <a:ext cx="55257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213914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6359767" y="5525703"/>
            <a:ext cx="52687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6503048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6648901" y="5654198"/>
            <a:ext cx="52687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 userDrawn="1"/>
        </p:nvSpPr>
        <p:spPr>
          <a:xfrm>
            <a:off x="859588" y="2021603"/>
            <a:ext cx="246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pic>
        <p:nvPicPr>
          <p:cNvPr id="35" name="Picture 34" descr="Pref_Logo+1-Line_Tagline-Rt-WHITE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410216"/>
            <a:ext cx="6604000" cy="88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104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20" y="925450"/>
            <a:ext cx="12191999" cy="187632"/>
            <a:chOff x="0" y="925450"/>
            <a:chExt cx="12188824" cy="187632"/>
          </a:xfrm>
        </p:grpSpPr>
        <p:sp>
          <p:nvSpPr>
            <p:cNvPr id="637" name="Rectangle 636"/>
            <p:cNvSpPr/>
            <p:nvPr userDrawn="1"/>
          </p:nvSpPr>
          <p:spPr>
            <a:xfrm>
              <a:off x="0" y="925450"/>
              <a:ext cx="12188824" cy="159057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35001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solidFill>
                  <a:srgbClr val="0096D6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085650"/>
              <a:ext cx="12188824" cy="27432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solidFill>
                  <a:srgbClr val="0096D6"/>
                </a:solidFill>
              </a:endParaRPr>
            </a:p>
          </p:txBody>
        </p:sp>
      </p:grp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" y="94669"/>
            <a:ext cx="12192015" cy="978725"/>
          </a:xfrm>
        </p:spPr>
        <p:txBody>
          <a:bodyPr vert="horz" lIns="45720" tIns="45718" rIns="45720" bIns="45718" rtlCol="0" anchor="ctr" anchorCtr="0">
            <a:noAutofit/>
          </a:bodyPr>
          <a:lstStyle>
            <a:lvl1pPr algn="ctr" defTabSz="91435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400" b="0" kern="1200" spc="0" baseline="0" dirty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2953388391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image" Target="../media/image1.jpeg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slideLayout" Target="../slideLayouts/slideLayout70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69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slideLayout" Target="../slideLayouts/slideLayout6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270" y="1339750"/>
            <a:ext cx="1140192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46" r:id="rId1"/>
    <p:sldLayoutId id="2147485147" r:id="rId2"/>
    <p:sldLayoutId id="2147485148" r:id="rId3"/>
    <p:sldLayoutId id="2147485149" r:id="rId4"/>
    <p:sldLayoutId id="2147485150" r:id="rId5"/>
    <p:sldLayoutId id="2147485151" r:id="rId6"/>
    <p:sldLayoutId id="2147485152" r:id="rId7"/>
    <p:sldLayoutId id="2147485153" r:id="rId8"/>
    <p:sldLayoutId id="2147485154" r:id="rId9"/>
    <p:sldLayoutId id="2147485155" r:id="rId10"/>
    <p:sldLayoutId id="2147485156" r:id="rId11"/>
    <p:sldLayoutId id="2147485157" r:id="rId12"/>
    <p:sldLayoutId id="2147485158" r:id="rId13"/>
    <p:sldLayoutId id="2147485159" r:id="rId14"/>
    <p:sldLayoutId id="2147485160" r:id="rId15"/>
    <p:sldLayoutId id="2147485161" r:id="rId16"/>
    <p:sldLayoutId id="2147485162" r:id="rId17"/>
    <p:sldLayoutId id="2147485163" r:id="rId18"/>
    <p:sldLayoutId id="2147485164" r:id="rId19"/>
    <p:sldLayoutId id="2147485165" r:id="rId20"/>
    <p:sldLayoutId id="2147485166" r:id="rId21"/>
    <p:sldLayoutId id="2147485167" r:id="rId22"/>
    <p:sldLayoutId id="2147485168" r:id="rId23"/>
    <p:sldLayoutId id="2147485169" r:id="rId24"/>
    <p:sldLayoutId id="2147485170" r:id="rId25"/>
    <p:sldLayoutId id="2147485171" r:id="rId26"/>
    <p:sldLayoutId id="2147485172" r:id="rId27"/>
    <p:sldLayoutId id="2147485173" r:id="rId28"/>
    <p:sldLayoutId id="2147485174" r:id="rId29"/>
    <p:sldLayoutId id="2147485175" r:id="rId30"/>
    <p:sldLayoutId id="2147485176" r:id="rId31"/>
    <p:sldLayoutId id="2147485178" r:id="rId32"/>
  </p:sldLayoutIdLst>
  <p:transition>
    <p:wipe dir="r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2018/12/19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平台优秀案例申请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六、希望联盟给予的支持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236776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平台优秀案例申请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案例基本信息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4079776" y="2636912"/>
            <a:ext cx="710411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、面向“模型</a:t>
            </a: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数据分析”的设备资产与生产过程优化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、面向基础业务组件抽象与灵活编排的管理运营与可视化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、面向全要素全链条打通的资源协同优化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、基于平台的模式业态创新</a:t>
            </a: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平台优秀案例申请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8352928" cy="4391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一、案例概况（简要概述）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二、项目实施（重点论述）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三、价值成效（重点论述，突出可量化成果）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四、下一步实施计划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一、案例概况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305256" cy="3418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、项目背景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应用企业现状，如所属行业、代表产品、企业规模、信息化基础、计划投入力度等。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、预期目标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围绕技术目标、经济效益目标、行业示范效应目标，进行论述。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366706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450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、场景特征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围绕案例行业特点、场景特点（如具有高价值设备、产品模型复杂等），进行论述。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、模式路径</a:t>
            </a:r>
          </a:p>
          <a:p>
            <a:pPr marL="79997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重点论述实际需求，要解决的企业难点、痛点。</a:t>
            </a:r>
          </a:p>
          <a:p>
            <a:pPr marL="79997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概述开展的应用实践内容。</a:t>
            </a:r>
          </a:p>
          <a:p>
            <a:pPr marL="79997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论述项目实施涉及的各类主体、提供的服务及合作模式（如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IaaS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提供行业机理模型）。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344" y="980728"/>
            <a:ext cx="11176000" cy="4010273"/>
          </a:xfrm>
        </p:spPr>
        <p:txBody>
          <a:bodyPr/>
          <a:lstStyle/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、技术实现</a:t>
            </a:r>
          </a:p>
          <a:p>
            <a:pPr marL="799970" lvl="1" indent="-342900"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l"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论述项目解决方案，分层次、分类别展现技术手段。</a:t>
            </a:r>
          </a:p>
          <a:p>
            <a:pPr marL="799970" lvl="1" indent="-342900"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l"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详细列明平台架构、应用了平台哪些功能和资源等内容。</a:t>
            </a:r>
          </a:p>
          <a:p>
            <a:pPr marL="799970" lvl="1" indent="-342900"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l"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（包括但不限于如何采集数据、如何实现数据集成、如何进行数据存储与管理、如何开展数据建模分析、如何进行应用交付等）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、项目亮点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如商业模式先进性、技术创新性等</a:t>
            </a: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F839BCD-6EF7-4741-81F1-55E29794E78F}"/>
              </a:ext>
            </a:extLst>
          </p:cNvPr>
          <p:cNvSpPr/>
          <p:nvPr/>
        </p:nvSpPr>
        <p:spPr>
          <a:xfrm>
            <a:off x="7464152" y="4653136"/>
            <a:ext cx="4464496" cy="161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12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12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、面向“模型</a:t>
            </a:r>
            <a:r>
              <a:rPr lang="en-US" altLang="zh-CN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数据分析”的设备资产与生产过程优化</a:t>
            </a:r>
            <a:endParaRPr lang="en-US" altLang="zh-CN" sz="1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、面向基础业务组件抽象与灵活编排的管理运营与可视化</a:t>
            </a:r>
            <a:endParaRPr lang="en-US" altLang="zh-CN" sz="1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、面向全要素全链条打通的资源协同优化</a:t>
            </a:r>
            <a:endParaRPr lang="en-US" altLang="zh-CN" sz="1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、基于平台的模式业态创新</a:t>
            </a:r>
          </a:p>
        </p:txBody>
      </p:sp>
    </p:spTree>
    <p:extLst>
      <p:ext uri="{BB962C8B-B14F-4D97-AF65-F5344CB8AC3E}">
        <p14:creationId xmlns:p14="http://schemas.microsoft.com/office/powerpoint/2010/main" val="351978184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三、价值成效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3418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、平台价值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重点论述案例中平台当前以及未来发挥的价值作用。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、应用成效</a:t>
            </a:r>
          </a:p>
          <a:p>
            <a:pPr marL="79997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需要给出量化指标，例如经营效益、成本、质量、产品上市周期、能耗等。</a:t>
            </a:r>
          </a:p>
          <a:p>
            <a:pPr marL="79997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重点列明平台协同规模、平台资源沉淀等方面的成效。</a:t>
            </a: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97423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四、下一步实施计划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335360" y="1229744"/>
            <a:ext cx="10513168" cy="219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、围绕当前尚未解决的问题及原因、未来对于平台的要求、下一步开展的应用实践等，进行论述。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70519</TotalTime>
  <Words>570</Words>
  <Application>Microsoft Office PowerPoint</Application>
  <PresentationFormat>宽屏</PresentationFormat>
  <Paragraphs>68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Ciscolight</vt:lpstr>
      <vt:lpstr>微软雅黑</vt:lpstr>
      <vt:lpstr>黑体</vt:lpstr>
      <vt:lpstr>Arial</vt:lpstr>
      <vt:lpstr>Calibri</vt:lpstr>
      <vt:lpstr>Tahoma</vt:lpstr>
      <vt:lpstr>Times New Roman</vt:lpstr>
      <vt:lpstr>Tw Cen MT</vt:lpstr>
      <vt:lpstr>Wingdings</vt:lpstr>
      <vt:lpstr>1</vt:lpstr>
      <vt:lpstr>1_分课题六：建设电信强国科技发展战略和策略专题研究－科技委汇报简化版</vt:lpstr>
      <vt:lpstr>1_1</vt:lpstr>
      <vt:lpstr>Cisco Arial 4x3 template</vt:lpstr>
      <vt:lpstr>1_Office 主题</vt:lpstr>
      <vt:lpstr>PowerPoint 演示文稿</vt:lpstr>
      <vt:lpstr>平台优秀案例申请—案例基本信息</vt:lpstr>
      <vt:lpstr>平台优秀案例申请——答辩提纲</vt:lpstr>
      <vt:lpstr>一、案例概况</vt:lpstr>
      <vt:lpstr>二、项目实施</vt:lpstr>
      <vt:lpstr>二、项目实施</vt:lpstr>
      <vt:lpstr>三、价值成效</vt:lpstr>
      <vt:lpstr>四、下一步实施计划</vt:lpstr>
      <vt:lpstr>五、核心技术和系统的安全可靠</vt:lpstr>
      <vt:lpstr>六、希望联盟给予的支持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Lin Yuan</cp:lastModifiedBy>
  <cp:revision>2963</cp:revision>
  <dcterms:created xsi:type="dcterms:W3CDTF">2005-01-25T06:31:39Z</dcterms:created>
  <dcterms:modified xsi:type="dcterms:W3CDTF">2018-12-19T06:41:42Z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</Properties>
</file>