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145" r:id="rId4"/>
    <p:sldMasterId id="2147485208" r:id="rId5"/>
  </p:sldMasterIdLst>
  <p:notesMasterIdLst>
    <p:notesMasterId r:id="rId17"/>
  </p:notesMasterIdLst>
  <p:sldIdLst>
    <p:sldId id="2924" r:id="rId6"/>
    <p:sldId id="3101" r:id="rId7"/>
    <p:sldId id="3166" r:id="rId8"/>
    <p:sldId id="3167" r:id="rId9"/>
    <p:sldId id="3168" r:id="rId10"/>
    <p:sldId id="3169" r:id="rId11"/>
    <p:sldId id="3172" r:id="rId12"/>
    <p:sldId id="3170" r:id="rId13"/>
    <p:sldId id="3171" r:id="rId14"/>
    <p:sldId id="3164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  <a:srgbClr val="3366FF"/>
    <a:srgbClr val="0000FF"/>
    <a:srgbClr val="0066FF"/>
    <a:srgbClr val="33CCCC"/>
    <a:srgbClr val="CCFFFF"/>
    <a:srgbClr val="CCECFF"/>
    <a:srgbClr val="66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94523" autoAdjust="0"/>
  </p:normalViewPr>
  <p:slideViewPr>
    <p:cSldViewPr>
      <p:cViewPr varScale="1">
        <p:scale>
          <a:sx n="90" d="100"/>
          <a:sy n="90" d="100"/>
        </p:scale>
        <p:origin x="132" y="108"/>
      </p:cViewPr>
      <p:guideLst>
        <p:guide orient="horz" pos="2160"/>
        <p:guide pos="2880"/>
        <p:guide pos="3841"/>
      </p:guideLst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4540480" y="5948652"/>
            <a:ext cx="798785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947921" y="5948652"/>
            <a:ext cx="630620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6362263" y="5948652"/>
            <a:ext cx="630620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3808675" y="831272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1095955" y="471678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776676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7826493" y="6614164"/>
            <a:ext cx="1040416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9244277" y="661416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921991" y="6719466"/>
            <a:ext cx="88339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3725549" y="6668595"/>
            <a:ext cx="1039141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6561114" y="1025236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7189186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455086" y="6708760"/>
            <a:ext cx="1040416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10717669" y="8318284"/>
            <a:ext cx="1040416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10883001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5027877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59" name="Rounded Rectangle 58"/>
          <p:cNvSpPr/>
          <p:nvPr userDrawn="1"/>
        </p:nvSpPr>
        <p:spPr>
          <a:xfrm>
            <a:off x="2431332" y="-3570592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0" y="-637720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 rot="10800000">
            <a:off x="1351723" y="424860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>
            <a:off x="8780645" y="-2913279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10807269" y="569919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 rot="10800000">
            <a:off x="4048097" y="1516172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"/>
          <p:cNvGrpSpPr/>
          <p:nvPr userDrawn="1"/>
        </p:nvGrpSpPr>
        <p:grpSpPr>
          <a:xfrm>
            <a:off x="-16931" y="-2056029"/>
            <a:ext cx="13130521" cy="19379146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en-US" sz="1800" kern="1200" dirty="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5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34"/>
            <a:ext cx="11592393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399143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19"/>
            <a:ext cx="11592393" cy="1757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967967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18" y="1344168"/>
            <a:ext cx="11438467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319628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75719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21" y="1339745"/>
            <a:ext cx="5471582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61632" y="1747690"/>
            <a:ext cx="4315968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7112001" y="4876800"/>
            <a:ext cx="42672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pic>
        <p:nvPicPr>
          <p:cNvPr id="9" name="Picture 8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295275"/>
            <a:ext cx="5498592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2608" y="1600200"/>
            <a:ext cx="5522976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425185" y="1600200"/>
            <a:ext cx="5340096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1205" y="295275"/>
            <a:ext cx="5509682" cy="838200"/>
          </a:xfrm>
        </p:spPr>
        <p:txBody>
          <a:bodyPr lIns="82296" rIns="82296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325969" y="1600206"/>
            <a:ext cx="3496733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389976" y="1600200"/>
            <a:ext cx="3458633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401053" y="1600207"/>
            <a:ext cx="3511549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92610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340354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8364403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29296" y="439710"/>
            <a:ext cx="11422992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479686" y="1476375"/>
            <a:ext cx="11252615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623" y="6062130"/>
            <a:ext cx="9948333" cy="276999"/>
          </a:xfrm>
        </p:spPr>
        <p:txBody>
          <a:bodyPr wrap="square" anchor="b" anchorCtr="0">
            <a:no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9184" y="1600200"/>
            <a:ext cx="5340096" cy="374904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498336" y="1947672"/>
            <a:ext cx="4572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270" y="5842651"/>
            <a:ext cx="10816168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2609" y="649224"/>
            <a:ext cx="10816167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89812" y="6355844"/>
            <a:ext cx="11592393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22580" y="777667"/>
            <a:ext cx="119092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87" y="4279408"/>
            <a:ext cx="6246489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94" y="311164"/>
            <a:ext cx="1211156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8268" y="3282696"/>
            <a:ext cx="6283409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7387177" y="1917700"/>
            <a:ext cx="3568700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6933" y="6141736"/>
            <a:ext cx="12208933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2431332" y="-3578087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0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351723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500827" y="17111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807269" y="8348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4048097" y="-3377648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992" y="484648"/>
            <a:ext cx="11673504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3666" y="5358903"/>
            <a:ext cx="11432913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2522500" y="795528"/>
            <a:ext cx="713232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522501" y="4794352"/>
            <a:ext cx="7130069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2533651" y="795528"/>
            <a:ext cx="7105651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754494" y="4873438"/>
            <a:ext cx="6765427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451106" y="310896"/>
            <a:ext cx="4364736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51106" y="310896"/>
            <a:ext cx="4364736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06271" y="3429000"/>
            <a:ext cx="9345731" cy="1421928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6656832" y="859536"/>
            <a:ext cx="4840224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6656832" y="859536"/>
            <a:ext cx="4840224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6271" y="728988"/>
            <a:ext cx="5799891" cy="108952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4891618" y="311149"/>
            <a:ext cx="4357514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4891995" y="311149"/>
            <a:ext cx="435714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6619" y="311149"/>
            <a:ext cx="434481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27766" y="311149"/>
            <a:ext cx="436366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9349317" y="311151"/>
            <a:ext cx="2408766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9349328" y="311151"/>
            <a:ext cx="2408764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46628" y="3028951"/>
            <a:ext cx="3335953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427765" y="3028951"/>
            <a:ext cx="335480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881969" y="3028951"/>
            <a:ext cx="5367166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3877779" y="3028951"/>
            <a:ext cx="537135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9349317" y="1683673"/>
            <a:ext cx="2408766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349328" y="1676400"/>
            <a:ext cx="2408764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349317" y="5182976"/>
            <a:ext cx="2408766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9349328" y="5182976"/>
            <a:ext cx="2408764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1104" y="310896"/>
            <a:ext cx="11301984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44510" y="310912"/>
            <a:ext cx="11299825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4862"/>
            <a:ext cx="1130300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455095" y="6124575"/>
            <a:ext cx="1049511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3519889" y="778669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5831613" y="5844550"/>
            <a:ext cx="55257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153507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600295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6371331" y="5840202"/>
            <a:ext cx="219743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5958178" y="5840202"/>
            <a:ext cx="143283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490425" y="5654198"/>
            <a:ext cx="52044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636277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5779560" y="5525703"/>
            <a:ext cx="52044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5925412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068061" y="5654198"/>
            <a:ext cx="55257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213914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6359767" y="5525703"/>
            <a:ext cx="52687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6503048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6648901" y="5654198"/>
            <a:ext cx="52687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 userDrawn="1"/>
        </p:nvSpPr>
        <p:spPr>
          <a:xfrm>
            <a:off x="859588" y="2021603"/>
            <a:ext cx="2467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35" name="Picture 34" descr="Pref_Logo+1-Line_Tagline-Rt-WHITE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410216"/>
            <a:ext cx="6604000" cy="88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104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20" y="925450"/>
            <a:ext cx="12191999" cy="187632"/>
            <a:chOff x="0" y="925450"/>
            <a:chExt cx="12188824" cy="187632"/>
          </a:xfrm>
        </p:grpSpPr>
        <p:sp>
          <p:nvSpPr>
            <p:cNvPr id="637" name="Rectangle 636"/>
            <p:cNvSpPr/>
            <p:nvPr userDrawn="1"/>
          </p:nvSpPr>
          <p:spPr>
            <a:xfrm>
              <a:off x="0" y="925450"/>
              <a:ext cx="12188824" cy="159057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000000">
                    <a:alpha val="35001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 smtClean="0">
                <a:solidFill>
                  <a:srgbClr val="0096D6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085650"/>
              <a:ext cx="12188824" cy="27432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 smtClean="0">
                <a:solidFill>
                  <a:srgbClr val="0096D6"/>
                </a:solidFill>
              </a:endParaRPr>
            </a:p>
          </p:txBody>
        </p:sp>
      </p:grp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" y="94669"/>
            <a:ext cx="12192015" cy="978725"/>
          </a:xfrm>
        </p:spPr>
        <p:txBody>
          <a:bodyPr vert="horz" lIns="45720" tIns="45718" rIns="45720" bIns="45718" rtlCol="0" anchor="ctr" anchorCtr="0">
            <a:noAutofit/>
          </a:bodyPr>
          <a:lstStyle>
            <a:lvl1pPr algn="ctr" defTabSz="91435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400" b="0" kern="1200" spc="0" baseline="0" dirty="0"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388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image" Target="../media/image1.jpeg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slideLayout" Target="../slideLayouts/slideLayout70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slideLayout" Target="../slideLayouts/slideLayout69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slideLayout" Target="../slideLayouts/slideLayout68.xml"/><Relationship Id="rId8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270" y="1339750"/>
            <a:ext cx="1140192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46" r:id="rId1"/>
    <p:sldLayoutId id="2147485147" r:id="rId2"/>
    <p:sldLayoutId id="2147485148" r:id="rId3"/>
    <p:sldLayoutId id="2147485149" r:id="rId4"/>
    <p:sldLayoutId id="2147485150" r:id="rId5"/>
    <p:sldLayoutId id="2147485151" r:id="rId6"/>
    <p:sldLayoutId id="2147485152" r:id="rId7"/>
    <p:sldLayoutId id="2147485153" r:id="rId8"/>
    <p:sldLayoutId id="2147485154" r:id="rId9"/>
    <p:sldLayoutId id="2147485155" r:id="rId10"/>
    <p:sldLayoutId id="2147485156" r:id="rId11"/>
    <p:sldLayoutId id="2147485157" r:id="rId12"/>
    <p:sldLayoutId id="2147485158" r:id="rId13"/>
    <p:sldLayoutId id="2147485159" r:id="rId14"/>
    <p:sldLayoutId id="2147485160" r:id="rId15"/>
    <p:sldLayoutId id="2147485161" r:id="rId16"/>
    <p:sldLayoutId id="2147485162" r:id="rId17"/>
    <p:sldLayoutId id="2147485163" r:id="rId18"/>
    <p:sldLayoutId id="2147485164" r:id="rId19"/>
    <p:sldLayoutId id="2147485165" r:id="rId20"/>
    <p:sldLayoutId id="2147485166" r:id="rId21"/>
    <p:sldLayoutId id="2147485167" r:id="rId22"/>
    <p:sldLayoutId id="2147485168" r:id="rId23"/>
    <p:sldLayoutId id="2147485169" r:id="rId24"/>
    <p:sldLayoutId id="2147485170" r:id="rId25"/>
    <p:sldLayoutId id="2147485171" r:id="rId26"/>
    <p:sldLayoutId id="2147485172" r:id="rId27"/>
    <p:sldLayoutId id="2147485173" r:id="rId28"/>
    <p:sldLayoutId id="2147485174" r:id="rId29"/>
    <p:sldLayoutId id="2147485175" r:id="rId30"/>
    <p:sldLayoutId id="2147485176" r:id="rId31"/>
    <p:sldLayoutId id="2147485178" r:id="rId3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2019/10/10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2135560" y="4725144"/>
            <a:ext cx="7512372" cy="1750566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dirty="0" smtClean="0"/>
              <a:t>2019</a:t>
            </a:r>
            <a:r>
              <a:rPr lang="zh-CN" altLang="en-US" dirty="0" smtClean="0"/>
              <a:t>年</a:t>
            </a:r>
            <a:r>
              <a:rPr lang="en-US" altLang="zh-CN" dirty="0"/>
              <a:t>9</a:t>
            </a:r>
            <a:r>
              <a:rPr lang="zh-CN" altLang="en-US" dirty="0" smtClean="0"/>
              <a:t>月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335360" y="2924944"/>
            <a:ext cx="1152128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测试床项目申请模板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测试床范围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199456" y="1772816"/>
            <a:ext cx="816508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测试床建立的地点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多个参与者的合作分工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测试床的开放性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buNone/>
            </a:pPr>
            <a:endParaRPr lang="en-US" altLang="zh-CN" b="0" kern="0" dirty="0"/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28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343472" y="1700809"/>
            <a:ext cx="914501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chemeClr val="tx2"/>
              </a:buClr>
            </a:pPr>
            <a:r>
              <a:rPr lang="en-US" altLang="zh-CN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</a:t>
            </a: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说明提供一份简要的观点及价值陈述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该文档是便于</a:t>
            </a:r>
            <a:r>
              <a:rPr lang="en-US" altLang="zh-CN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评审专家快速评估测试床目标、方案、及价值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重点：突出关键目标、方案创新及重要价值</a:t>
            </a:r>
            <a:endParaRPr lang="en-US" altLang="zh-CN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kern="0" dirty="0" smtClean="0"/>
          </a:p>
          <a:p>
            <a:pPr lvl="1"/>
            <a:endParaRPr lang="zh-CN" altLang="en-US" b="0" kern="0" dirty="0"/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测试床目标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911424" y="1700808"/>
            <a:ext cx="9793088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</a:t>
            </a:r>
            <a:r>
              <a:rPr lang="zh-CN" altLang="en-US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测试床的目标是探索未经测试的技术，或者探索现有技术未经验证的新应用场景</a:t>
            </a: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模式，选择其一</a:t>
            </a:r>
            <a:endParaRPr lang="en-US" altLang="zh-CN" b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r>
              <a:rPr lang="zh-CN" altLang="en-US" b="0" kern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床提出的背景，用实际数据说明存在的难题和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挑战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明确测试</a:t>
            </a:r>
            <a:r>
              <a:rPr lang="zh-CN" altLang="en-US" b="0" kern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床计划解决哪些问题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，价值点</a:t>
            </a:r>
            <a:endParaRPr lang="en-US" altLang="zh-CN" b="0" kern="0" dirty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232554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架构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556792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借鉴</a:t>
            </a:r>
            <a:r>
              <a:rPr lang="en-US" altLang="zh-CN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架构，设计符合场景的</a:t>
            </a: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架构，或</a:t>
            </a:r>
            <a:r>
              <a:rPr lang="zh-CN" altLang="en-US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架构作</a:t>
            </a: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</a:t>
            </a:r>
            <a:endParaRPr lang="en-US" altLang="zh-CN" b="0" kern="0" dirty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431170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测试床方案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556792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床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主要测试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要点，实现架构图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测试床方案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，与现有国内外技术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测试床方案的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自主研发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性，创新性，先进性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测试床方案的安全风险控制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527793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测试床实施部署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556792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明确测试床实施的时间规划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说明测试床实施的技术支撑</a:t>
            </a:r>
            <a:r>
              <a:rPr lang="zh-CN" altLang="en-US" b="0" kern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保障措施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测试床实施的</a:t>
            </a: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自主可控性</a:t>
            </a:r>
            <a:endParaRPr lang="zh-CN" altLang="en-US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9215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测试床预期成果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556792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r>
              <a:rPr lang="zh-CN" altLang="en-US" b="0" kern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床的预期可量化实施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结果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测试床的商业价值、经济效益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社会价值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提供初步推广应用案例，证明对外服务性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230638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测试床成果验证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556792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明确测试床成果的验证计划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涉及对设备单元</a:t>
            </a:r>
            <a:r>
              <a:rPr lang="zh-CN" altLang="en-US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、信息系统、关键技术、多样</a:t>
            </a: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场景等的全面验证</a:t>
            </a:r>
            <a:endParaRPr lang="zh-CN" altLang="en-US" b="0" dirty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841610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测试床成果交付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844824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测试床会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产生哪些创新产品、标准、服务和方案等</a:t>
            </a:r>
            <a:endParaRPr lang="en-US" altLang="zh-CN" b="0" kern="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测试床成果需包含至少一项知识产权，包括专利、商标、版权等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测试床是否具备可复制性：可复制于哪些行业，哪些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场景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测试床是否具备开放性：证明同行企业或者上下游企业的共同参与度</a:t>
            </a:r>
            <a:endParaRPr lang="en-US" altLang="zh-CN" b="0" kern="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434628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77225</TotalTime>
  <Words>357</Words>
  <Application>Microsoft Office PowerPoint</Application>
  <PresentationFormat>宽屏</PresentationFormat>
  <Paragraphs>41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Ciscolight</vt:lpstr>
      <vt:lpstr>Tw Cen MT</vt:lpstr>
      <vt:lpstr>黑体</vt:lpstr>
      <vt:lpstr>华文细黑</vt:lpstr>
      <vt:lpstr>宋体</vt:lpstr>
      <vt:lpstr>微软雅黑</vt:lpstr>
      <vt:lpstr>Arial</vt:lpstr>
      <vt:lpstr>Calibri</vt:lpstr>
      <vt:lpstr>Tahoma</vt:lpstr>
      <vt:lpstr>Times New Roman</vt:lpstr>
      <vt:lpstr>Wingdings</vt:lpstr>
      <vt:lpstr>1</vt:lpstr>
      <vt:lpstr>1_分课题六：建设电信强国科技发展战略和策略专题研究－科技委汇报简化版</vt:lpstr>
      <vt:lpstr>1_1</vt:lpstr>
      <vt:lpstr>Cisco Arial 4x3 template</vt:lpstr>
      <vt:lpstr>1_Office 主题</vt:lpstr>
      <vt:lpstr>PowerPoint 演示文稿</vt:lpstr>
      <vt:lpstr>XXX测试床项目说明</vt:lpstr>
      <vt:lpstr>XXX测试床目标</vt:lpstr>
      <vt:lpstr>XXX测试床架构</vt:lpstr>
      <vt:lpstr>XXX测试床方案</vt:lpstr>
      <vt:lpstr>XXX测试床实施部署</vt:lpstr>
      <vt:lpstr>XXX测试床预期成果</vt:lpstr>
      <vt:lpstr>XXX测试床成果验证</vt:lpstr>
      <vt:lpstr>XXX测试床成果交付</vt:lpstr>
      <vt:lpstr>XXX测试床范围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wangyuan (E)</cp:lastModifiedBy>
  <cp:revision>2978</cp:revision>
  <dcterms:created xsi:type="dcterms:W3CDTF">2005-01-25T06:31:39Z</dcterms:created>
  <dcterms:modified xsi:type="dcterms:W3CDTF">2019-10-10T10:04:45Z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(3)G4Dl8z6jcwhbKeMqaRyDhJ2GjZ9sPZFiUj4MjM59FkfEN2ddmiLgqxsSmWesgrzkQhPzOiic
aNUpNXs5u5PFqUJbqzrF+mamn+HdQo4F0VQdblfEV8jPSx5O6pqzZLorbuOkPbEWtk0M4fAs
YzhVrwtdTz/8wcKSnG+95UjpgawusTfFpqSqUhfkIe9qfRDNeWqY0etkYBXzMKqcAkZRBt3T
e7H0c+lafOGfDJGQHQ</vt:lpwstr>
  </property>
  <property fmtid="{D5CDD505-2E9C-101B-9397-08002B2CF9AE}" pid="3" name="_2015_ms_pID_7253431">
    <vt:lpwstr>BZ/ePXfNm1jWrrXhkVB56BLRLoypv8p5KJ6YpdkPkCWiiOAmUgBt7o
0SpD1FZ8JNKjbH5PTGR24/Vcn6ILPjRcM/K+Fi9yWJ3xITuJlcMr8yN5PgNGKB2VUTC+b79Y
W96GgbNXEub1oiONgo2ZihQcU6ktBlYldnbMi2BN1hukWr+FM03qw53aYsoat7vNm63I6HPF
6/UUivU9/WF4Ps8TyG54VIVmelW3UBd4piO0</vt:lpwstr>
  </property>
  <property fmtid="{D5CDD505-2E9C-101B-9397-08002B2CF9AE}" pid="4" name="_2015_ms_pID_7253432">
    <vt:lpwstr>qsJwFUbhO1jKvwhxEcryeRdwgM1xEKfqLk3t
hGdcPDWkpzKpGZVgDFEPSfFzt1scsqjpDeeYnDGqx9D/bcVV+GS9LewAIDVZ9dlAer4MuJ6D
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1569049658</vt:lpwstr>
  </property>
</Properties>
</file>