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84" r:id="rId3"/>
    <p:sldId id="257" r:id="rId4"/>
    <p:sldId id="266" r:id="rId5"/>
    <p:sldId id="272" r:id="rId6"/>
    <p:sldId id="315" r:id="rId7"/>
    <p:sldId id="268" r:id="rId8"/>
    <p:sldId id="300" r:id="rId9"/>
    <p:sldId id="270" r:id="rId10"/>
    <p:sldId id="331" r:id="rId11"/>
    <p:sldId id="269" r:id="rId12"/>
    <p:sldId id="259" r:id="rId13"/>
    <p:sldId id="332" r:id="rId14"/>
    <p:sldId id="271" r:id="rId15"/>
    <p:sldId id="333" r:id="rId16"/>
    <p:sldId id="334" r:id="rId18"/>
    <p:sldId id="330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2"/>
  </p:normalViewPr>
  <p:slideViewPr>
    <p:cSldViewPr snapToGrid="0" snapToObjects="1">
      <p:cViewPr varScale="1">
        <p:scale>
          <a:sx n="69" d="100"/>
          <a:sy n="69" d="100"/>
        </p:scale>
        <p:origin x="564" y="40"/>
      </p:cViewPr>
      <p:guideLst>
        <p:guide orient="horz" pos="2237"/>
        <p:guide pos="37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90DDC401-903F-495B-A387-FFA8A45891F6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团体标准</a:t>
          </a:r>
        </a:p>
      </dgm:t>
    </dgm:pt>
    <dgm:pt modelId="{C8BB0B8A-C63A-4F83-B8DD-3A7CE259E4EE}" cxnId="{DFD7B8D1-2114-4C3E-9A6E-C2612494A27E}" type="parTrans">
      <dgm:prSet/>
      <dgm:spPr/>
      <dgm:t>
        <a:bodyPr/>
        <a:lstStyle/>
        <a:p>
          <a:endParaRPr lang="zh-CN" altLang="en-US"/>
        </a:p>
      </dgm:t>
    </dgm:pt>
    <dgm:pt modelId="{35E5E878-0907-4014-9CFA-56AEFE6C22E5}" cxnId="{DFD7B8D1-2114-4C3E-9A6E-C2612494A27E}" type="sibTrans">
      <dgm:prSet/>
      <dgm:spPr/>
      <dgm:t>
        <a:bodyPr/>
        <a:lstStyle/>
        <a:p>
          <a:endParaRPr lang="zh-CN" altLang="en-US"/>
        </a:p>
      </dgm:t>
    </dgm:pt>
    <dgm:pt modelId="{E08CEB0C-E37F-4DCA-A8EA-4B2CD3AD775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《面向电网的5G+工业互联网应用场景及技术要求》</a:t>
          </a:r>
        </a:p>
      </dgm:t>
    </dgm:pt>
    <dgm:pt modelId="{FB4BCC77-44E9-4065-8A2F-90CD32DE34E3}" cxnId="{32BF26E2-2DF0-439A-985D-F0618037EDF8}" type="parTrans">
      <dgm:prSet/>
      <dgm:spPr/>
      <dgm:t>
        <a:bodyPr/>
        <a:lstStyle/>
        <a:p>
          <a:endParaRPr lang="zh-CN" altLang="en-US"/>
        </a:p>
      </dgm:t>
    </dgm:pt>
    <dgm:pt modelId="{41FED480-3E2E-47A2-B997-02D527BC8082}" cxnId="{32BF26E2-2DF0-439A-985D-F0618037EDF8}" type="sibTrans">
      <dgm:prSet/>
      <dgm:spPr/>
      <dgm:t>
        <a:bodyPr/>
        <a:lstStyle/>
        <a:p>
          <a:endParaRPr lang="zh-CN" altLang="en-US"/>
        </a:p>
      </dgm:t>
    </dgm:pt>
    <dgm:pt modelId="{15125CED-9C64-4449-BCB4-0257C7FE50B6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面向矿山的5G+工业互联网应用场景及技术要求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》</a:t>
          </a:r>
          <a:endParaRPr lang="zh-CN" altLang="en-US" dirty="0"/>
        </a:p>
      </dgm:t>
    </dgm:pt>
    <dgm:pt modelId="{B364D2E2-F886-42A8-8C7C-035C9D49A67B}" cxnId="{6436901E-BA3D-4CB0-8CEF-996F61953AAE}" type="parTrans">
      <dgm:prSet/>
      <dgm:spPr/>
      <dgm:t>
        <a:bodyPr/>
        <a:lstStyle/>
        <a:p>
          <a:endParaRPr lang="zh-CN" altLang="en-US"/>
        </a:p>
      </dgm:t>
    </dgm:pt>
    <dgm:pt modelId="{F0AAA593-2A0B-43C6-9E1C-42620748764D}" cxnId="{6436901E-BA3D-4CB0-8CEF-996F61953AAE}" type="sibTrans">
      <dgm:prSet/>
      <dgm:spPr/>
      <dgm:t>
        <a:bodyPr/>
        <a:lstStyle/>
        <a:p>
          <a:endParaRPr lang="zh-CN" altLang="en-US"/>
        </a:p>
      </dgm:t>
    </dgm:pt>
    <dgm:pt modelId="{144AFF52-2AC0-402B-8E9D-19BBA0024198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pc="1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《面向行业的</a:t>
          </a:r>
          <a:r>
            <a:rPr lang="en-US" altLang="zh-CN" spc="1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5G</a:t>
          </a:r>
          <a:r>
            <a:rPr lang="zh-CN" altLang="en-US" spc="1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网络</a:t>
          </a:r>
          <a:r>
            <a:rPr lang="en-US" altLang="zh-CN" spc="1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SLA</a:t>
          </a:r>
          <a:r>
            <a:rPr lang="zh-CN" altLang="en-US" spc="15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定义及需求规范》</a:t>
          </a:r>
          <a:endParaRPr lang="zh-CN" altLang="en-US" dirty="0"/>
        </a:p>
      </dgm:t>
    </dgm:pt>
    <dgm:pt modelId="{3CE8CF6D-2147-463C-8F87-C7F54AEE01B1}" cxnId="{095BF2D6-CD22-405D-93F2-0130B5AA1BC9}" type="parTrans">
      <dgm:prSet/>
      <dgm:spPr/>
      <dgm:t>
        <a:bodyPr/>
        <a:lstStyle/>
        <a:p>
          <a:endParaRPr lang="zh-CN" altLang="en-US"/>
        </a:p>
      </dgm:t>
    </dgm:pt>
    <dgm:pt modelId="{0E802EA9-4857-4983-AA1C-99D84B591DA1}" cxnId="{095BF2D6-CD22-405D-93F2-0130B5AA1BC9}" type="sibTrans">
      <dgm:prSet/>
      <dgm:spPr/>
      <dgm:t>
        <a:bodyPr/>
        <a:lstStyle/>
        <a:p>
          <a:endParaRPr lang="zh-CN" altLang="en-US"/>
        </a:p>
      </dgm:t>
    </dgm:pt>
    <dgm:pt modelId="{A6685E83-BEEC-49B3-B40A-539E2C0D7A1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技术白皮书</a:t>
          </a:r>
        </a:p>
      </dgm:t>
    </dgm:pt>
    <dgm:pt modelId="{FECC43A3-D59E-4EE1-9557-8FBB90D5B362}" cxnId="{95EC4DCC-F89D-4538-A308-74F3C13B89D3}" type="parTrans">
      <dgm:prSet/>
      <dgm:spPr/>
      <dgm:t>
        <a:bodyPr/>
        <a:lstStyle/>
        <a:p>
          <a:endParaRPr lang="zh-CN" altLang="en-US"/>
        </a:p>
      </dgm:t>
    </dgm:pt>
    <dgm:pt modelId="{68BB6C9A-B7F0-43A0-955B-FC8C4D4009BF}" cxnId="{95EC4DCC-F89D-4538-A308-74F3C13B89D3}" type="sibTrans">
      <dgm:prSet/>
      <dgm:spPr/>
      <dgm:t>
        <a:bodyPr/>
        <a:lstStyle/>
        <a:p>
          <a:endParaRPr lang="zh-CN" altLang="en-US"/>
        </a:p>
      </dgm:t>
    </dgm:pt>
    <dgm:pt modelId="{CBA50553-63FA-4B5A-9888-EDDBA06CA59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spc="15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《</a:t>
          </a:r>
          <a:r>
            <a:rPr lang="en-US" altLang="zh-CN" sz="1400" spc="15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5G+TSN</a:t>
          </a:r>
          <a:r>
            <a:rPr lang="zh-CN" altLang="en-US" sz="1400" spc="15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融合部署场景与技术发展白皮书》</a:t>
          </a:r>
          <a:endParaRPr lang="zh-CN" altLang="en-US" sz="1400" spc="150" dirty="0"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</dgm:t>
    </dgm:pt>
    <dgm:pt modelId="{73E2772F-165D-4B56-ACC2-969CBF53B0A8}" cxnId="{40A88E11-3DD3-4955-92F6-2E246B527578}" type="parTrans">
      <dgm:prSet/>
      <dgm:spPr/>
      <dgm:t>
        <a:bodyPr/>
        <a:lstStyle/>
        <a:p>
          <a:endParaRPr lang="zh-CN" altLang="en-US"/>
        </a:p>
      </dgm:t>
    </dgm:pt>
    <dgm:pt modelId="{7BFD1607-7356-4D3D-A829-75D002A3A4B0}" cxnId="{40A88E11-3DD3-4955-92F6-2E246B527578}" type="sibTrans">
      <dgm:prSet/>
      <dgm:spPr/>
      <dgm:t>
        <a:bodyPr/>
        <a:lstStyle/>
        <a:p>
          <a:endParaRPr lang="zh-CN" altLang="en-US"/>
        </a:p>
      </dgm:t>
    </dgm:pt>
    <dgm:pt modelId="{278D3820-24FA-41CC-9DE9-8B1AE60FA6E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</a:t>
          </a: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5G </a:t>
          </a:r>
          <a:r>
            <a:rPr lang="en-US" altLang="zh-CN" sz="1400" dirty="0" err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uRLLC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场景需求白皮书》</a:t>
          </a:r>
        </a:p>
      </dgm:t>
    </dgm:pt>
    <dgm:pt modelId="{2951731B-DECD-4282-BA78-0833064D688C}" cxnId="{4E98D468-550A-4E68-ADDA-5082D65BB4EC}" type="parTrans">
      <dgm:prSet/>
      <dgm:spPr/>
      <dgm:t>
        <a:bodyPr/>
        <a:lstStyle/>
        <a:p>
          <a:endParaRPr lang="zh-CN" altLang="en-US"/>
        </a:p>
      </dgm:t>
    </dgm:pt>
    <dgm:pt modelId="{4B57B8C4-FD6D-44EE-ACC0-10C6B0CA13A7}" cxnId="{4E98D468-550A-4E68-ADDA-5082D65BB4EC}" type="sibTrans">
      <dgm:prSet/>
      <dgm:spPr/>
      <dgm:t>
        <a:bodyPr/>
        <a:lstStyle/>
        <a:p>
          <a:endParaRPr lang="zh-CN" altLang="en-US"/>
        </a:p>
      </dgm:t>
    </dgm:pt>
    <dgm:pt modelId="{746CC89E-76AC-4CC2-816E-B90C4E2A18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《工业互联网碳达峰碳中和园区指南白皮书》</a:t>
          </a:r>
        </a:p>
      </dgm:t>
    </dgm:pt>
    <dgm:pt modelId="{A69C11F1-26DA-4B31-BD4D-2457F52CEB83}" cxnId="{6FF888F3-9404-49DB-BB31-4119511F2757}" type="parTrans">
      <dgm:prSet/>
      <dgm:spPr/>
      <dgm:t>
        <a:bodyPr/>
        <a:lstStyle/>
        <a:p>
          <a:endParaRPr lang="zh-CN" altLang="en-US"/>
        </a:p>
      </dgm:t>
    </dgm:pt>
    <dgm:pt modelId="{29AC1439-7737-4091-9704-034EB379B7BD}" cxnId="{6FF888F3-9404-49DB-BB31-4119511F2757}" type="sibTrans">
      <dgm:prSet/>
      <dgm:spPr/>
      <dgm:t>
        <a:bodyPr/>
        <a:lstStyle/>
        <a:p>
          <a:endParaRPr lang="zh-CN" altLang="en-US"/>
        </a:p>
      </dgm:t>
    </dgm:pt>
    <dgm:pt modelId="{34DD8666-D969-49E4-B413-60F202F5C3D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《工业元宇宙白皮书》</a:t>
          </a:r>
        </a:p>
      </dgm:t>
    </dgm:pt>
    <dgm:pt modelId="{28E81FCC-C51F-4C59-8D2B-CD66DB4F90FA}" cxnId="{6084BEBD-A824-41A8-B3BD-CB4AC542B642}" type="parTrans">
      <dgm:prSet/>
      <dgm:spPr/>
      <dgm:t>
        <a:bodyPr/>
        <a:lstStyle/>
        <a:p>
          <a:endParaRPr lang="zh-CN" altLang="en-US"/>
        </a:p>
      </dgm:t>
    </dgm:pt>
    <dgm:pt modelId="{FB1C6853-3FB3-42CE-B8A3-38FD03617E73}" cxnId="{6084BEBD-A824-41A8-B3BD-CB4AC542B642}" type="sibTrans">
      <dgm:prSet/>
      <dgm:spPr/>
      <dgm:t>
        <a:bodyPr/>
        <a:lstStyle/>
        <a:p>
          <a:endParaRPr lang="zh-CN" altLang="en-US"/>
        </a:p>
      </dgm:t>
    </dgm:pt>
    <dgm:pt modelId="{5943451E-7859-4F2C-9598-1D0EB565CC6F}">
      <dgm:prSet phldr="0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pc="15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《</a:t>
          </a:r>
          <a:r>
            <a:rPr lang="zh-CN" altLang="en-US" spc="15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工业互联网网络化指标体系</a:t>
          </a:r>
          <a:r>
            <a:rPr lang="en-US" altLang="zh-CN" spc="15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》</a:t>
          </a:r>
          <a:endParaRPr lang="zh-CN" altLang="en-US" dirty="0"/>
        </a:p>
      </dgm:t>
    </dgm:pt>
    <dgm:pt modelId="{2A39BFC6-42C5-4231-8FC6-929C62318F8C}" cxnId="{2CE169A5-2E06-4B35-BBF6-781770D39CB7}" type="parTrans">
      <dgm:prSet/>
      <dgm:spPr/>
      <dgm:t>
        <a:bodyPr/>
        <a:lstStyle/>
        <a:p>
          <a:endParaRPr lang="zh-CN" altLang="en-US"/>
        </a:p>
      </dgm:t>
    </dgm:pt>
    <dgm:pt modelId="{C66DC1D1-6341-4A65-A2B5-390F5F833058}" cxnId="{2CE169A5-2E06-4B35-BBF6-781770D39CB7}" type="sibTrans">
      <dgm:prSet/>
      <dgm:spPr/>
      <dgm:t>
        <a:bodyPr/>
        <a:lstStyle/>
        <a:p>
          <a:endParaRPr lang="zh-CN" altLang="en-US"/>
        </a:p>
      </dgm:t>
    </dgm:pt>
    <dgm:pt modelId="{2D2421EB-A791-40CB-8BEA-93B7E2BB211D}">
      <dgm:prSet phldr="0"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《工业互联网园区</a:t>
          </a:r>
          <a:r>
            <a:rPr lang="en-US" altLang="zh-CN" sz="14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2.0</a:t>
          </a:r>
          <a:r>
            <a:rPr lang="zh-CN" altLang="en-US" sz="14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白皮书》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</dgm:t>
    </dgm:pt>
    <dgm:pt modelId="{D8C44DCB-1414-400B-ABA6-E3F2F0E014DE}" cxnId="{9F52C1F9-C02B-4772-B219-96933D32EFC2}" type="parTrans">
      <dgm:prSet/>
      <dgm:spPr/>
      <dgm:t>
        <a:bodyPr/>
        <a:lstStyle/>
        <a:p>
          <a:endParaRPr lang="zh-CN" altLang="en-US"/>
        </a:p>
      </dgm:t>
    </dgm:pt>
    <dgm:pt modelId="{A1E2D37E-93A4-4438-A2D7-FC949CC73000}" cxnId="{9F52C1F9-C02B-4772-B219-96933D32EFC2}" type="sibTrans">
      <dgm:prSet/>
      <dgm:spPr/>
      <dgm:t>
        <a:bodyPr/>
        <a:lstStyle/>
        <a:p>
          <a:endParaRPr lang="zh-CN" altLang="en-US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61486FD-113E-4C87-8ADF-B1A8E2A84801}" type="pres">
      <dgm:prSet presAssocID="{90DDC401-903F-495B-A387-FFA8A45891F6}" presName="linNode" presStyleCnt="0"/>
      <dgm:spPr/>
    </dgm:pt>
    <dgm:pt modelId="{96BE2B31-D87C-43E1-BE64-4C27B13F4AA4}" type="pres">
      <dgm:prSet presAssocID="{90DDC401-903F-495B-A387-FFA8A45891F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9406C3-FC80-4468-A55B-122D744D43F0}" type="pres">
      <dgm:prSet presAssocID="{90DDC401-903F-495B-A387-FFA8A45891F6}" presName="descendantText" presStyleLbl="alignAccFollowNode1" presStyleIdx="0" presStyleCnt="2" custScaleY="12509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941F29-E51C-4282-956D-50CFAFAEB9B8}" type="pres">
      <dgm:prSet presAssocID="{35E5E878-0907-4014-9CFA-56AEFE6C22E5}" presName="sp" presStyleCnt="0"/>
      <dgm:spPr/>
    </dgm:pt>
    <dgm:pt modelId="{B589D1EC-5156-4FB2-BB1C-8E1290A868B9}" type="pres">
      <dgm:prSet presAssocID="{A6685E83-BEEC-49B3-B40A-539E2C0D7A1A}" presName="linNode" presStyleCnt="0"/>
      <dgm:spPr/>
    </dgm:pt>
    <dgm:pt modelId="{EBD335B5-8308-49CB-9630-99D852747B1F}" type="pres">
      <dgm:prSet presAssocID="{A6685E83-BEEC-49B3-B40A-539E2C0D7A1A}" presName="parentText" presStyleLbl="node1" presStyleIdx="1" presStyleCnt="2" custLinFactNeighborX="-76" custLinFactNeighborY="1198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B2A58E-CA03-4F76-94B6-D8FE50231963}" type="pres">
      <dgm:prSet presAssocID="{A6685E83-BEEC-49B3-B40A-539E2C0D7A1A}" presName="descendantText" presStyleLbl="alignAccFollowNode1" presStyleIdx="1" presStyleCnt="2" custScaleY="1322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C04CE0C-707F-42E9-8A2A-3A9D37A4B717}" type="presOf" srcId="{E08CEB0C-E37F-4DCA-A8EA-4B2CD3AD7754}" destId="{DD9406C3-FC80-4468-A55B-122D744D43F0}" srcOrd="0" destOrd="0" presId="urn:microsoft.com/office/officeart/2005/8/layout/vList5"/>
    <dgm:cxn modelId="{C5A19B7F-2F70-430F-B26B-E37211402E03}" type="presOf" srcId="{746CC89E-76AC-4CC2-816E-B90C4E2A1833}" destId="{6EB2A58E-CA03-4F76-94B6-D8FE50231963}" srcOrd="0" destOrd="2" presId="urn:microsoft.com/office/officeart/2005/8/layout/vList5"/>
    <dgm:cxn modelId="{90736C09-9D1D-494D-B8D5-374585B39CDC}" type="presOf" srcId="{90DDC401-903F-495B-A387-FFA8A45891F6}" destId="{96BE2B31-D87C-43E1-BE64-4C27B13F4AA4}" srcOrd="0" destOrd="0" presId="urn:microsoft.com/office/officeart/2005/8/layout/vList5"/>
    <dgm:cxn modelId="{4E98D468-550A-4E68-ADDA-5082D65BB4EC}" srcId="{A6685E83-BEEC-49B3-B40A-539E2C0D7A1A}" destId="{278D3820-24FA-41CC-9DE9-8B1AE60FA6E4}" srcOrd="1" destOrd="0" parTransId="{2951731B-DECD-4282-BA78-0833064D688C}" sibTransId="{4B57B8C4-FD6D-44EE-ACC0-10C6B0CA13A7}"/>
    <dgm:cxn modelId="{E3C75B38-E635-4324-A76D-18B972E17398}" type="presOf" srcId="{144AFF52-2AC0-402B-8E9D-19BBA0024198}" destId="{DD9406C3-FC80-4468-A55B-122D744D43F0}" srcOrd="0" destOrd="2" presId="urn:microsoft.com/office/officeart/2005/8/layout/vList5"/>
    <dgm:cxn modelId="{95EC4DCC-F89D-4538-A308-74F3C13B89D3}" srcId="{2E15931E-1654-4B73-89B2-8E333D9C42E0}" destId="{A6685E83-BEEC-49B3-B40A-539E2C0D7A1A}" srcOrd="1" destOrd="0" parTransId="{FECC43A3-D59E-4EE1-9557-8FBB90D5B362}" sibTransId="{68BB6C9A-B7F0-43A0-955B-FC8C4D4009BF}"/>
    <dgm:cxn modelId="{0B95AB18-654B-452C-A1C8-E63E9B52741F}" type="presOf" srcId="{278D3820-24FA-41CC-9DE9-8B1AE60FA6E4}" destId="{6EB2A58E-CA03-4F76-94B6-D8FE50231963}" srcOrd="0" destOrd="1" presId="urn:microsoft.com/office/officeart/2005/8/layout/vList5"/>
    <dgm:cxn modelId="{6436901E-BA3D-4CB0-8CEF-996F61953AAE}" srcId="{90DDC401-903F-495B-A387-FFA8A45891F6}" destId="{15125CED-9C64-4449-BCB4-0257C7FE50B6}" srcOrd="1" destOrd="0" parTransId="{B364D2E2-F886-42A8-8C7C-035C9D49A67B}" sibTransId="{F0AAA593-2A0B-43C6-9E1C-42620748764D}"/>
    <dgm:cxn modelId="{40A88E11-3DD3-4955-92F6-2E246B527578}" srcId="{A6685E83-BEEC-49B3-B40A-539E2C0D7A1A}" destId="{CBA50553-63FA-4B5A-9888-EDDBA06CA593}" srcOrd="0" destOrd="0" parTransId="{73E2772F-165D-4B56-ACC2-969CBF53B0A8}" sibTransId="{7BFD1607-7356-4D3D-A829-75D002A3A4B0}"/>
    <dgm:cxn modelId="{5ECB3646-8A1E-4FC7-B928-C6F6F303AB89}" type="presOf" srcId="{2D2421EB-A791-40CB-8BEA-93B7E2BB211D}" destId="{6EB2A58E-CA03-4F76-94B6-D8FE50231963}" srcOrd="0" destOrd="4" presId="urn:microsoft.com/office/officeart/2005/8/layout/vList5"/>
    <dgm:cxn modelId="{095BF2D6-CD22-405D-93F2-0130B5AA1BC9}" srcId="{90DDC401-903F-495B-A387-FFA8A45891F6}" destId="{144AFF52-2AC0-402B-8E9D-19BBA0024198}" srcOrd="2" destOrd="0" parTransId="{3CE8CF6D-2147-463C-8F87-C7F54AEE01B1}" sibTransId="{0E802EA9-4857-4983-AA1C-99D84B591DA1}"/>
    <dgm:cxn modelId="{C615A55A-53B4-46B1-AF35-946124896DEA}" type="presOf" srcId="{15125CED-9C64-4449-BCB4-0257C7FE50B6}" destId="{DD9406C3-FC80-4468-A55B-122D744D43F0}" srcOrd="0" destOrd="1" presId="urn:microsoft.com/office/officeart/2005/8/layout/vList5"/>
    <dgm:cxn modelId="{7AA6F4B8-26FB-46FB-B928-5617E7B563C7}" type="presOf" srcId="{5943451E-7859-4F2C-9598-1D0EB565CC6F}" destId="{DD9406C3-FC80-4468-A55B-122D744D43F0}" srcOrd="0" destOrd="3" presId="urn:microsoft.com/office/officeart/2005/8/layout/vList5"/>
    <dgm:cxn modelId="{2CE169A5-2E06-4B35-BBF6-781770D39CB7}" srcId="{90DDC401-903F-495B-A387-FFA8A45891F6}" destId="{5943451E-7859-4F2C-9598-1D0EB565CC6F}" srcOrd="3" destOrd="0" parTransId="{2A39BFC6-42C5-4231-8FC6-929C62318F8C}" sibTransId="{C66DC1D1-6341-4A65-A2B5-390F5F833058}"/>
    <dgm:cxn modelId="{6FF888F3-9404-49DB-BB31-4119511F2757}" srcId="{A6685E83-BEEC-49B3-B40A-539E2C0D7A1A}" destId="{746CC89E-76AC-4CC2-816E-B90C4E2A1833}" srcOrd="2" destOrd="0" parTransId="{A69C11F1-26DA-4B31-BD4D-2457F52CEB83}" sibTransId="{29AC1439-7737-4091-9704-034EB379B7BD}"/>
    <dgm:cxn modelId="{58948497-5B09-49E6-9E47-095301931A2B}" type="presOf" srcId="{A6685E83-BEEC-49B3-B40A-539E2C0D7A1A}" destId="{EBD335B5-8308-49CB-9630-99D852747B1F}" srcOrd="0" destOrd="0" presId="urn:microsoft.com/office/officeart/2005/8/layout/vList5"/>
    <dgm:cxn modelId="{DFD7B8D1-2114-4C3E-9A6E-C2612494A27E}" srcId="{2E15931E-1654-4B73-89B2-8E333D9C42E0}" destId="{90DDC401-903F-495B-A387-FFA8A45891F6}" srcOrd="0" destOrd="0" parTransId="{C8BB0B8A-C63A-4F83-B8DD-3A7CE259E4EE}" sibTransId="{35E5E878-0907-4014-9CFA-56AEFE6C22E5}"/>
    <dgm:cxn modelId="{31B1874B-54E4-40A1-9326-A192A514AE36}" type="presOf" srcId="{34DD8666-D969-49E4-B413-60F202F5C3D6}" destId="{6EB2A58E-CA03-4F76-94B6-D8FE50231963}" srcOrd="0" destOrd="3" presId="urn:microsoft.com/office/officeart/2005/8/layout/vList5"/>
    <dgm:cxn modelId="{F7B857F7-24A7-4144-88EC-461A3EA5A523}" type="presOf" srcId="{CBA50553-63FA-4B5A-9888-EDDBA06CA593}" destId="{6EB2A58E-CA03-4F76-94B6-D8FE50231963}" srcOrd="0" destOrd="0" presId="urn:microsoft.com/office/officeart/2005/8/layout/vList5"/>
    <dgm:cxn modelId="{9F52C1F9-C02B-4772-B219-96933D32EFC2}" srcId="{A6685E83-BEEC-49B3-B40A-539E2C0D7A1A}" destId="{2D2421EB-A791-40CB-8BEA-93B7E2BB211D}" srcOrd="4" destOrd="0" parTransId="{D8C44DCB-1414-400B-ABA6-E3F2F0E014DE}" sibTransId="{A1E2D37E-93A4-4438-A2D7-FC949CC73000}"/>
    <dgm:cxn modelId="{32BF26E2-2DF0-439A-985D-F0618037EDF8}" srcId="{90DDC401-903F-495B-A387-FFA8A45891F6}" destId="{E08CEB0C-E37F-4DCA-A8EA-4B2CD3AD7754}" srcOrd="0" destOrd="0" parTransId="{FB4BCC77-44E9-4065-8A2F-90CD32DE34E3}" sibTransId="{41FED480-3E2E-47A2-B997-02D527BC8082}"/>
    <dgm:cxn modelId="{76298AEE-2D2D-4399-BFFD-86CBF41CFC4F}" type="presOf" srcId="{2E15931E-1654-4B73-89B2-8E333D9C42E0}" destId="{D5935282-3C7C-4F88-A1AE-C27DB8591514}" srcOrd="0" destOrd="0" presId="urn:microsoft.com/office/officeart/2005/8/layout/vList5"/>
    <dgm:cxn modelId="{6084BEBD-A824-41A8-B3BD-CB4AC542B642}" srcId="{A6685E83-BEEC-49B3-B40A-539E2C0D7A1A}" destId="{34DD8666-D969-49E4-B413-60F202F5C3D6}" srcOrd="3" destOrd="0" parTransId="{28E81FCC-C51F-4C59-8D2B-CD66DB4F90FA}" sibTransId="{FB1C6853-3FB3-42CE-B8A3-38FD03617E73}"/>
    <dgm:cxn modelId="{3B4A5B15-8786-493A-B46F-E54A10D779E1}" type="presParOf" srcId="{D5935282-3C7C-4F88-A1AE-C27DB8591514}" destId="{E61486FD-113E-4C87-8ADF-B1A8E2A84801}" srcOrd="0" destOrd="0" presId="urn:microsoft.com/office/officeart/2005/8/layout/vList5"/>
    <dgm:cxn modelId="{CDDD1F3B-6C39-4181-83C7-FD678406993D}" type="presParOf" srcId="{E61486FD-113E-4C87-8ADF-B1A8E2A84801}" destId="{96BE2B31-D87C-43E1-BE64-4C27B13F4AA4}" srcOrd="0" destOrd="0" presId="urn:microsoft.com/office/officeart/2005/8/layout/vList5"/>
    <dgm:cxn modelId="{576DFA45-DFF5-48C4-88F6-715047937F05}" type="presParOf" srcId="{E61486FD-113E-4C87-8ADF-B1A8E2A84801}" destId="{DD9406C3-FC80-4468-A55B-122D744D43F0}" srcOrd="1" destOrd="0" presId="urn:microsoft.com/office/officeart/2005/8/layout/vList5"/>
    <dgm:cxn modelId="{02F5EF74-51C8-4385-8454-4FAB2D5A2648}" type="presParOf" srcId="{D5935282-3C7C-4F88-A1AE-C27DB8591514}" destId="{F1941F29-E51C-4282-956D-50CFAFAEB9B8}" srcOrd="1" destOrd="0" presId="urn:microsoft.com/office/officeart/2005/8/layout/vList5"/>
    <dgm:cxn modelId="{50016B63-1256-4819-A988-108947273390}" type="presParOf" srcId="{D5935282-3C7C-4F88-A1AE-C27DB8591514}" destId="{B589D1EC-5156-4FB2-BB1C-8E1290A868B9}" srcOrd="2" destOrd="0" presId="urn:microsoft.com/office/officeart/2005/8/layout/vList5"/>
    <dgm:cxn modelId="{5E0D93FE-09C3-4A2D-A165-CCED7DB69028}" type="presParOf" srcId="{B589D1EC-5156-4FB2-BB1C-8E1290A868B9}" destId="{EBD335B5-8308-49CB-9630-99D852747B1F}" srcOrd="0" destOrd="0" presId="urn:microsoft.com/office/officeart/2005/8/layout/vList5"/>
    <dgm:cxn modelId="{11185231-7DAE-4BF4-A035-7B629D7ABB60}" type="presParOf" srcId="{B589D1EC-5156-4FB2-BB1C-8E1290A868B9}" destId="{6EB2A58E-CA03-4F76-94B6-D8FE502319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E5B92-73A8-40E6-899C-F9DC1F51EB71}" type="doc">
      <dgm:prSet loTypeId="urn:microsoft.com/office/officeart/2005/8/layout/default#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F1079579-D587-4D65-89DD-27D51A6DABEA}">
      <dgm:prSet phldrT="[文本]" phldr="0" custT="1"/>
      <dgm:spPr>
        <a:solidFill>
          <a:srgbClr val="2F5EB0"/>
        </a:solidFill>
      </dgm:spPr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altLang="zh-CN" sz="5400" dirty="0" smtClean="0"/>
            <a:t>27</a:t>
          </a:r>
          <a:r>
            <a:rPr lang="zh-CN" altLang="en-US" sz="1800" dirty="0" smtClean="0"/>
            <a:t>项</a:t>
          </a:r>
          <a:endParaRPr lang="en-US" altLang="zh-CN" sz="1800" dirty="0" smtClean="0"/>
        </a:p>
        <a:p>
          <a:pPr algn="ctr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1800" b="1" dirty="0" smtClean="0"/>
            <a:t>专利</a:t>
          </a:r>
          <a:endParaRPr lang="en-US" altLang="zh-CN" sz="6500" b="1" dirty="0" smtClean="0"/>
        </a:p>
      </dgm:t>
    </dgm:pt>
    <dgm:pt modelId="{E8224FFE-3F28-4883-B14F-199EE106A076}" cxnId="{53D2AD8F-2BEA-408C-8313-D5172E9C4693}" type="parTrans">
      <dgm:prSet/>
      <dgm:spPr/>
      <dgm:t>
        <a:bodyPr/>
        <a:lstStyle/>
        <a:p>
          <a:endParaRPr lang="zh-CN" altLang="en-US"/>
        </a:p>
      </dgm:t>
    </dgm:pt>
    <dgm:pt modelId="{96348C4B-73F8-4AAB-8412-5104C2C15590}" cxnId="{53D2AD8F-2BEA-408C-8313-D5172E9C4693}" type="sibTrans">
      <dgm:prSet/>
      <dgm:spPr/>
      <dgm:t>
        <a:bodyPr/>
        <a:lstStyle/>
        <a:p>
          <a:endParaRPr lang="zh-CN" altLang="en-US"/>
        </a:p>
      </dgm:t>
    </dgm:pt>
    <dgm:pt modelId="{80854315-4544-4AEC-97E1-7250608352FE}">
      <dgm:prSet phldrT="[文本]" custT="1"/>
      <dgm:spPr>
        <a:solidFill>
          <a:srgbClr val="2F5EB0"/>
        </a:solidFill>
      </dgm:spPr>
      <dgm:t>
        <a:bodyPr/>
        <a:lstStyle/>
        <a:p>
          <a:pPr>
            <a:spcAft>
              <a:spcPts val="600"/>
            </a:spcAft>
          </a:pPr>
          <a:r>
            <a:rPr lang="zh-CN" altLang="en-US" sz="1800" dirty="0" smtClean="0"/>
            <a:t>近</a:t>
          </a:r>
          <a:r>
            <a:rPr lang="en-US" altLang="zh-CN" sz="5400" dirty="0" smtClean="0"/>
            <a:t>100</a:t>
          </a:r>
          <a:r>
            <a:rPr lang="zh-CN" altLang="en-US" sz="1800" dirty="0" smtClean="0"/>
            <a:t>篇</a:t>
          </a:r>
          <a:endParaRPr lang="en-US" altLang="zh-CN" sz="1800" dirty="0" smtClean="0"/>
        </a:p>
        <a:p>
          <a:pPr>
            <a:spcAft>
              <a:spcPts val="600"/>
            </a:spcAft>
          </a:pPr>
          <a:r>
            <a:rPr lang="zh-CN" altLang="en-US" sz="1800" b="1" dirty="0" smtClean="0">
              <a:latin typeface="+mn-lt"/>
            </a:rPr>
            <a:t>技术论文</a:t>
          </a:r>
          <a:endParaRPr lang="zh-CN" altLang="en-US" sz="1800" b="1" dirty="0">
            <a:latin typeface="+mn-lt"/>
          </a:endParaRPr>
        </a:p>
      </dgm:t>
    </dgm:pt>
    <dgm:pt modelId="{BBD98336-4AA1-435C-AD7B-D7C8C045E667}" cxnId="{A0F3D369-D624-4F7C-A8E1-03908B43E4D5}" type="parTrans">
      <dgm:prSet/>
      <dgm:spPr/>
      <dgm:t>
        <a:bodyPr/>
        <a:lstStyle/>
        <a:p>
          <a:endParaRPr lang="zh-CN" altLang="en-US"/>
        </a:p>
      </dgm:t>
    </dgm:pt>
    <dgm:pt modelId="{239B9C79-32ED-424C-A58C-3F858AC13FD8}" cxnId="{A0F3D369-D624-4F7C-A8E1-03908B43E4D5}" type="sibTrans">
      <dgm:prSet/>
      <dgm:spPr/>
      <dgm:t>
        <a:bodyPr/>
        <a:lstStyle/>
        <a:p>
          <a:endParaRPr lang="zh-CN" altLang="en-US"/>
        </a:p>
      </dgm:t>
    </dgm:pt>
    <dgm:pt modelId="{E0B6AA2B-BFD3-4B59-B0AC-70B9D21CEAF9}">
      <dgm:prSet phldrT="[文本]" phldr="0" custT="1"/>
      <dgm:spPr>
        <a:solidFill>
          <a:srgbClr val="2F5EB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altLang="zh-CN" sz="5400" dirty="0" smtClean="0">
              <a:latin typeface="+mn-lt"/>
            </a:rPr>
            <a:t>65</a:t>
          </a:r>
          <a:r>
            <a:rPr lang="zh-CN" altLang="en-US" sz="1800" b="1" dirty="0" smtClean="0">
              <a:latin typeface="+mn-lt"/>
            </a:rPr>
            <a:t>项</a:t>
          </a:r>
          <a:endParaRPr lang="en-US" altLang="zh-CN" sz="1800" b="1" dirty="0" smtClean="0">
            <a:latin typeface="+mn-lt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1800" b="1" dirty="0" smtClean="0">
              <a:latin typeface="+mn-lt"/>
            </a:rPr>
            <a:t>技术标准</a:t>
          </a:r>
          <a:endParaRPr lang="zh-CN" altLang="en-US" sz="1800" b="1" dirty="0">
            <a:latin typeface="+mn-lt"/>
          </a:endParaRPr>
        </a:p>
      </dgm:t>
    </dgm:pt>
    <dgm:pt modelId="{BE381115-F4E1-49B3-ABA3-E851344F378A}" cxnId="{EF834BF8-BB37-4D71-A070-3195CF49EAAB}" type="parTrans">
      <dgm:prSet/>
      <dgm:spPr/>
      <dgm:t>
        <a:bodyPr/>
        <a:lstStyle/>
        <a:p>
          <a:endParaRPr lang="zh-CN" altLang="en-US"/>
        </a:p>
      </dgm:t>
    </dgm:pt>
    <dgm:pt modelId="{F56524F7-A63C-4F95-BA1E-126E1674ADCB}" cxnId="{EF834BF8-BB37-4D71-A070-3195CF49EAAB}" type="sibTrans">
      <dgm:prSet/>
      <dgm:spPr/>
      <dgm:t>
        <a:bodyPr/>
        <a:lstStyle/>
        <a:p>
          <a:endParaRPr lang="zh-CN" altLang="en-US"/>
        </a:p>
      </dgm:t>
    </dgm:pt>
    <dgm:pt modelId="{63F49610-BFB6-4855-90DC-F60604C93B34}">
      <dgm:prSet phldrT="[文本]" custT="1"/>
      <dgm:spPr>
        <a:solidFill>
          <a:srgbClr val="2F5EB0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altLang="zh-CN" sz="5200" dirty="0" smtClean="0"/>
            <a:t>32</a:t>
          </a:r>
          <a:r>
            <a:rPr lang="zh-CN" altLang="en-US" sz="1800" b="1" dirty="0" smtClean="0">
              <a:latin typeface="+mn-lt"/>
            </a:rPr>
            <a:t>项</a:t>
          </a:r>
          <a:endParaRPr lang="en-US" altLang="zh-CN" sz="1800" b="1" dirty="0" smtClean="0">
            <a:latin typeface="+mn-lt"/>
          </a:endParaRPr>
        </a:p>
        <a:p>
          <a:pPr>
            <a:spcAft>
              <a:spcPts val="600"/>
            </a:spcAft>
          </a:pPr>
          <a:r>
            <a:rPr lang="zh-CN" altLang="en-US" sz="1800" b="1" dirty="0" smtClean="0">
              <a:latin typeface="+mn-lt"/>
            </a:rPr>
            <a:t>软件著作权</a:t>
          </a:r>
          <a:endParaRPr lang="zh-CN" altLang="en-US" sz="1800" b="1" dirty="0">
            <a:latin typeface="+mn-lt"/>
          </a:endParaRPr>
        </a:p>
      </dgm:t>
    </dgm:pt>
    <dgm:pt modelId="{751439A2-F48A-4B27-9242-344299C66384}" cxnId="{FD17573D-7B9E-4ED2-952F-9CE3A1CAEF05}" type="parTrans">
      <dgm:prSet/>
      <dgm:spPr/>
      <dgm:t>
        <a:bodyPr/>
        <a:lstStyle/>
        <a:p>
          <a:endParaRPr lang="zh-CN" altLang="en-US"/>
        </a:p>
      </dgm:t>
    </dgm:pt>
    <dgm:pt modelId="{CD5B8E6C-08F2-44C1-B8AF-1396F4B3D59D}" cxnId="{FD17573D-7B9E-4ED2-952F-9CE3A1CAEF05}" type="sibTrans">
      <dgm:prSet/>
      <dgm:spPr/>
      <dgm:t>
        <a:bodyPr/>
        <a:lstStyle/>
        <a:p>
          <a:endParaRPr lang="zh-CN" altLang="en-US"/>
        </a:p>
      </dgm:t>
    </dgm:pt>
    <dgm:pt modelId="{401CEBD9-580D-4B75-8C1C-799B42E92F7B}" type="pres">
      <dgm:prSet presAssocID="{E7FE5B92-73A8-40E6-899C-F9DC1F51EB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AD51DE9-6471-4590-A40D-FED90CF94E12}" type="pres">
      <dgm:prSet presAssocID="{F1079579-D587-4D65-89DD-27D51A6DABEA}" presName="node" presStyleLbl="node1" presStyleIdx="0" presStyleCnt="4" custScaleX="97545" custScaleY="10139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EDADFD-BFFB-4C54-91F0-6405B7138459}" type="pres">
      <dgm:prSet presAssocID="{96348C4B-73F8-4AAB-8412-5104C2C15590}" presName="sibTrans" presStyleCnt="0"/>
      <dgm:spPr/>
    </dgm:pt>
    <dgm:pt modelId="{35852CBB-E676-4A03-9C72-112124939356}" type="pres">
      <dgm:prSet presAssocID="{80854315-4544-4AEC-97E1-7250608352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FD65F0-714E-45B2-B70A-E600DED9BE99}" type="pres">
      <dgm:prSet presAssocID="{239B9C79-32ED-424C-A58C-3F858AC13FD8}" presName="sibTrans" presStyleCnt="0"/>
      <dgm:spPr/>
    </dgm:pt>
    <dgm:pt modelId="{BECA675E-FB0B-4D78-8E17-523009ECD1A1}" type="pres">
      <dgm:prSet presAssocID="{E0B6AA2B-BFD3-4B59-B0AC-70B9D21CEA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1EA3E6-2C1C-42B0-9F8D-DABDC2F1A361}" type="pres">
      <dgm:prSet presAssocID="{F56524F7-A63C-4F95-BA1E-126E1674ADCB}" presName="sibTrans" presStyleCnt="0"/>
      <dgm:spPr/>
    </dgm:pt>
    <dgm:pt modelId="{0881F13D-039D-40A9-A6F3-DDE27B63B608}" type="pres">
      <dgm:prSet presAssocID="{63F49610-BFB6-4855-90DC-F60604C93B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F834BF8-BB37-4D71-A070-3195CF49EAAB}" srcId="{E7FE5B92-73A8-40E6-899C-F9DC1F51EB71}" destId="{E0B6AA2B-BFD3-4B59-B0AC-70B9D21CEAF9}" srcOrd="2" destOrd="0" parTransId="{BE381115-F4E1-49B3-ABA3-E851344F378A}" sibTransId="{F56524F7-A63C-4F95-BA1E-126E1674ADCB}"/>
    <dgm:cxn modelId="{A9DF5D39-3CB9-43D3-AF1F-FC3CFF74EEE0}" type="presOf" srcId="{80854315-4544-4AEC-97E1-7250608352FE}" destId="{35852CBB-E676-4A03-9C72-112124939356}" srcOrd="0" destOrd="0" presId="urn:microsoft.com/office/officeart/2005/8/layout/default#2"/>
    <dgm:cxn modelId="{19788CBA-A350-47F0-8F55-768020466E40}" type="presOf" srcId="{E7FE5B92-73A8-40E6-899C-F9DC1F51EB71}" destId="{401CEBD9-580D-4B75-8C1C-799B42E92F7B}" srcOrd="0" destOrd="0" presId="urn:microsoft.com/office/officeart/2005/8/layout/default#2"/>
    <dgm:cxn modelId="{53D2AD8F-2BEA-408C-8313-D5172E9C4693}" srcId="{E7FE5B92-73A8-40E6-899C-F9DC1F51EB71}" destId="{F1079579-D587-4D65-89DD-27D51A6DABEA}" srcOrd="0" destOrd="0" parTransId="{E8224FFE-3F28-4883-B14F-199EE106A076}" sibTransId="{96348C4B-73F8-4AAB-8412-5104C2C15590}"/>
    <dgm:cxn modelId="{FD17573D-7B9E-4ED2-952F-9CE3A1CAEF05}" srcId="{E7FE5B92-73A8-40E6-899C-F9DC1F51EB71}" destId="{63F49610-BFB6-4855-90DC-F60604C93B34}" srcOrd="3" destOrd="0" parTransId="{751439A2-F48A-4B27-9242-344299C66384}" sibTransId="{CD5B8E6C-08F2-44C1-B8AF-1396F4B3D59D}"/>
    <dgm:cxn modelId="{A0F3D369-D624-4F7C-A8E1-03908B43E4D5}" srcId="{E7FE5B92-73A8-40E6-899C-F9DC1F51EB71}" destId="{80854315-4544-4AEC-97E1-7250608352FE}" srcOrd="1" destOrd="0" parTransId="{BBD98336-4AA1-435C-AD7B-D7C8C045E667}" sibTransId="{239B9C79-32ED-424C-A58C-3F858AC13FD8}"/>
    <dgm:cxn modelId="{E4666C94-848A-448B-BD17-5205B4939E4E}" type="presOf" srcId="{E0B6AA2B-BFD3-4B59-B0AC-70B9D21CEAF9}" destId="{BECA675E-FB0B-4D78-8E17-523009ECD1A1}" srcOrd="0" destOrd="0" presId="urn:microsoft.com/office/officeart/2005/8/layout/default#2"/>
    <dgm:cxn modelId="{E4D89E61-ED41-4F87-9B41-58A5AFDBE913}" type="presOf" srcId="{63F49610-BFB6-4855-90DC-F60604C93B34}" destId="{0881F13D-039D-40A9-A6F3-DDE27B63B608}" srcOrd="0" destOrd="0" presId="urn:microsoft.com/office/officeart/2005/8/layout/default#2"/>
    <dgm:cxn modelId="{1F173AB7-3CF0-42DA-B12A-0E03E9432229}" type="presOf" srcId="{F1079579-D587-4D65-89DD-27D51A6DABEA}" destId="{1AD51DE9-6471-4590-A40D-FED90CF94E12}" srcOrd="0" destOrd="0" presId="urn:microsoft.com/office/officeart/2005/8/layout/default#2"/>
    <dgm:cxn modelId="{A01668CD-88FA-4139-BD1D-85CAED502C91}" type="presParOf" srcId="{401CEBD9-580D-4B75-8C1C-799B42E92F7B}" destId="{1AD51DE9-6471-4590-A40D-FED90CF94E12}" srcOrd="0" destOrd="0" presId="urn:microsoft.com/office/officeart/2005/8/layout/default#2"/>
    <dgm:cxn modelId="{1548F3E1-44D9-4F1D-A3B7-229953B6EA36}" type="presParOf" srcId="{401CEBD9-580D-4B75-8C1C-799B42E92F7B}" destId="{8AEDADFD-BFFB-4C54-91F0-6405B7138459}" srcOrd="1" destOrd="0" presId="urn:microsoft.com/office/officeart/2005/8/layout/default#2"/>
    <dgm:cxn modelId="{EE7BEBA1-D189-47B6-9EA9-37A61343765D}" type="presParOf" srcId="{401CEBD9-580D-4B75-8C1C-799B42E92F7B}" destId="{35852CBB-E676-4A03-9C72-112124939356}" srcOrd="2" destOrd="0" presId="urn:microsoft.com/office/officeart/2005/8/layout/default#2"/>
    <dgm:cxn modelId="{1BCD71C5-9DF6-4AC8-B187-7803C0FCB132}" type="presParOf" srcId="{401CEBD9-580D-4B75-8C1C-799B42E92F7B}" destId="{C8FD65F0-714E-45B2-B70A-E600DED9BE99}" srcOrd="3" destOrd="0" presId="urn:microsoft.com/office/officeart/2005/8/layout/default#2"/>
    <dgm:cxn modelId="{4D85FB15-168E-4135-BD62-A399DDB94D10}" type="presParOf" srcId="{401CEBD9-580D-4B75-8C1C-799B42E92F7B}" destId="{BECA675E-FB0B-4D78-8E17-523009ECD1A1}" srcOrd="4" destOrd="0" presId="urn:microsoft.com/office/officeart/2005/8/layout/default#2"/>
    <dgm:cxn modelId="{8CADA4F9-D60D-490B-A527-90E7397F0521}" type="presParOf" srcId="{401CEBD9-580D-4B75-8C1C-799B42E92F7B}" destId="{E11EA3E6-2C1C-42B0-9F8D-DABDC2F1A361}" srcOrd="5" destOrd="0" presId="urn:microsoft.com/office/officeart/2005/8/layout/default#2"/>
    <dgm:cxn modelId="{2A9D204D-F76D-4FA4-B2F9-3F884917B804}" type="presParOf" srcId="{401CEBD9-580D-4B75-8C1C-799B42E92F7B}" destId="{0881F13D-039D-40A9-A6F3-DDE27B63B608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4784B-D0C3-4DCF-AD67-EE1BA4A6A468}" type="doc">
      <dgm:prSet loTypeId="urn:microsoft.com/office/officeart/2005/8/layout/default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71E045A8-3AD5-48AA-B6E5-816397133FBE}">
      <dgm:prSet phldr="0" custT="1"/>
      <dgm:spPr>
        <a:solidFill>
          <a:srgbClr val="0070C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梳理信息化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现状差距</a:t>
          </a:r>
        </a:p>
      </dgm:t>
    </dgm:pt>
    <dgm:pt modelId="{B7BB942F-0C1E-47E8-B581-04E42B09A2AB}" cxnId="{3E86EFCD-BF56-4AFE-98C9-462D0BDC18B7}" type="parTrans">
      <dgm:prSet/>
      <dgm:spPr/>
      <dgm:t>
        <a:bodyPr/>
        <a:lstStyle/>
        <a:p>
          <a:endParaRPr lang="zh-CN" altLang="en-US"/>
        </a:p>
      </dgm:t>
    </dgm:pt>
    <dgm:pt modelId="{EB37631B-91DC-4577-A050-F0377EEAE6A8}" cxnId="{3E86EFCD-BF56-4AFE-98C9-462D0BDC18B7}" type="sibTrans">
      <dgm:prSet/>
      <dgm:spPr/>
      <dgm:t>
        <a:bodyPr/>
        <a:lstStyle/>
        <a:p>
          <a:endParaRPr lang="zh-CN" altLang="en-US"/>
        </a:p>
      </dgm:t>
    </dgm:pt>
    <dgm:pt modelId="{AC32492C-583A-4390-8072-64607D08215D}">
      <dgm:prSet phldr="0" custT="1"/>
      <dgm:spPr>
        <a:solidFill>
          <a:schemeClr val="bg1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描绘</a:t>
          </a: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信息化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目标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愿景</a:t>
          </a:r>
        </a:p>
      </dgm:t>
    </dgm:pt>
    <dgm:pt modelId="{D519A72B-5898-46D8-B4C6-A4B46941ABD8}" cxnId="{F8E879F3-6D60-474D-BF7F-5013166E55C7}" type="parTrans">
      <dgm:prSet/>
      <dgm:spPr/>
      <dgm:t>
        <a:bodyPr/>
        <a:lstStyle/>
        <a:p>
          <a:endParaRPr lang="zh-CN" altLang="en-US"/>
        </a:p>
      </dgm:t>
    </dgm:pt>
    <dgm:pt modelId="{3BB3AA37-7595-4C3F-8F21-3B66412EEC86}" cxnId="{F8E879F3-6D60-474D-BF7F-5013166E55C7}" type="sibTrans">
      <dgm:prSet/>
      <dgm:spPr/>
      <dgm:t>
        <a:bodyPr/>
        <a:lstStyle/>
        <a:p>
          <a:endParaRPr lang="zh-CN" altLang="en-US"/>
        </a:p>
      </dgm:t>
    </dgm:pt>
    <dgm:pt modelId="{5FA97A41-3455-4E68-A162-84AB8E6CD86B}">
      <dgm:prSet phldr="0" custT="1"/>
      <dgm:spPr>
        <a:solidFill>
          <a:srgbClr val="0070C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规划未来</a:t>
          </a:r>
          <a:r>
            <a: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5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年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信息化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蓝图</a:t>
          </a:r>
        </a:p>
      </dgm:t>
    </dgm:pt>
    <dgm:pt modelId="{10BFD26A-4BDB-4A65-938A-FD02D1B25759}" cxnId="{8051ECA5-2293-4041-97DC-2E42D7C2CC03}" type="parTrans">
      <dgm:prSet/>
      <dgm:spPr/>
      <dgm:t>
        <a:bodyPr/>
        <a:lstStyle/>
        <a:p>
          <a:endParaRPr lang="zh-CN" altLang="en-US"/>
        </a:p>
      </dgm:t>
    </dgm:pt>
    <dgm:pt modelId="{2EDB10D0-1C33-48BE-AD68-C81F3C2F291F}" cxnId="{8051ECA5-2293-4041-97DC-2E42D7C2CC03}" type="sibTrans">
      <dgm:prSet/>
      <dgm:spPr/>
      <dgm:t>
        <a:bodyPr/>
        <a:lstStyle/>
        <a:p>
          <a:endParaRPr lang="zh-CN" altLang="en-US"/>
        </a:p>
      </dgm:t>
    </dgm:pt>
    <dgm:pt modelId="{AEA0A62A-6DBE-4C77-A3E4-D9CF94858318}">
      <dgm:prSet phldr="0" custT="1"/>
      <dgm:spPr>
        <a:solidFill>
          <a:schemeClr val="bg1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设计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未来</a:t>
          </a:r>
          <a:r>
            <a: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5</a:t>
          </a: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年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信息化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路径</a:t>
          </a:r>
        </a:p>
      </dgm:t>
    </dgm:pt>
    <dgm:pt modelId="{201F7CA0-5810-4BAD-9970-A8D2CB48B02C}" cxnId="{5E997ED9-3F59-4A3C-A009-8014CD0A6072}" type="parTrans">
      <dgm:prSet/>
      <dgm:spPr/>
      <dgm:t>
        <a:bodyPr/>
        <a:lstStyle/>
        <a:p>
          <a:endParaRPr lang="zh-CN" altLang="en-US"/>
        </a:p>
      </dgm:t>
    </dgm:pt>
    <dgm:pt modelId="{804B6705-26FD-48B9-BB2D-4513B083FFDB}" cxnId="{5E997ED9-3F59-4A3C-A009-8014CD0A6072}" type="sibTrans">
      <dgm:prSet/>
      <dgm:spPr/>
      <dgm:t>
        <a:bodyPr/>
        <a:lstStyle/>
        <a:p>
          <a:endParaRPr lang="zh-CN" altLang="en-US"/>
        </a:p>
      </dgm:t>
    </dgm:pt>
    <dgm:pt modelId="{A9EFBDE2-09E0-4D9D-8D45-BA5FA88BF2AF}">
      <dgm:prSet phldr="0" custT="1"/>
      <dgm:spPr>
        <a:solidFill>
          <a:srgbClr val="0070C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制定信息化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落地保障机制</a:t>
          </a:r>
        </a:p>
      </dgm:t>
    </dgm:pt>
    <dgm:pt modelId="{F2C93763-ABC2-4670-99E8-C6EA5503661C}" cxnId="{72132AEA-3F8C-4178-B91E-AAC74B4FF723}" type="parTrans">
      <dgm:prSet/>
      <dgm:spPr/>
      <dgm:t>
        <a:bodyPr/>
        <a:lstStyle/>
        <a:p>
          <a:endParaRPr lang="zh-CN" altLang="en-US"/>
        </a:p>
      </dgm:t>
    </dgm:pt>
    <dgm:pt modelId="{4987DB7E-E581-4F7F-BF4D-FD296F984CA7}" cxnId="{72132AEA-3F8C-4178-B91E-AAC74B4FF723}" type="sibTrans">
      <dgm:prSet/>
      <dgm:spPr/>
      <dgm:t>
        <a:bodyPr/>
        <a:lstStyle/>
        <a:p>
          <a:endParaRPr lang="zh-CN" altLang="en-US"/>
        </a:p>
      </dgm:t>
    </dgm:pt>
    <dgm:pt modelId="{0C8AB5C5-BB25-4045-9639-D1D4F1D5556E}">
      <dgm:prSet phldr="0" custT="1"/>
      <dgm:spPr>
        <a:solidFill>
          <a:schemeClr val="bg1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安排信息化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推进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计划</a:t>
          </a:r>
        </a:p>
      </dgm:t>
    </dgm:pt>
    <dgm:pt modelId="{2AA47D9F-640C-4B70-81B1-069786482E4F}" cxnId="{E049F247-119F-44C4-B8E3-5F6B254B3A4B}" type="parTrans">
      <dgm:prSet/>
      <dgm:spPr/>
      <dgm:t>
        <a:bodyPr/>
        <a:lstStyle/>
        <a:p>
          <a:endParaRPr lang="zh-CN" altLang="en-US"/>
        </a:p>
      </dgm:t>
    </dgm:pt>
    <dgm:pt modelId="{4184E2C3-F219-46B1-83E0-4043D023E9DA}" cxnId="{E049F247-119F-44C4-B8E3-5F6B254B3A4B}" type="sibTrans">
      <dgm:prSet/>
      <dgm:spPr/>
      <dgm:t>
        <a:bodyPr/>
        <a:lstStyle/>
        <a:p>
          <a:endParaRPr lang="zh-CN" altLang="en-US"/>
        </a:p>
      </dgm:t>
    </dgm:pt>
    <dgm:pt modelId="{54F67075-4714-45A0-83A0-15405DE70A1C}">
      <dgm:prSet phldr="0" custT="1"/>
      <dgm:spPr>
        <a:solidFill>
          <a:srgbClr val="0070C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预算信息化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经费投入</a:t>
          </a:r>
        </a:p>
      </dgm:t>
    </dgm:pt>
    <dgm:pt modelId="{5EFF1E55-FAA3-47E4-9A58-B7EE87999CAE}" cxnId="{346112C7-F54D-4D78-8202-BB6625E15BB2}" type="parTrans">
      <dgm:prSet/>
      <dgm:spPr/>
      <dgm:t>
        <a:bodyPr/>
        <a:lstStyle/>
        <a:p>
          <a:endParaRPr lang="zh-CN" altLang="en-US"/>
        </a:p>
      </dgm:t>
    </dgm:pt>
    <dgm:pt modelId="{74867A2E-8FB8-423C-8AF0-B9922E05016B}" cxnId="{346112C7-F54D-4D78-8202-BB6625E15BB2}" type="sibTrans">
      <dgm:prSet/>
      <dgm:spPr/>
      <dgm:t>
        <a:bodyPr/>
        <a:lstStyle/>
        <a:p>
          <a:endParaRPr lang="zh-CN" altLang="en-US"/>
        </a:p>
      </dgm:t>
    </dgm:pt>
    <dgm:pt modelId="{7BDAB985-0C78-473D-A200-71606D007F76}" type="pres">
      <dgm:prSet presAssocID="{4994784B-D0C3-4DCF-AD67-EE1BA4A6A4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D88F396-8F52-4DF1-A9B8-826662D6999E}" type="pres">
      <dgm:prSet presAssocID="{71E045A8-3AD5-48AA-B6E5-816397133FB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36AF37-E87D-41F9-8CE1-294613C0DA56}" type="pres">
      <dgm:prSet presAssocID="{EB37631B-91DC-4577-A050-F0377EEAE6A8}" presName="sibTrans" presStyleCnt="0"/>
      <dgm:spPr/>
    </dgm:pt>
    <dgm:pt modelId="{CBD837CA-1A34-47F9-AF70-5146FC700D81}" type="pres">
      <dgm:prSet presAssocID="{AC32492C-583A-4390-8072-64607D08215D}" presName="node" presStyleLbl="node1" presStyleIdx="1" presStyleCnt="7" custLinFactNeighborX="1126" custLinFactNeighborY="-7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3ECE4A-EF4C-4A62-B3B3-848E98D10CC0}" type="pres">
      <dgm:prSet presAssocID="{3BB3AA37-7595-4C3F-8F21-3B66412EEC86}" presName="sibTrans" presStyleCnt="0"/>
      <dgm:spPr/>
    </dgm:pt>
    <dgm:pt modelId="{770A0862-22A8-49A9-ACCE-4227C149A0BB}" type="pres">
      <dgm:prSet presAssocID="{5FA97A41-3455-4E68-A162-84AB8E6CD86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3B10CC-10AC-4FCF-852A-ED1CD6CD475F}" type="pres">
      <dgm:prSet presAssocID="{2EDB10D0-1C33-48BE-AD68-C81F3C2F291F}" presName="sibTrans" presStyleCnt="0"/>
      <dgm:spPr/>
    </dgm:pt>
    <dgm:pt modelId="{06B7CB3B-A0C4-4525-BA09-F13D126BC48C}" type="pres">
      <dgm:prSet presAssocID="{AEA0A62A-6DBE-4C77-A3E4-D9CF9485831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6711FB-19C9-43D2-AF49-8B52A1372265}" type="pres">
      <dgm:prSet presAssocID="{804B6705-26FD-48B9-BB2D-4513B083FFDB}" presName="sibTrans" presStyleCnt="0"/>
      <dgm:spPr/>
    </dgm:pt>
    <dgm:pt modelId="{F1C1EB4C-B392-4A43-A669-BCDE2120EE72}" type="pres">
      <dgm:prSet presAssocID="{A9EFBDE2-09E0-4D9D-8D45-BA5FA88BF2A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927257-0BAA-4728-961F-80682874254D}" type="pres">
      <dgm:prSet presAssocID="{4987DB7E-E581-4F7F-BF4D-FD296F984CA7}" presName="sibTrans" presStyleCnt="0"/>
      <dgm:spPr/>
    </dgm:pt>
    <dgm:pt modelId="{EBEF6577-2066-4ED3-AC04-CFE30F40562A}" type="pres">
      <dgm:prSet presAssocID="{0C8AB5C5-BB25-4045-9639-D1D4F1D5556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8807CB-3050-4FC8-874C-E8976DBFB6FC}" type="pres">
      <dgm:prSet presAssocID="{4184E2C3-F219-46B1-83E0-4043D023E9DA}" presName="sibTrans" presStyleCnt="0"/>
      <dgm:spPr/>
    </dgm:pt>
    <dgm:pt modelId="{B7794758-EDB2-453E-844F-112DAA164A7D}" type="pres">
      <dgm:prSet presAssocID="{54F67075-4714-45A0-83A0-15405DE70A1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2132AEA-3F8C-4178-B91E-AAC74B4FF723}" srcId="{4994784B-D0C3-4DCF-AD67-EE1BA4A6A468}" destId="{A9EFBDE2-09E0-4D9D-8D45-BA5FA88BF2AF}" srcOrd="4" destOrd="0" parTransId="{F2C93763-ABC2-4670-99E8-C6EA5503661C}" sibTransId="{4987DB7E-E581-4F7F-BF4D-FD296F984CA7}"/>
    <dgm:cxn modelId="{EDF7BB27-8DD4-4C02-8CD8-83FC4B7129F1}" type="presOf" srcId="{0C8AB5C5-BB25-4045-9639-D1D4F1D5556E}" destId="{EBEF6577-2066-4ED3-AC04-CFE30F40562A}" srcOrd="0" destOrd="0" presId="urn:microsoft.com/office/officeart/2005/8/layout/default#1"/>
    <dgm:cxn modelId="{346112C7-F54D-4D78-8202-BB6625E15BB2}" srcId="{4994784B-D0C3-4DCF-AD67-EE1BA4A6A468}" destId="{54F67075-4714-45A0-83A0-15405DE70A1C}" srcOrd="6" destOrd="0" parTransId="{5EFF1E55-FAA3-47E4-9A58-B7EE87999CAE}" sibTransId="{74867A2E-8FB8-423C-8AF0-B9922E05016B}"/>
    <dgm:cxn modelId="{AC07C4A5-A49E-4BAA-9CE2-22E65D5BE796}" type="presOf" srcId="{5FA97A41-3455-4E68-A162-84AB8E6CD86B}" destId="{770A0862-22A8-49A9-ACCE-4227C149A0BB}" srcOrd="0" destOrd="0" presId="urn:microsoft.com/office/officeart/2005/8/layout/default#1"/>
    <dgm:cxn modelId="{6586610A-6B47-4D69-B9F2-C354A3720494}" type="presOf" srcId="{54F67075-4714-45A0-83A0-15405DE70A1C}" destId="{B7794758-EDB2-453E-844F-112DAA164A7D}" srcOrd="0" destOrd="0" presId="urn:microsoft.com/office/officeart/2005/8/layout/default#1"/>
    <dgm:cxn modelId="{F8E879F3-6D60-474D-BF7F-5013166E55C7}" srcId="{4994784B-D0C3-4DCF-AD67-EE1BA4A6A468}" destId="{AC32492C-583A-4390-8072-64607D08215D}" srcOrd="1" destOrd="0" parTransId="{D519A72B-5898-46D8-B4C6-A4B46941ABD8}" sibTransId="{3BB3AA37-7595-4C3F-8F21-3B66412EEC86}"/>
    <dgm:cxn modelId="{327460BF-0BF7-486E-8229-531B609A7D17}" type="presOf" srcId="{A9EFBDE2-09E0-4D9D-8D45-BA5FA88BF2AF}" destId="{F1C1EB4C-B392-4A43-A669-BCDE2120EE72}" srcOrd="0" destOrd="0" presId="urn:microsoft.com/office/officeart/2005/8/layout/default#1"/>
    <dgm:cxn modelId="{3EBB296C-F0B1-42DC-82C4-142748BD5471}" type="presOf" srcId="{4994784B-D0C3-4DCF-AD67-EE1BA4A6A468}" destId="{7BDAB985-0C78-473D-A200-71606D007F76}" srcOrd="0" destOrd="0" presId="urn:microsoft.com/office/officeart/2005/8/layout/default#1"/>
    <dgm:cxn modelId="{E049F247-119F-44C4-B8E3-5F6B254B3A4B}" srcId="{4994784B-D0C3-4DCF-AD67-EE1BA4A6A468}" destId="{0C8AB5C5-BB25-4045-9639-D1D4F1D5556E}" srcOrd="5" destOrd="0" parTransId="{2AA47D9F-640C-4B70-81B1-069786482E4F}" sibTransId="{4184E2C3-F219-46B1-83E0-4043D023E9DA}"/>
    <dgm:cxn modelId="{5D9AFAB2-7ABC-44A4-BDD8-16A023131EEA}" type="presOf" srcId="{71E045A8-3AD5-48AA-B6E5-816397133FBE}" destId="{0D88F396-8F52-4DF1-A9B8-826662D6999E}" srcOrd="0" destOrd="0" presId="urn:microsoft.com/office/officeart/2005/8/layout/default#1"/>
    <dgm:cxn modelId="{8051ECA5-2293-4041-97DC-2E42D7C2CC03}" srcId="{4994784B-D0C3-4DCF-AD67-EE1BA4A6A468}" destId="{5FA97A41-3455-4E68-A162-84AB8E6CD86B}" srcOrd="2" destOrd="0" parTransId="{10BFD26A-4BDB-4A65-938A-FD02D1B25759}" sibTransId="{2EDB10D0-1C33-48BE-AD68-C81F3C2F291F}"/>
    <dgm:cxn modelId="{3E86EFCD-BF56-4AFE-98C9-462D0BDC18B7}" srcId="{4994784B-D0C3-4DCF-AD67-EE1BA4A6A468}" destId="{71E045A8-3AD5-48AA-B6E5-816397133FBE}" srcOrd="0" destOrd="0" parTransId="{B7BB942F-0C1E-47E8-B581-04E42B09A2AB}" sibTransId="{EB37631B-91DC-4577-A050-F0377EEAE6A8}"/>
    <dgm:cxn modelId="{CB00459B-B7D7-4C74-8D2E-02C4E67598F8}" type="presOf" srcId="{AC32492C-583A-4390-8072-64607D08215D}" destId="{CBD837CA-1A34-47F9-AF70-5146FC700D81}" srcOrd="0" destOrd="0" presId="urn:microsoft.com/office/officeart/2005/8/layout/default#1"/>
    <dgm:cxn modelId="{D86B796D-6B0A-48C2-9FF4-F4E3855A8F40}" type="presOf" srcId="{AEA0A62A-6DBE-4C77-A3E4-D9CF94858318}" destId="{06B7CB3B-A0C4-4525-BA09-F13D126BC48C}" srcOrd="0" destOrd="0" presId="urn:microsoft.com/office/officeart/2005/8/layout/default#1"/>
    <dgm:cxn modelId="{5E997ED9-3F59-4A3C-A009-8014CD0A6072}" srcId="{4994784B-D0C3-4DCF-AD67-EE1BA4A6A468}" destId="{AEA0A62A-6DBE-4C77-A3E4-D9CF94858318}" srcOrd="3" destOrd="0" parTransId="{201F7CA0-5810-4BAD-9970-A8D2CB48B02C}" sibTransId="{804B6705-26FD-48B9-BB2D-4513B083FFDB}"/>
    <dgm:cxn modelId="{D4A5DD95-E0DC-4DF4-990B-EBC68CBE8D96}" type="presParOf" srcId="{7BDAB985-0C78-473D-A200-71606D007F76}" destId="{0D88F396-8F52-4DF1-A9B8-826662D6999E}" srcOrd="0" destOrd="0" presId="urn:microsoft.com/office/officeart/2005/8/layout/default#1"/>
    <dgm:cxn modelId="{BA2B2620-591C-46E3-83AB-CC8DF9AFDD63}" type="presParOf" srcId="{7BDAB985-0C78-473D-A200-71606D007F76}" destId="{0636AF37-E87D-41F9-8CE1-294613C0DA56}" srcOrd="1" destOrd="0" presId="urn:microsoft.com/office/officeart/2005/8/layout/default#1"/>
    <dgm:cxn modelId="{54E04024-DB12-4526-AC29-6FA6939AA16D}" type="presParOf" srcId="{7BDAB985-0C78-473D-A200-71606D007F76}" destId="{CBD837CA-1A34-47F9-AF70-5146FC700D81}" srcOrd="2" destOrd="0" presId="urn:microsoft.com/office/officeart/2005/8/layout/default#1"/>
    <dgm:cxn modelId="{9573B3E2-F0EC-43E1-BE97-B5B574FD8FB3}" type="presParOf" srcId="{7BDAB985-0C78-473D-A200-71606D007F76}" destId="{523ECE4A-EF4C-4A62-B3B3-848E98D10CC0}" srcOrd="3" destOrd="0" presId="urn:microsoft.com/office/officeart/2005/8/layout/default#1"/>
    <dgm:cxn modelId="{CA13D4BF-83DF-484A-A423-CDEF79508D51}" type="presParOf" srcId="{7BDAB985-0C78-473D-A200-71606D007F76}" destId="{770A0862-22A8-49A9-ACCE-4227C149A0BB}" srcOrd="4" destOrd="0" presId="urn:microsoft.com/office/officeart/2005/8/layout/default#1"/>
    <dgm:cxn modelId="{74E34CA0-2251-4002-9294-68CFDD34C624}" type="presParOf" srcId="{7BDAB985-0C78-473D-A200-71606D007F76}" destId="{F03B10CC-10AC-4FCF-852A-ED1CD6CD475F}" srcOrd="5" destOrd="0" presId="urn:microsoft.com/office/officeart/2005/8/layout/default#1"/>
    <dgm:cxn modelId="{EC77A787-3D1C-4CF7-9289-A9A893E8856E}" type="presParOf" srcId="{7BDAB985-0C78-473D-A200-71606D007F76}" destId="{06B7CB3B-A0C4-4525-BA09-F13D126BC48C}" srcOrd="6" destOrd="0" presId="urn:microsoft.com/office/officeart/2005/8/layout/default#1"/>
    <dgm:cxn modelId="{0D31CBED-6972-43B2-A89D-D5031DAE80FF}" type="presParOf" srcId="{7BDAB985-0C78-473D-A200-71606D007F76}" destId="{D36711FB-19C9-43D2-AF49-8B52A1372265}" srcOrd="7" destOrd="0" presId="urn:microsoft.com/office/officeart/2005/8/layout/default#1"/>
    <dgm:cxn modelId="{ACE95BB0-A979-406E-92D1-B90B68D0EF0A}" type="presParOf" srcId="{7BDAB985-0C78-473D-A200-71606D007F76}" destId="{F1C1EB4C-B392-4A43-A669-BCDE2120EE72}" srcOrd="8" destOrd="0" presId="urn:microsoft.com/office/officeart/2005/8/layout/default#1"/>
    <dgm:cxn modelId="{CAA8A270-197B-424C-847F-47DEF16AC393}" type="presParOf" srcId="{7BDAB985-0C78-473D-A200-71606D007F76}" destId="{80927257-0BAA-4728-961F-80682874254D}" srcOrd="9" destOrd="0" presId="urn:microsoft.com/office/officeart/2005/8/layout/default#1"/>
    <dgm:cxn modelId="{9E20C40E-FADE-4D57-89E8-46E76D1E80BC}" type="presParOf" srcId="{7BDAB985-0C78-473D-A200-71606D007F76}" destId="{EBEF6577-2066-4ED3-AC04-CFE30F40562A}" srcOrd="10" destOrd="0" presId="urn:microsoft.com/office/officeart/2005/8/layout/default#1"/>
    <dgm:cxn modelId="{2CA97849-8E3F-4411-8740-CBEAB953CECF}" type="presParOf" srcId="{7BDAB985-0C78-473D-A200-71606D007F76}" destId="{BF8807CB-3050-4FC8-874C-E8976DBFB6FC}" srcOrd="11" destOrd="0" presId="urn:microsoft.com/office/officeart/2005/8/layout/default#1"/>
    <dgm:cxn modelId="{D142803B-D31A-4FC2-86C7-B4C0701DC4B8}" type="presParOf" srcId="{7BDAB985-0C78-473D-A200-71606D007F76}" destId="{B7794758-EDB2-453E-844F-112DAA164A7D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875145" cy="3148330"/>
        <a:chOff x="0" y="0"/>
        <a:chExt cx="6875145" cy="3148330"/>
      </a:xfrm>
    </dsp:grpSpPr>
    <dsp:sp modelId="{DD9406C3-FC80-4468-A55B-122D744D43F0}">
      <dsp:nvSpPr>
        <dsp:cNvPr id="4" name="同侧圆角矩形 3"/>
        <dsp:cNvSpPr/>
      </dsp:nvSpPr>
      <dsp:spPr bwMode="white">
        <a:xfrm rot="5400000">
          <a:off x="3928179" y="-1453126"/>
          <a:ext cx="1493840" cy="4400093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53340" tIns="26670" rIns="53340" bIns="26670" anchor="ctr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《面向电网的5G+工业互联网应用场景及技术要求》</a:t>
          </a:r>
          <a:endParaRPr lang="zh-CN" alt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</a:t>
          </a: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面向矿山的5G+工业互联网应用场景及技术要求</a:t>
          </a:r>
          <a:r>
            <a: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》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pc="1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《面向行业的</a:t>
          </a:r>
          <a:r>
            <a:rPr lang="en-US" altLang="zh-CN" spc="1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5G</a:t>
          </a:r>
          <a:r>
            <a:rPr lang="zh-CN" altLang="en-US" spc="1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网络</a:t>
          </a:r>
          <a:r>
            <a:rPr lang="en-US" altLang="zh-CN" spc="1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SLA</a:t>
          </a:r>
          <a:r>
            <a:rPr lang="zh-CN" altLang="en-US" spc="15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定义及需求规范》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pc="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《</a:t>
          </a:r>
          <a:r>
            <a:rPr lang="zh-CN" altLang="en-US" spc="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工业互联网网络化指标体系</a:t>
          </a:r>
          <a:r>
            <a:rPr lang="en-US" altLang="zh-CN" spc="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》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3928179" y="-1453126"/>
        <a:ext cx="1493840" cy="4400093"/>
      </dsp:txXfrm>
    </dsp:sp>
    <dsp:sp modelId="{96BE2B31-D87C-43E1-BE64-4C27B13F4AA4}">
      <dsp:nvSpPr>
        <dsp:cNvPr id="3" name="圆角矩形 2"/>
        <dsp:cNvSpPr/>
      </dsp:nvSpPr>
      <dsp:spPr bwMode="white">
        <a:xfrm>
          <a:off x="0" y="573"/>
          <a:ext cx="2475052" cy="149269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团体标准</a:t>
          </a:r>
        </a:p>
      </dsp:txBody>
      <dsp:txXfrm>
        <a:off x="0" y="573"/>
        <a:ext cx="2475052" cy="1492694"/>
      </dsp:txXfrm>
    </dsp:sp>
    <dsp:sp modelId="{6EB2A58E-CA03-4F76-94B6-D8FE50231963}">
      <dsp:nvSpPr>
        <dsp:cNvPr id="6" name="同侧圆角矩形 5"/>
        <dsp:cNvSpPr/>
      </dsp:nvSpPr>
      <dsp:spPr bwMode="white">
        <a:xfrm rot="5400000">
          <a:off x="3885171" y="158356"/>
          <a:ext cx="1579855" cy="4400093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53340" tIns="26670" rIns="53340" bIns="26670" anchor="ctr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spc="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《</a:t>
          </a:r>
          <a:r>
            <a:rPr lang="en-US" altLang="zh-CN" sz="1400" spc="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5G+TSN</a:t>
          </a:r>
          <a:r>
            <a:rPr lang="zh-CN" altLang="en-US" sz="1400" spc="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融合部署场景与技术发展白皮书》</a:t>
          </a:r>
          <a:endParaRPr lang="zh-CN" altLang="en-US" sz="1400" spc="15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</a:t>
          </a:r>
          <a:r>
            <a:rPr lang="en-US" altLang="zh-CN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5G </a:t>
          </a:r>
          <a:r>
            <a:rPr lang="en-US" altLang="zh-CN" sz="1400" dirty="0" err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uRLLC</a:t>
          </a:r>
          <a:r>
            <a:rPr lang="zh-CN" altLang="en-US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场景需求白皮书》</a:t>
          </a:r>
          <a:endParaRPr lang="zh-CN" altLang="en-US" sz="14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《工业互联网碳达峰碳中和园区指南白皮书》</a:t>
          </a:r>
          <a:endParaRPr lang="zh-CN" altLang="en-US" sz="14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《工业元宇宙白皮书》</a:t>
          </a:r>
          <a:endParaRPr lang="zh-CN" altLang="en-US" sz="14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《工业互联网园区</a:t>
          </a:r>
          <a:r>
            <a:rPr lang="en-US" altLang="zh-CN" sz="140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2.0</a:t>
          </a:r>
          <a:r>
            <a:rPr lang="zh-CN" altLang="en-US" sz="140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白皮书》</a:t>
          </a:r>
          <a:endParaRPr lang="zh-CN" altLang="en-US" sz="14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</dsp:txBody>
      <dsp:txXfrm rot="5400000">
        <a:off x="3885171" y="158356"/>
        <a:ext cx="1579855" cy="4400093"/>
      </dsp:txXfrm>
    </dsp:sp>
    <dsp:sp modelId="{EBD335B5-8308-49CB-9630-99D852747B1F}">
      <dsp:nvSpPr>
        <dsp:cNvPr id="5" name="圆角矩形 4"/>
        <dsp:cNvSpPr/>
      </dsp:nvSpPr>
      <dsp:spPr bwMode="white">
        <a:xfrm>
          <a:off x="0" y="1655636"/>
          <a:ext cx="2475052" cy="149269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技术白皮书</a:t>
          </a:r>
        </a:p>
      </dsp:txBody>
      <dsp:txXfrm>
        <a:off x="0" y="1655636"/>
        <a:ext cx="2475052" cy="1492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371921" cy="2821649"/>
        <a:chOff x="0" y="0"/>
        <a:chExt cx="4371921" cy="2821649"/>
      </a:xfrm>
    </dsp:grpSpPr>
    <dsp:sp modelId="{1AD51DE9-6471-4590-A40D-FED90CF94E12}">
      <dsp:nvSpPr>
        <dsp:cNvPr id="3" name="矩形 2"/>
        <dsp:cNvSpPr/>
      </dsp:nvSpPr>
      <dsp:spPr bwMode="white">
        <a:xfrm>
          <a:off x="28298" y="49902"/>
          <a:ext cx="2030262" cy="1266174"/>
        </a:xfrm>
        <a:prstGeom prst="rect">
          <a:avLst/>
        </a:prstGeom>
        <a:solidFill>
          <a:srgbClr val="2F5EB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05740" tIns="205740" rIns="205740" bIns="2057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altLang="zh-CN" sz="5400" dirty="0" smtClean="0"/>
            <a:t>27</a:t>
          </a:r>
          <a:r>
            <a:rPr lang="zh-CN" altLang="en-US" sz="1800" dirty="0" smtClean="0"/>
            <a:t>项</a:t>
          </a:r>
          <a:endParaRPr lang="en-US" altLang="zh-CN" sz="1800" dirty="0" smtClean="0"/>
        </a:p>
        <a:p>
          <a:pPr lvl="0" algn="ctr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1800" b="1" dirty="0" smtClean="0"/>
            <a:t>专利</a:t>
          </a:r>
          <a:endParaRPr lang="en-US" altLang="zh-CN" sz="6500" b="1" dirty="0" smtClean="0"/>
        </a:p>
      </dsp:txBody>
      <dsp:txXfrm>
        <a:off x="28298" y="49902"/>
        <a:ext cx="2030262" cy="1266174"/>
      </dsp:txXfrm>
    </dsp:sp>
    <dsp:sp modelId="{35852CBB-E676-4A03-9C72-112124939356}">
      <dsp:nvSpPr>
        <dsp:cNvPr id="4" name="矩形 3"/>
        <dsp:cNvSpPr/>
      </dsp:nvSpPr>
      <dsp:spPr bwMode="white">
        <a:xfrm>
          <a:off x="2266695" y="58582"/>
          <a:ext cx="2081359" cy="1248815"/>
        </a:xfrm>
        <a:prstGeom prst="rect">
          <a:avLst/>
        </a:prstGeom>
        <a:solidFill>
          <a:srgbClr val="2F5EB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1800" dirty="0" smtClean="0"/>
            <a:t>近</a:t>
          </a:r>
          <a:r>
            <a:rPr lang="en-US" altLang="zh-CN" sz="5400" dirty="0" smtClean="0"/>
            <a:t>100</a:t>
          </a:r>
          <a:r>
            <a:rPr lang="zh-CN" altLang="en-US" sz="1800" dirty="0" smtClean="0"/>
            <a:t>篇</a:t>
          </a:r>
          <a:endParaRPr lang="en-US" altLang="zh-CN" sz="18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1800" b="1" dirty="0" smtClean="0">
              <a:latin typeface="+mn-lt"/>
            </a:rPr>
            <a:t>技术论文</a:t>
          </a:r>
          <a:endParaRPr lang="zh-CN" altLang="en-US" sz="1800" b="1" dirty="0">
            <a:latin typeface="+mn-lt"/>
          </a:endParaRPr>
        </a:p>
      </dsp:txBody>
      <dsp:txXfrm>
        <a:off x="2266695" y="58582"/>
        <a:ext cx="2081359" cy="1248815"/>
      </dsp:txXfrm>
    </dsp:sp>
    <dsp:sp modelId="{BECA675E-FB0B-4D78-8E17-523009ECD1A1}">
      <dsp:nvSpPr>
        <dsp:cNvPr id="5" name="矩形 4"/>
        <dsp:cNvSpPr/>
      </dsp:nvSpPr>
      <dsp:spPr bwMode="white">
        <a:xfrm>
          <a:off x="2775" y="1522922"/>
          <a:ext cx="2081359" cy="1248815"/>
        </a:xfrm>
        <a:prstGeom prst="rect">
          <a:avLst/>
        </a:prstGeom>
        <a:solidFill>
          <a:srgbClr val="2F5EB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05740" tIns="205740" rIns="205740" bIns="2057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altLang="zh-CN" sz="5400" dirty="0" smtClean="0">
              <a:latin typeface="+mn-lt"/>
            </a:rPr>
            <a:t>65</a:t>
          </a:r>
          <a:r>
            <a:rPr lang="zh-CN" altLang="en-US" sz="1800" b="1" dirty="0" smtClean="0">
              <a:latin typeface="+mn-lt"/>
            </a:rPr>
            <a:t>项</a:t>
          </a:r>
          <a:endParaRPr lang="en-US" altLang="zh-CN" sz="1800" b="1" dirty="0" smtClean="0">
            <a:latin typeface="+mn-lt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1800" b="1" dirty="0" smtClean="0">
              <a:latin typeface="+mn-lt"/>
            </a:rPr>
            <a:t>技术标准</a:t>
          </a:r>
          <a:endParaRPr lang="zh-CN" altLang="en-US" sz="1800" b="1" dirty="0">
            <a:latin typeface="+mn-lt"/>
          </a:endParaRPr>
        </a:p>
      </dsp:txBody>
      <dsp:txXfrm>
        <a:off x="2775" y="1522922"/>
        <a:ext cx="2081359" cy="1248815"/>
      </dsp:txXfrm>
    </dsp:sp>
    <dsp:sp modelId="{0881F13D-039D-40A9-A6F3-DDE27B63B608}">
      <dsp:nvSpPr>
        <dsp:cNvPr id="6" name="矩形 5"/>
        <dsp:cNvSpPr/>
      </dsp:nvSpPr>
      <dsp:spPr bwMode="white">
        <a:xfrm>
          <a:off x="2292270" y="1522922"/>
          <a:ext cx="2081359" cy="1248815"/>
        </a:xfrm>
        <a:prstGeom prst="rect">
          <a:avLst/>
        </a:prstGeom>
        <a:solidFill>
          <a:srgbClr val="2F5EB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8120" tIns="198120" rIns="198120" bIns="1981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altLang="zh-CN" sz="5200" dirty="0" smtClean="0"/>
            <a:t>32</a:t>
          </a:r>
          <a:r>
            <a:rPr lang="zh-CN" altLang="en-US" sz="1800" b="1" dirty="0" smtClean="0">
              <a:latin typeface="+mn-lt"/>
            </a:rPr>
            <a:t>项</a:t>
          </a:r>
          <a:endParaRPr lang="en-US" altLang="zh-CN" sz="1800" b="1" dirty="0" smtClean="0">
            <a:latin typeface="+mn-lt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1800" b="1" dirty="0" smtClean="0">
              <a:latin typeface="+mn-lt"/>
            </a:rPr>
            <a:t>软件著作权</a:t>
          </a:r>
          <a:endParaRPr lang="zh-CN" altLang="en-US" sz="1800" b="1" dirty="0">
            <a:latin typeface="+mn-lt"/>
          </a:endParaRPr>
        </a:p>
      </dsp:txBody>
      <dsp:txXfrm>
        <a:off x="2292270" y="1522922"/>
        <a:ext cx="2081359" cy="1248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557010" cy="2286000"/>
        <a:chOff x="0" y="0"/>
        <a:chExt cx="6557010" cy="2286000"/>
      </a:xfrm>
    </dsp:grpSpPr>
    <dsp:sp modelId="{0D88F396-8F52-4DF1-A9B8-826662D6999E}">
      <dsp:nvSpPr>
        <dsp:cNvPr id="3" name="矩形 2"/>
        <dsp:cNvSpPr/>
      </dsp:nvSpPr>
      <dsp:spPr bwMode="white">
        <a:xfrm>
          <a:off x="200" y="151744"/>
          <a:ext cx="1525193" cy="915116"/>
        </a:xfrm>
        <a:prstGeom prst="rect">
          <a:avLst/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梳理信息化</a:t>
          </a:r>
          <a:endParaRPr kumimoji="1" lang="zh-CN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现状差距</a:t>
          </a:r>
        </a:p>
      </dsp:txBody>
      <dsp:txXfrm>
        <a:off x="200" y="151744"/>
        <a:ext cx="1525193" cy="915116"/>
      </dsp:txXfrm>
    </dsp:sp>
    <dsp:sp modelId="{CBD837CA-1A34-47F9-AF70-5146FC700D81}">
      <dsp:nvSpPr>
        <dsp:cNvPr id="4" name="矩形 3"/>
        <dsp:cNvSpPr/>
      </dsp:nvSpPr>
      <dsp:spPr bwMode="white">
        <a:xfrm>
          <a:off x="1695086" y="144872"/>
          <a:ext cx="1525193" cy="915116"/>
        </a:xfrm>
        <a:prstGeom prst="rect">
          <a:avLst/>
        </a:prstGeom>
        <a:solidFill>
          <a:schemeClr val="bg1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描绘</a:t>
          </a: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信息化</a:t>
          </a:r>
          <a:endParaRPr kumimoji="1" lang="zh-CN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目标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愿景</a:t>
          </a:r>
        </a:p>
      </dsp:txBody>
      <dsp:txXfrm>
        <a:off x="1695086" y="144872"/>
        <a:ext cx="1525193" cy="915116"/>
      </dsp:txXfrm>
    </dsp:sp>
    <dsp:sp modelId="{770A0862-22A8-49A9-ACCE-4227C149A0BB}">
      <dsp:nvSpPr>
        <dsp:cNvPr id="5" name="矩形 4"/>
        <dsp:cNvSpPr/>
      </dsp:nvSpPr>
      <dsp:spPr bwMode="white">
        <a:xfrm>
          <a:off x="3355625" y="151744"/>
          <a:ext cx="1525193" cy="915116"/>
        </a:xfrm>
        <a:prstGeom prst="rect">
          <a:avLst/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规划未来</a:t>
          </a:r>
          <a:r>
            <a: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5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年</a:t>
          </a:r>
          <a:endParaRPr kumimoji="1" lang="zh-CN" altLang="en-US" sz="18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信息化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蓝图</a:t>
          </a:r>
        </a:p>
      </dsp:txBody>
      <dsp:txXfrm>
        <a:off x="3355625" y="151744"/>
        <a:ext cx="1525193" cy="915116"/>
      </dsp:txXfrm>
    </dsp:sp>
    <dsp:sp modelId="{06B7CB3B-A0C4-4525-BA09-F13D126BC48C}">
      <dsp:nvSpPr>
        <dsp:cNvPr id="6" name="矩形 5"/>
        <dsp:cNvSpPr/>
      </dsp:nvSpPr>
      <dsp:spPr bwMode="white">
        <a:xfrm>
          <a:off x="5033338" y="151744"/>
          <a:ext cx="1525193" cy="915116"/>
        </a:xfrm>
        <a:prstGeom prst="rect">
          <a:avLst/>
        </a:prstGeom>
        <a:solidFill>
          <a:schemeClr val="bg1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设计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未来</a:t>
          </a:r>
          <a:r>
            <a: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5</a:t>
          </a: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年</a:t>
          </a:r>
          <a:endParaRPr kumimoji="1" lang="zh-CN" sz="18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信息化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路径</a:t>
          </a:r>
        </a:p>
      </dsp:txBody>
      <dsp:txXfrm>
        <a:off x="5033338" y="151744"/>
        <a:ext cx="1525193" cy="915116"/>
      </dsp:txXfrm>
    </dsp:sp>
    <dsp:sp modelId="{F1C1EB4C-B392-4A43-A669-BCDE2120EE72}">
      <dsp:nvSpPr>
        <dsp:cNvPr id="7" name="矩形 6"/>
        <dsp:cNvSpPr/>
      </dsp:nvSpPr>
      <dsp:spPr bwMode="white">
        <a:xfrm>
          <a:off x="838836" y="1219140"/>
          <a:ext cx="1525193" cy="915116"/>
        </a:xfrm>
        <a:prstGeom prst="rect">
          <a:avLst/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制定信息化</a:t>
          </a:r>
          <a:endParaRPr kumimoji="1"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落地保障机制</a:t>
          </a:r>
        </a:p>
      </dsp:txBody>
      <dsp:txXfrm>
        <a:off x="838836" y="1219140"/>
        <a:ext cx="1525193" cy="915116"/>
      </dsp:txXfrm>
    </dsp:sp>
    <dsp:sp modelId="{EBEF6577-2066-4ED3-AC04-CFE30F40562A}">
      <dsp:nvSpPr>
        <dsp:cNvPr id="8" name="矩形 7"/>
        <dsp:cNvSpPr/>
      </dsp:nvSpPr>
      <dsp:spPr bwMode="white">
        <a:xfrm>
          <a:off x="2516549" y="1219140"/>
          <a:ext cx="1525193" cy="915116"/>
        </a:xfrm>
        <a:prstGeom prst="rect">
          <a:avLst/>
        </a:prstGeom>
        <a:solidFill>
          <a:schemeClr val="bg1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安排信息化</a:t>
          </a:r>
          <a:endParaRPr kumimoji="1"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推进</a:t>
          </a: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计划</a:t>
          </a:r>
        </a:p>
      </dsp:txBody>
      <dsp:txXfrm>
        <a:off x="2516549" y="1219140"/>
        <a:ext cx="1525193" cy="915116"/>
      </dsp:txXfrm>
    </dsp:sp>
    <dsp:sp modelId="{B7794758-EDB2-453E-844F-112DAA164A7D}">
      <dsp:nvSpPr>
        <dsp:cNvPr id="9" name="矩形 8"/>
        <dsp:cNvSpPr/>
      </dsp:nvSpPr>
      <dsp:spPr bwMode="white">
        <a:xfrm>
          <a:off x="4194261" y="1219140"/>
          <a:ext cx="1525193" cy="915116"/>
        </a:xfrm>
        <a:prstGeom prst="rect">
          <a:avLst/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预算信息化</a:t>
          </a:r>
          <a:endParaRPr kumimoji="1"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经费投入</a:t>
          </a:r>
        </a:p>
      </dsp:txBody>
      <dsp:txXfrm>
        <a:off x="4194261" y="1219140"/>
        <a:ext cx="1525193" cy="91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A0BD1-FB39-490D-BD4E-90E6087DC9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F8B98-6093-4933-8D77-13057A9E01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8B98-6093-4933-8D77-13057A9E0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8B98-6093-4933-8D77-13057A9E01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b="37304"/>
          <a:stretch>
            <a:fillRect/>
          </a:stretch>
        </p:blipFill>
        <p:spPr>
          <a:xfrm>
            <a:off x="9381490" y="6224332"/>
            <a:ext cx="2557463" cy="468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7DD7-6565-7248-9F56-7C54F69277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29E-5B02-4F40-A6B2-DD933435EF9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7DD7-6565-7248-9F56-7C54F69277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29E-5B02-4F40-A6B2-DD933435EF9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7DD7-6565-7248-9F56-7C54F69277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29E-5B02-4F40-A6B2-DD933435EF9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2F6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b="37304"/>
          <a:stretch>
            <a:fillRect/>
          </a:stretch>
        </p:blipFill>
        <p:spPr>
          <a:xfrm>
            <a:off x="9381490" y="6224332"/>
            <a:ext cx="2557463" cy="468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7DD7-6565-7248-9F56-7C54F69277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29E-5B02-4F40-A6B2-DD933435EF9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7DD7-6565-7248-9F56-7C54F69277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29E-5B02-4F40-A6B2-DD933435EF9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7DD7-6565-7248-9F56-7C54F69277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29E-5B02-4F40-A6B2-DD933435EF9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7DD7-6565-7248-9F56-7C54F69277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29E-5B02-4F40-A6B2-DD933435EF9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7DD7-6565-7248-9F56-7C54F69277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829E-5B02-4F40-A6B2-DD933435EF9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7DD7-6565-7248-9F56-7C54F69277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829E-5B02-4F40-A6B2-DD933435EF9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31.wmf"/><Relationship Id="rId1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1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0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vmlDrawing" Target="../drawings/vmlDrawing2.v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5" Type="http://schemas.openxmlformats.org/officeDocument/2006/relationships/slideLayout" Target="../slideLayouts/slideLayout4.xml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microsoft.com/office/2007/relationships/diagramDrawing" Target="../diagrams/drawing2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" y="542035"/>
            <a:ext cx="1908175" cy="5342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639" y="489965"/>
            <a:ext cx="2390775" cy="6694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48414" y="4391375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 京 站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125" y="4490648"/>
            <a:ext cx="203200" cy="355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03244" y="2646852"/>
            <a:ext cx="856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普天设计推动数字化</a:t>
            </a:r>
            <a:r>
              <a:rPr kumimoji="1"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转型</a:t>
            </a:r>
            <a:endParaRPr kumimoji="1" lang="zh-CN" altLang="en-US" sz="6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34490" y="2310130"/>
            <a:ext cx="8656320" cy="9220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主编供热信息化章节</a:t>
            </a:r>
            <a:endParaRPr lang="zh-CN" altLang="en-US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分析了供热行业监管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平台、热力公司管理平台现状、存在问题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，制定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了平台功能规划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建设目标和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给出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供热行业生产、经营、服务数据横向和纵向数据流动、数据协同、数据标准统一的规划咨询建议</a:t>
            </a:r>
            <a:endParaRPr lang="zh-CN" altLang="en-US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801" y="351573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 smtClean="0"/>
              <a:t>课题研究案例：数字化发展研究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97093" y="1747813"/>
            <a:ext cx="808863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住房与城乡建设部</a:t>
            </a:r>
            <a:r>
              <a:rPr lang="en-US" altLang="zh-CN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住房城乡建设行业信息化发展报告</a:t>
            </a:r>
            <a:r>
              <a:rPr lang="en-US" altLang="zh-CN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zh-CN" sz="2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6882" y="4416382"/>
            <a:ext cx="7981512" cy="1383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主编能源管理章节</a:t>
            </a:r>
            <a:endParaRPr lang="zh-CN" altLang="en-US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根据能源监管部门、能源企业需求搭建数字化应用系统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能源数字化技术在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CIM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领域的六大应用场景，描述应用价值和效果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分析分布式能源、能源互联网、能源和通信行业融合发展等未来趋势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5823" y="3848393"/>
            <a:ext cx="535686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自然资源部</a:t>
            </a:r>
            <a:r>
              <a:rPr lang="en-US" altLang="zh-CN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《CIM</a:t>
            </a:r>
            <a:r>
              <a:rPr lang="zh-CN" altLang="en-US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应用和发展报告</a:t>
            </a:r>
            <a:r>
              <a:rPr lang="en-US" altLang="zh-CN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zh-CN" sz="2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对象 13"/>
          <p:cNvGraphicFramePr/>
          <p:nvPr/>
        </p:nvGraphicFramePr>
        <p:xfrm>
          <a:off x="7272020" y="4030345"/>
          <a:ext cx="1706245" cy="204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" r:id="rId1" imgW="3136900" imgH="3860800" progId="Paint.Picture">
                  <p:embed/>
                </p:oleObj>
              </mc:Choice>
              <mc:Fallback>
                <p:oleObj name="" r:id="rId1" imgW="3136900" imgH="386080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72020" y="4030345"/>
                        <a:ext cx="1706245" cy="204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62119" y="935324"/>
            <a:ext cx="11267893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90195" algn="l" fontAlgn="auto">
              <a:lnSpc>
                <a:spcPct val="150000"/>
              </a:lnSpc>
              <a:buClr>
                <a:srgbClr val="C00000"/>
              </a:buClr>
              <a:buSzTx/>
              <a:buFont typeface="Wingdings" panose="05000000000000000000" charset="0"/>
              <a:buChar char="p"/>
              <a:extLst>
                <a:ext uri="{35155182-B16C-46BC-9424-99874614C6A1}">
                  <wpsdc:indentchars xmlns:wpsdc="http://www.wps.cn/officeDocument/2017/drawingmlCustomData" val="-127" checksum="2009710900"/>
                </a:ext>
              </a:ext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重点论证数字化政策在行业落地的可行性，分析判断产业数字化发展趋势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96950" y="2301240"/>
            <a:ext cx="9297035" cy="1060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主编供热信息化章节</a:t>
            </a:r>
            <a:endParaRPr lang="zh-CN" altLang="en-US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分析了供热行业监管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平台、热力公司管理平台现状、存在问题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，制定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了平台功能规划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建设目标和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给出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供热行业生产、经营、服务数据横向和纵向数据流动、数据协同、数据标准统一的规划咨询建议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1590675"/>
            <a:ext cx="165544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7904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 smtClean="0"/>
              <a:t>顶层规划案例：</a:t>
            </a:r>
            <a:r>
              <a:rPr kumimoji="1" lang="zh-CN" altLang="en-US" sz="3200" b="1" dirty="0"/>
              <a:t>智慧</a:t>
            </a:r>
            <a:r>
              <a:rPr kumimoji="1" lang="zh-CN" altLang="en-US" sz="3200" b="1" dirty="0" smtClean="0"/>
              <a:t>城市五年规划方案编制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箭头: 上 2"/>
          <p:cNvSpPr/>
          <p:nvPr/>
        </p:nvSpPr>
        <p:spPr>
          <a:xfrm rot="10800000">
            <a:off x="3426460" y="2809530"/>
            <a:ext cx="691515" cy="52705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图示 9"/>
          <p:cNvGraphicFramePr>
            <a:graphicFrameLocks noGrp="1"/>
          </p:cNvGraphicFramePr>
          <p:nvPr/>
        </p:nvGraphicFramePr>
        <p:xfrm>
          <a:off x="494030" y="3502315"/>
          <a:ext cx="655701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94030" y="2746665"/>
            <a:ext cx="6557645" cy="39878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邢台未来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年信息化建设的纲领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248526" y="2493011"/>
            <a:ext cx="4641216" cy="4120226"/>
            <a:chOff x="11184" y="4033"/>
            <a:chExt cx="7467" cy="672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84" y="4033"/>
              <a:ext cx="4004" cy="552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33" y="4739"/>
              <a:ext cx="3979" cy="550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757" y="5536"/>
              <a:ext cx="3895" cy="5225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685801" y="1116965"/>
            <a:ext cx="11203940" cy="1338828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indent="508000" fontAlgn="auto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结合政府对邢台智慧化愿景的初步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设想，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阐述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城市信息化现状与需求，规划邢台智慧城市建设目标，并将目标进行层层细化、拆解，针对每个细化目标规划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、设计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相应的建设内容和实施路径，明确相关信息技术手段及相关资源要素等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7904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 smtClean="0"/>
              <a:t>信息化设计案例：安徽省医保平台咨询设计</a:t>
            </a:r>
            <a:endParaRPr kumimoji="1"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189545" y="1499964"/>
            <a:ext cx="46976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基础网络设施建设、云支撑平台和数据中台建设、医保信息数据库，配置覆盖内部管理、核心经办、 招采价格、智能监管、数据应用、公共服务和应用支撑等七大类应用系统，统一省市两级规范、数据标准和安全运维体系，并与国家医保平台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打通。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项目效果：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各种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医保电子档案、电子证照、电子单据、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电子单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证的广泛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跨区域、跨层级、跨部门、跨系统的电子材料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得以全面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共享与复用，全面提升医保业务经办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效率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</a:pP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0050" y="1678535"/>
            <a:ext cx="661035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400050" y="1065030"/>
            <a:ext cx="1126789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90195" algn="l" fontAlgn="auto">
              <a:lnSpc>
                <a:spcPct val="150000"/>
              </a:lnSpc>
              <a:buClr>
                <a:srgbClr val="C00000"/>
              </a:buClr>
              <a:buSzTx/>
              <a:buFont typeface="Wingdings" panose="05000000000000000000" charset="0"/>
              <a:buChar char="p"/>
              <a:extLst>
                <a:ext uri="{35155182-B16C-46BC-9424-99874614C6A1}">
                  <wpsdc:indentchars xmlns:wpsdc="http://www.wps.cn/officeDocument/2017/drawingmlCustomData" val="-127" checksum="2009710900"/>
                </a:ext>
              </a:extLs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以“业务数据化，数据业务化”为核心，强化数据要素体系规划设计，实现全面数字化建设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9124" y="800099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rgbClr val="2F6C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kumimoji="1" lang="zh-CN" altLang="en-US" sz="4800" b="1" dirty="0">
              <a:solidFill>
                <a:srgbClr val="2F6C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89276" y="189589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3200" b="1" dirty="0"/>
              <a:t>一、企业介绍</a:t>
            </a:r>
            <a:endParaRPr kumimoji="1" lang="zh-CN" altLang="en-US" sz="32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120082" y="2570898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3200" b="1" dirty="0"/>
              <a:t>二、典型案例及成效</a:t>
            </a:r>
            <a:endParaRPr kumimoji="1"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432547" y="3247173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三、寻求合作和帮助</a:t>
            </a:r>
            <a:endParaRPr kumimoji="1"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/>
              <a:t>客户对接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接箭头连接符 15"/>
          <p:cNvCxnSpPr>
            <a:stCxn id="23" idx="3"/>
            <a:endCxn id="25" idx="1"/>
          </p:cNvCxnSpPr>
          <p:nvPr/>
        </p:nvCxnSpPr>
        <p:spPr>
          <a:xfrm>
            <a:off x="2043851" y="4629731"/>
            <a:ext cx="15716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386523" y="4823582"/>
            <a:ext cx="115380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AII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824990" y="1195070"/>
            <a:ext cx="7864475" cy="1630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希望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AII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联盟牵线搭桥，提升客户对接效率</a:t>
            </a: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对接政府客户的数字化转型咨询、设计需求</a:t>
            </a: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对接工业园区管委会、工业园区内标杆企业客户的技术服务需求</a:t>
            </a:r>
            <a:endParaRPr lang="zh-CN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15690" y="3442335"/>
            <a:ext cx="2287905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工信局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大数据管理局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发改委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网信办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政数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局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。。。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5505" y="4435475"/>
            <a:ext cx="1445260" cy="398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普天设计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34455" y="4446905"/>
            <a:ext cx="1445260" cy="398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普天设计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72880" y="3801745"/>
            <a:ext cx="1320165" cy="645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工业园区管委会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879501" y="4133796"/>
            <a:ext cx="1193165" cy="434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57640" y="5084445"/>
            <a:ext cx="1406525" cy="645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工业园区标杆企业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箭头连接符 19"/>
          <p:cNvCxnSpPr>
            <a:stCxn id="12" idx="3"/>
          </p:cNvCxnSpPr>
          <p:nvPr/>
        </p:nvCxnSpPr>
        <p:spPr>
          <a:xfrm>
            <a:off x="7879501" y="4646241"/>
            <a:ext cx="1177925" cy="640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031673" y="4477507"/>
            <a:ext cx="115380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AII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/>
              <a:t>打造产品服务平台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3" name="直接箭头连接符 42"/>
          <p:cNvCxnSpPr>
            <a:endCxn id="24" idx="0"/>
          </p:cNvCxnSpPr>
          <p:nvPr/>
        </p:nvCxnSpPr>
        <p:spPr>
          <a:xfrm>
            <a:off x="3384031" y="3974101"/>
            <a:ext cx="1334903" cy="527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24" idx="1"/>
            <a:endCxn id="41" idx="3"/>
          </p:cNvCxnSpPr>
          <p:nvPr/>
        </p:nvCxnSpPr>
        <p:spPr>
          <a:xfrm flipH="1">
            <a:off x="2793126" y="4765410"/>
            <a:ext cx="1112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1" idx="0"/>
          </p:cNvCxnSpPr>
          <p:nvPr/>
        </p:nvCxnSpPr>
        <p:spPr>
          <a:xfrm flipV="1">
            <a:off x="1824702" y="4048250"/>
            <a:ext cx="896620" cy="45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4164936" y="3921347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客户需求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795290" y="4787330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产品需求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70444" y="3956957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个性化产品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656715" y="1107440"/>
            <a:ext cx="9375140" cy="1938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希望AII联盟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打造产品服务平台，形成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设计方案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产品集成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良好发展生态</a:t>
            </a: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打造针对某行业的数字化产品服务平台，满足此行业客户个性化产品需求</a:t>
            </a: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buClrTx/>
              <a:buSzTx/>
              <a:buFont typeface="Wingdings" panose="05000000000000000000" charset="0"/>
              <a:buNone/>
            </a:pP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打造产品种类相对齐全、技术参数较为详细的工业互联网园区数字化产品服务平台，满足规模大、功能复杂园区的数字化建设需求</a:t>
            </a: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66210" y="4561840"/>
            <a:ext cx="1445260" cy="398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普天设计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0085" y="4547870"/>
            <a:ext cx="2041525" cy="645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某行业数字化产品服务平台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78075" y="3545205"/>
            <a:ext cx="1428115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某行业客户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62640" y="4308215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产品需求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86595" y="3712845"/>
            <a:ext cx="1445260" cy="3987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普天设计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11620" y="4875530"/>
            <a:ext cx="5122545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工业互联网园区数字化产品服务平台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0309011" y="4114111"/>
            <a:ext cx="0" cy="737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687820" y="5243830"/>
            <a:ext cx="878840" cy="645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碳监测系统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59700" y="5251450"/>
            <a:ext cx="878840" cy="645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车载无线终端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745980" y="5266690"/>
            <a:ext cx="878840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868660" y="5261610"/>
            <a:ext cx="878840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23050" y="3656965"/>
            <a:ext cx="1815465" cy="645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工业互联网园区建设单位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7" name="直接箭头连接符 36"/>
          <p:cNvCxnSpPr>
            <a:endCxn id="8" idx="1"/>
          </p:cNvCxnSpPr>
          <p:nvPr/>
        </p:nvCxnSpPr>
        <p:spPr>
          <a:xfrm>
            <a:off x="8438301" y="3912181"/>
            <a:ext cx="1148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235060" y="3344285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</a:rPr>
              <a:t>功能应用需求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98560" y="5240020"/>
            <a:ext cx="878840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CPE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>
            <a:endCxn id="36" idx="2"/>
          </p:cNvCxnSpPr>
          <p:nvPr/>
        </p:nvCxnSpPr>
        <p:spPr>
          <a:xfrm flipH="1" flipV="1">
            <a:off x="7530812" y="4302250"/>
            <a:ext cx="10795" cy="56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/>
              <a:t>联系方式</a:t>
            </a:r>
            <a:endParaRPr kumimoji="1"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05272" y="1272703"/>
            <a:ext cx="542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7" name="对象 6"/>
          <p:cNvGraphicFramePr/>
          <p:nvPr/>
        </p:nvGraphicFramePr>
        <p:xfrm>
          <a:off x="6285230" y="2903855"/>
          <a:ext cx="2624455" cy="256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" name="" r:id="rId1" imgW="2622550" imgH="2565400" progId="Paint.Picture">
                  <p:embed/>
                </p:oleObj>
              </mc:Choice>
              <mc:Fallback>
                <p:oleObj name="" r:id="rId1" imgW="2622550" imgH="25654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85230" y="2903855"/>
                        <a:ext cx="2624455" cy="2567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037206" y="1287563"/>
            <a:ext cx="5872480" cy="169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/>
              <a:t>普天信息工程设计服务有限公司</a:t>
            </a:r>
            <a:endParaRPr kumimoji="1" lang="zh-CN" altLang="en-US" sz="3200" b="1" dirty="0"/>
          </a:p>
          <a:p>
            <a:pPr algn="ctr"/>
            <a:endParaRPr kumimoji="1" lang="zh-CN" altLang="en-US" sz="2400" b="1" dirty="0"/>
          </a:p>
          <a:p>
            <a:pPr algn="ctr"/>
            <a:r>
              <a:rPr kumimoji="1" lang="zh-CN" altLang="en-US" sz="2400" b="1" dirty="0"/>
              <a:t>欢迎扫码</a:t>
            </a:r>
            <a:r>
              <a:rPr kumimoji="1" lang="en-US" altLang="zh-CN" sz="2400" b="1" dirty="0"/>
              <a:t>    </a:t>
            </a:r>
            <a:r>
              <a:rPr kumimoji="1" lang="zh-CN" altLang="en-US" sz="2400" b="1" dirty="0"/>
              <a:t>业务沟通</a:t>
            </a:r>
            <a:r>
              <a:rPr kumimoji="1" lang="en-US" altLang="zh-CN" sz="2400" b="1" dirty="0"/>
              <a:t>    </a:t>
            </a:r>
            <a:r>
              <a:rPr kumimoji="1" lang="zh-CN" altLang="en-US" sz="2400" b="1" dirty="0"/>
              <a:t>项目合作</a:t>
            </a:r>
            <a:endParaRPr kumimoji="1" lang="zh-CN" altLang="en-US" sz="2400" b="1" dirty="0"/>
          </a:p>
          <a:p>
            <a:endParaRPr kumimoji="1" lang="zh-CN" altLang="en-US" sz="2400" b="1" dirty="0"/>
          </a:p>
        </p:txBody>
      </p:sp>
      <p:graphicFrame>
        <p:nvGraphicFramePr>
          <p:cNvPr id="11" name="对象 10"/>
          <p:cNvGraphicFramePr/>
          <p:nvPr/>
        </p:nvGraphicFramePr>
        <p:xfrm>
          <a:off x="3037205" y="3202940"/>
          <a:ext cx="2885440" cy="196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" name="" r:id="rId3" imgW="2882900" imgH="1968500" progId="Paint.Picture">
                  <p:embed/>
                </p:oleObj>
              </mc:Choice>
              <mc:Fallback>
                <p:oleObj name="" r:id="rId3" imgW="2882900" imgH="19685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7205" y="3202940"/>
                        <a:ext cx="2885440" cy="1969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9124" y="800099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rgbClr val="2F6C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kumimoji="1" lang="zh-CN" altLang="en-US" sz="4800" b="1" dirty="0">
              <a:solidFill>
                <a:srgbClr val="2F6C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89276" y="189589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一、企业介绍</a:t>
            </a:r>
            <a:endParaRPr kumimoji="1" lang="zh-CN" altLang="en-US" sz="3200" dirty="0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20082" y="2570898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二、典型案例及成效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32547" y="3247173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三、寻求合作和帮助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 smtClean="0"/>
              <a:t>企业资质与荣誉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853" name="TextBox 1"/>
          <p:cNvSpPr txBox="1">
            <a:spLocks noChangeArrowheads="1"/>
          </p:cNvSpPr>
          <p:nvPr/>
        </p:nvSpPr>
        <p:spPr bwMode="auto">
          <a:xfrm>
            <a:off x="78105" y="875030"/>
            <a:ext cx="1183767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琥珀" panose="0201080004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琥珀" panose="0201080004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琥珀" panose="0201080004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琥珀" panose="0201080004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琥珀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琥珀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琥珀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琥珀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琥珀" panose="0201080004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普天信息工程设计服务有限公司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始建于1986年，前身是中国邮电工业总公司工程部，前中国普天信息产业股份有限公司全资子公司，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年随中国普天信息产业集团公司整体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并入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中国电子科技集团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有限公司。</a:t>
            </a:r>
            <a:endParaRPr lang="zh-CN" altLang="en-US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5" name="对象 44"/>
          <p:cNvGraphicFramePr/>
          <p:nvPr/>
        </p:nvGraphicFramePr>
        <p:xfrm>
          <a:off x="9906000" y="27940"/>
          <a:ext cx="1588770" cy="90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" name="" r:id="rId1" imgW="3714750" imgH="2540000" progId="Paint.Picture">
                  <p:embed/>
                </p:oleObj>
              </mc:Choice>
              <mc:Fallback>
                <p:oleObj name="" r:id="rId1" imgW="3714750" imgH="254000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06000" y="27940"/>
                        <a:ext cx="1588770" cy="90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03"/>
          <p:cNvSpPr txBox="1"/>
          <p:nvPr/>
        </p:nvSpPr>
        <p:spPr>
          <a:xfrm>
            <a:off x="6821805" y="1849755"/>
            <a:ext cx="4995821" cy="4868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5514" tIns="67756" rIns="135514" bIns="67756"/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主要资质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&amp;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认证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lvl="0" algn="just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工</a:t>
            </a:r>
            <a:r>
              <a:rPr lang="zh-CN" altLang="en-US" sz="1600" b="1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程设计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专业</a:t>
            </a:r>
            <a:r>
              <a:rPr lang="zh-CN" altLang="en-US" sz="1600" b="1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甲级</a:t>
            </a:r>
            <a:endParaRPr lang="zh-CN" altLang="en-US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0" marR="0" lvl="0" algn="just" defTabSz="914400" rtl="0" eaLnBrk="1" fontAlgn="base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工程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勘察（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工程测量）甲级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0" marR="0" lvl="0" algn="just" defTabSz="914400" rtl="0" eaLnBrk="1" fontAlgn="base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工程咨询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单位资信评价专业甲级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通信网络系统集成甲级</a:t>
            </a:r>
            <a:r>
              <a:rPr lang="zh-CN" altLang="en-US" sz="1600" b="1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资质</a:t>
            </a:r>
            <a:endParaRPr lang="en-US" altLang="zh-CN" sz="1600" b="1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涉密信息系统集成资质（系统咨询甲级</a:t>
            </a:r>
            <a:r>
              <a:rPr lang="zh-CN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通信网络系统集成企业服务能力</a:t>
            </a:r>
            <a:r>
              <a:rPr lang="zh-CN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甲级</a:t>
            </a:r>
            <a:endParaRPr lang="zh-CN" altLang="en-US" sz="1600" b="1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lvl="0" algn="just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16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通信网络代维（通信基站专业、铁塔专业</a:t>
            </a:r>
            <a:r>
              <a:rPr kumimoji="0" lang="zh-CN" altLang="en-US" sz="1600" b="1" i="0" u="none" strike="noStrike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专业</a:t>
            </a:r>
            <a:r>
              <a:rPr kumimoji="0" lang="zh-CN" altLang="en-US" sz="1600" b="1" i="0" u="none" strike="noStrike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甲级</a:t>
            </a:r>
            <a:endParaRPr kumimoji="0" lang="en-US" altLang="zh-CN" sz="1600" b="1" i="0" u="none" strike="noStrike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CMMI</a:t>
            </a: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能力成熟度模型集成三</a:t>
            </a:r>
            <a:r>
              <a:rPr lang="zh-CN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国家高新技术企业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认证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企业信用等级证书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AAA</a:t>
            </a:r>
            <a:r>
              <a:rPr lang="zh-CN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</a:t>
            </a:r>
            <a:endParaRPr lang="zh-CN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105" y="1753235"/>
            <a:ext cx="641223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普天设计获得多项工信部、中国通信企业协会、中国通信学会、中国质量协会、中国施工企业管理协会、通信运营商颁发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 smtClean="0">
                <a:solidFill>
                  <a:srgbClr val="2F6C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全国优秀通信设计成果、全国优秀通信工程咨询成果、先进</a:t>
            </a:r>
            <a:r>
              <a:rPr lang="zh-CN" altLang="en-US" dirty="0">
                <a:solidFill>
                  <a:srgbClr val="2F6C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通信设计企业、通信网络优化和通信网络维护优秀支撑</a:t>
            </a:r>
            <a:r>
              <a:rPr lang="zh-CN" altLang="en-US" dirty="0" smtClean="0">
                <a:solidFill>
                  <a:srgbClr val="2F6C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单位。</a:t>
            </a:r>
            <a:endParaRPr lang="zh-CN" altLang="en-US" b="1" dirty="0">
              <a:solidFill>
                <a:srgbClr val="2F6C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195580" y="3672205"/>
          <a:ext cx="6335395" cy="304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" name="" r:id="rId3" imgW="5530850" imgH="2254250" progId="Paint.Picture">
                  <p:embed/>
                </p:oleObj>
              </mc:Choice>
              <mc:Fallback>
                <p:oleObj name="" r:id="rId3" imgW="5530850" imgH="225425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80" y="3672205"/>
                        <a:ext cx="6335395" cy="304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31318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/>
              <a:t>AII</a:t>
            </a:r>
            <a:r>
              <a:rPr kumimoji="1" lang="zh-CN" altLang="en-US" sz="3200" b="1" dirty="0"/>
              <a:t>联盟成员单位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571513" y="1842336"/>
            <a:ext cx="10842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信息通信</a:t>
            </a:r>
            <a:endParaRPr lang="en-US" altLang="zh-CN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工程设计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60" y="1191260"/>
            <a:ext cx="11751945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algn="just">
              <a:lnSpc>
                <a:spcPct val="150000"/>
              </a:lnSpc>
              <a:tabLst>
                <a:tab pos="2249805" algn="l"/>
              </a:tabLst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普天设计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月起加入工业互联网产业联盟（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AII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携手生态圈伙伴，为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客户打造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端到端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工业互联网全方位解决方案，为生态圈的协同发展贡献力量。主要参与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总体组、网络组、双碳组、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“5G+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工业互联网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特设组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等组织的技术活动。依据自身项目经验和研究成果，参与了多项团体标准、技术白皮书编写。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00025" algn="just">
              <a:lnSpc>
                <a:spcPct val="150000"/>
              </a:lnSpc>
              <a:tabLst>
                <a:tab pos="2249805" algn="l"/>
              </a:tabLst>
            </a:pPr>
            <a:endParaRPr lang="zh-CN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613775" y="3843020"/>
            <a:ext cx="767080" cy="4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信息通信</a:t>
            </a:r>
            <a:endParaRPr lang="en-US" altLang="zh-CN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工程设计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图示 13"/>
          <p:cNvGraphicFramePr/>
          <p:nvPr/>
        </p:nvGraphicFramePr>
        <p:xfrm>
          <a:off x="5026660" y="2768600"/>
          <a:ext cx="6875145" cy="314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" y="2768600"/>
            <a:ext cx="4448810" cy="3144520"/>
          </a:xfrm>
          <a:prstGeom prst="rect">
            <a:avLst/>
          </a:prstGeom>
        </p:spPr>
      </p:pic>
      <p:graphicFrame>
        <p:nvGraphicFramePr>
          <p:cNvPr id="7" name="对象 6"/>
          <p:cNvGraphicFramePr/>
          <p:nvPr/>
        </p:nvGraphicFramePr>
        <p:xfrm>
          <a:off x="9064625" y="176530"/>
          <a:ext cx="2662555" cy="95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" r:id="rId7" imgW="2660650" imgH="958850" progId="Paint.Picture">
                  <p:embed/>
                </p:oleObj>
              </mc:Choice>
              <mc:Fallback>
                <p:oleObj name="" r:id="rId7" imgW="2660650" imgH="95885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64625" y="176530"/>
                        <a:ext cx="2662555" cy="95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/>
              <a:t>技术储备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9705" y="1898650"/>
            <a:ext cx="1155001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天设计依托中国通信标准化协会（CCSA）、中国通信企业协会（CACE）等行业平台，凭借自身技术能力和优势，不断研发行业前沿技术，积极承担国家标准/行业标准制修订、标准实验验证等重要工作，开展专题技术讲座、标准宣贯、论文交流等活动，推动行业技术进步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9960" y="976699"/>
            <a:ext cx="1162594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普天设计拥有85名持有多种国家级职称执业资格证书认证的一级工程师，包括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咨询工程师、注册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结构工程师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、建造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师、PMP项目经理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、系统集成项目管理师、概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预算资格认证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61811" y="3987539"/>
            <a:ext cx="4403352" cy="2707183"/>
            <a:chOff x="451418" y="827585"/>
            <a:chExt cx="11594802" cy="5558878"/>
          </a:xfrm>
        </p:grpSpPr>
        <p:pic>
          <p:nvPicPr>
            <p:cNvPr id="32" name="Picture 2" descr="C:\Users\potevio\Desktop\软著\img-105134237-0005.jpg"/>
            <p:cNvPicPr>
              <a:picLocks noChangeAspect="1" noChangeArrowheads="1"/>
            </p:cNvPicPr>
            <p:nvPr/>
          </p:nvPicPr>
          <p:blipFill>
            <a:blip r:embed="rId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18" y="841847"/>
              <a:ext cx="4274820" cy="553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potevio\Desktop\软著\img-105134240-0006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378" y="836713"/>
              <a:ext cx="4274820" cy="553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potevio\Desktop\软著\img-105134244-000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546" y="827585"/>
              <a:ext cx="4274820" cy="553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C:\Users\potevio\Desktop\软著\img-105134307-001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882" y="852297"/>
              <a:ext cx="4274820" cy="553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C:\Users\potevio\Desktop\软著\img-105134303-001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400" y="854343"/>
              <a:ext cx="4274820" cy="553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7" name="图示 36"/>
          <p:cNvGraphicFramePr/>
          <p:nvPr/>
        </p:nvGraphicFramePr>
        <p:xfrm>
          <a:off x="1483934" y="3468315"/>
          <a:ext cx="4371921" cy="282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9" name="组合 38"/>
          <p:cNvGrpSpPr/>
          <p:nvPr/>
        </p:nvGrpSpPr>
        <p:grpSpPr>
          <a:xfrm>
            <a:off x="7053488" y="2779144"/>
            <a:ext cx="4552315" cy="2015092"/>
            <a:chOff x="452" y="5087"/>
            <a:chExt cx="5879" cy="2642"/>
          </a:xfrm>
        </p:grpSpPr>
        <p:pic>
          <p:nvPicPr>
            <p:cNvPr id="40" name="图片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2" y="5087"/>
              <a:ext cx="2153" cy="26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图片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12" y="5107"/>
              <a:ext cx="2080" cy="25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" name="图片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32" y="5109"/>
              <a:ext cx="2060" cy="25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" name="图片 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64" y="5109"/>
              <a:ext cx="2067" cy="262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786581" y="1070283"/>
            <a:ext cx="9480224" cy="59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85801" y="35157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 smtClean="0"/>
              <a:t>数字化</a:t>
            </a:r>
            <a:r>
              <a:rPr kumimoji="1" lang="zh-CN" altLang="en-US" sz="3200" b="1" dirty="0" smtClean="0"/>
              <a:t>业务内容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等腰三角形 2"/>
          <p:cNvSpPr/>
          <p:nvPr/>
        </p:nvSpPr>
        <p:spPr bwMode="auto">
          <a:xfrm rot="3341923">
            <a:off x="6303385" y="1674991"/>
            <a:ext cx="1821522" cy="2115931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1"/>
          </a:solidFill>
          <a:ln w="28575" cmpd="sng">
            <a:solidFill>
              <a:srgbClr val="F8F8F8"/>
            </a:solidFill>
            <a:rou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6570" y="1070693"/>
            <a:ext cx="11903075" cy="96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客户数字化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转型，为客户提供最具价值的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技术服务 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17"/>
          <p:cNvSpPr>
            <a:spLocks noChangeArrowheads="1"/>
          </p:cNvSpPr>
          <p:nvPr/>
        </p:nvSpPr>
        <p:spPr bwMode="auto">
          <a:xfrm>
            <a:off x="8893922" y="2978964"/>
            <a:ext cx="2656652" cy="179632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6403204" y="2462096"/>
            <a:ext cx="1464373" cy="91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prstClr val="white"/>
                </a:solidFill>
                <a:ea typeface="微软雅黑" panose="020B0503020204020204" pitchFamily="34" charset="-122"/>
                <a:sym typeface="+mn-ea"/>
              </a:rPr>
              <a:t>工程设计</a:t>
            </a:r>
            <a:endParaRPr lang="en-US" altLang="zh-CN" sz="2000" b="1" dirty="0" smtClean="0">
              <a:solidFill>
                <a:prstClr val="white"/>
              </a:solidFill>
              <a:ea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服务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等腰三角形 2"/>
          <p:cNvSpPr/>
          <p:nvPr/>
        </p:nvSpPr>
        <p:spPr bwMode="auto">
          <a:xfrm rot="14339601">
            <a:off x="3965996" y="3641236"/>
            <a:ext cx="1921435" cy="220128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1"/>
          </a:solidFill>
          <a:ln w="28575" cmpd="sng">
            <a:solidFill>
              <a:srgbClr val="F8F8F8"/>
            </a:solidFill>
            <a:rou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4441851" y="4252607"/>
            <a:ext cx="1302890" cy="83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技术服务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与支撑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等腰三角形 2"/>
          <p:cNvSpPr/>
          <p:nvPr/>
        </p:nvSpPr>
        <p:spPr bwMode="auto">
          <a:xfrm rot="17011123">
            <a:off x="4001443" y="1679858"/>
            <a:ext cx="1825039" cy="21511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1"/>
          </a:solidFill>
          <a:ln w="28575" cmpd="sng">
            <a:solidFill>
              <a:srgbClr val="F8F8F8"/>
            </a:solidFill>
            <a:rou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512511" y="2456120"/>
            <a:ext cx="10842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咨询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953708" y="1986101"/>
            <a:ext cx="336105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 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政府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信息化咨询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  </a:t>
            </a:r>
            <a:r>
              <a:rPr lang="zh-CN" altLang="en-US" noProof="0" dirty="0" smtClean="0"/>
              <a:t>产业</a:t>
            </a:r>
            <a:r>
              <a:rPr lang="zh-CN" altLang="en-US" noProof="0" dirty="0" smtClean="0"/>
              <a:t>信息化咨询</a:t>
            </a:r>
            <a:endParaRPr lang="en-US" altLang="zh-CN" dirty="0" smtClean="0"/>
          </a:p>
          <a:p>
            <a:pPr>
              <a:defRPr/>
            </a:pPr>
            <a:endParaRPr lang="en-US" altLang="zh-CN" dirty="0"/>
          </a:p>
        </p:txBody>
      </p:sp>
      <p:sp>
        <p:nvSpPr>
          <p:cNvPr id="52" name="矩形 16"/>
          <p:cNvSpPr>
            <a:spLocks noChangeArrowheads="1"/>
          </p:cNvSpPr>
          <p:nvPr/>
        </p:nvSpPr>
        <p:spPr bwMode="auto">
          <a:xfrm>
            <a:off x="371792" y="3051354"/>
            <a:ext cx="2829579" cy="179632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矩形 18"/>
          <p:cNvSpPr>
            <a:spLocks noChangeArrowheads="1"/>
          </p:cNvSpPr>
          <p:nvPr/>
        </p:nvSpPr>
        <p:spPr bwMode="auto">
          <a:xfrm>
            <a:off x="4408953" y="5649905"/>
            <a:ext cx="3331551" cy="112606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TextBox 10"/>
          <p:cNvSpPr txBox="1">
            <a:spLocks noChangeArrowheads="1"/>
          </p:cNvSpPr>
          <p:nvPr/>
        </p:nvSpPr>
        <p:spPr bwMode="auto">
          <a:xfrm>
            <a:off x="8409383" y="1993142"/>
            <a:ext cx="3616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b="1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■  </a:t>
            </a:r>
            <a:r>
              <a:rPr lang="zh-CN" altLang="en-US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信息化集成设计</a:t>
            </a:r>
            <a:endParaRPr lang="en-US" altLang="zh-CN" b="1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altLang="zh-CN" b="1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en-US" altLang="zh-CN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■  </a:t>
            </a:r>
            <a:r>
              <a:rPr lang="zh-CN" altLang="en-US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数据中心</a:t>
            </a:r>
            <a:r>
              <a:rPr lang="zh-CN" altLang="en-US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b="1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7" name="TextBox 10"/>
          <p:cNvSpPr txBox="1">
            <a:spLocks noChangeArrowheads="1"/>
          </p:cNvSpPr>
          <p:nvPr/>
        </p:nvSpPr>
        <p:spPr bwMode="auto">
          <a:xfrm>
            <a:off x="956350" y="5035965"/>
            <a:ext cx="29758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sym typeface="+mn-ea"/>
              </a:rPr>
              <a:t>■  </a:t>
            </a:r>
            <a:r>
              <a:rPr lang="zh-CN" altLang="en-US" dirty="0" smtClean="0">
                <a:sym typeface="+mn-ea"/>
              </a:rPr>
              <a:t>行业</a:t>
            </a:r>
            <a:r>
              <a:rPr lang="zh-CN" altLang="en-US" dirty="0">
                <a:sym typeface="+mn-ea"/>
              </a:rPr>
              <a:t>信息化工程建设</a:t>
            </a:r>
            <a:r>
              <a:rPr lang="zh-CN" altLang="en-US" dirty="0" smtClean="0">
                <a:sym typeface="+mn-ea"/>
              </a:rPr>
              <a:t>管理</a:t>
            </a:r>
            <a:endParaRPr lang="en-US" altLang="zh-CN" dirty="0" smtClean="0">
              <a:sym typeface="+mn-ea"/>
            </a:endParaRPr>
          </a:p>
          <a:p>
            <a:pPr>
              <a:defRPr/>
            </a:pPr>
            <a:endParaRPr lang="en-US" altLang="zh-CN" dirty="0">
              <a:sym typeface="+mn-ea"/>
            </a:endParaRPr>
          </a:p>
          <a:p>
            <a:pPr>
              <a:defRPr/>
            </a:pPr>
            <a:r>
              <a:rPr lang="en-US" altLang="zh-CN" dirty="0"/>
              <a:t>■ </a:t>
            </a:r>
            <a:r>
              <a:rPr lang="en-US" altLang="zh-CN" dirty="0" smtClean="0"/>
              <a:t> </a:t>
            </a:r>
            <a:r>
              <a:rPr lang="zh-CN" altLang="en-US" dirty="0" smtClean="0"/>
              <a:t>测试</a:t>
            </a:r>
            <a:r>
              <a:rPr lang="zh-CN" altLang="en-US" dirty="0"/>
              <a:t>及网络优化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  </a:t>
            </a:r>
            <a:r>
              <a:rPr lang="zh-CN" altLang="en-US" dirty="0" smtClean="0"/>
              <a:t>维护与开发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8510943" y="5016759"/>
            <a:ext cx="2989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 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定制化招标代理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等腰三角形 2"/>
          <p:cNvSpPr/>
          <p:nvPr/>
        </p:nvSpPr>
        <p:spPr bwMode="auto">
          <a:xfrm rot="6394501">
            <a:off x="6425798" y="3586334"/>
            <a:ext cx="1860347" cy="2278531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1"/>
          </a:solidFill>
          <a:ln w="28575" cmpd="sng">
            <a:solidFill>
              <a:srgbClr val="F8F8F8"/>
            </a:solidFill>
            <a:rou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672015" y="4396046"/>
            <a:ext cx="10842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招标代理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 smtClean="0"/>
              <a:t>我们的</a:t>
            </a:r>
            <a:r>
              <a:rPr kumimoji="1" lang="zh-CN" altLang="en-US" sz="3200" b="1" dirty="0" smtClean="0"/>
              <a:t>优势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Rectangle 9"/>
          <p:cNvSpPr/>
          <p:nvPr/>
        </p:nvSpPr>
        <p:spPr>
          <a:xfrm>
            <a:off x="635635" y="3257778"/>
            <a:ext cx="10593705" cy="2856695"/>
          </a:xfrm>
          <a:prstGeom prst="roundRect">
            <a:avLst>
              <a:gd name="adj" fmla="val 0"/>
            </a:avLst>
          </a:prstGeom>
          <a:blipFill dpi="0" rotWithShape="1">
            <a:blip r:embed="rId1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91426" tIns="45712" rIns="91426" bIns="45712" anchor="ctr"/>
          <a:lstStyle/>
          <a:p>
            <a:pPr defTabSz="914400"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958715" y="3542258"/>
            <a:ext cx="1569720" cy="781050"/>
          </a:xfrm>
          <a:prstGeom prst="rect">
            <a:avLst/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" h="63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工程建设管理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5635" y="3542258"/>
            <a:ext cx="1569720" cy="756285"/>
          </a:xfrm>
          <a:prstGeom prst="rect">
            <a:avLst/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" h="63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规划咨询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797175" y="3542258"/>
            <a:ext cx="1569720" cy="781050"/>
          </a:xfrm>
          <a:prstGeom prst="rect">
            <a:avLst/>
          </a:prstGeom>
          <a:solidFill>
            <a:schemeClr val="accent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" h="63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120255" y="3542258"/>
            <a:ext cx="1569720" cy="791845"/>
          </a:xfrm>
          <a:prstGeom prst="rect">
            <a:avLst/>
          </a:prstGeom>
          <a:solidFill>
            <a:schemeClr val="accent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" h="63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技术服务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523390" y="2304008"/>
            <a:ext cx="2720975" cy="616585"/>
          </a:xfrm>
          <a:prstGeom prst="chevron">
            <a:avLst>
              <a:gd name="adj" fmla="val 32476"/>
            </a:avLst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" h="63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931195" y="2304008"/>
            <a:ext cx="2720975" cy="618490"/>
          </a:xfrm>
          <a:prstGeom prst="homePlate">
            <a:avLst>
              <a:gd name="adj" fmla="val 26668"/>
            </a:avLst>
          </a:prstGeom>
          <a:solidFill>
            <a:schemeClr val="accent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" h="63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8115585" y="2304008"/>
            <a:ext cx="2720975" cy="618490"/>
          </a:xfrm>
          <a:prstGeom prst="chevron">
            <a:avLst>
              <a:gd name="adj" fmla="val 27108"/>
            </a:avLst>
          </a:prstGeom>
          <a:solidFill>
            <a:schemeClr val="accent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" h="63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9760" y="4624298"/>
            <a:ext cx="1700530" cy="127889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lIns="0" tIns="0" rIns="0" bIns="0"/>
          <a:lstStyle/>
          <a:p>
            <a:pPr marL="144145" indent="-144145" algn="ctr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项目建议书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ctr" defTabSz="698500" eaLnBrk="0" hangingPunct="0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可行性研究报告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ctr" defTabSz="698500" eaLnBrk="0" hangingPunct="0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资金申请报告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ctr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顶层规划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ctr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ctr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9281795" y="3542258"/>
            <a:ext cx="1569720" cy="791845"/>
          </a:xfrm>
          <a:prstGeom prst="rect">
            <a:avLst/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" h="63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运行维护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754630" y="4626203"/>
            <a:ext cx="1558925" cy="141922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lIns="0" tIns="0" rIns="0" bIns="0"/>
          <a:lstStyle/>
          <a:p>
            <a:pPr marL="144145" indent="-144145" algn="ctr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工程勘察 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ctr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初步设计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ctr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施工图设计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5054573" y="4626203"/>
            <a:ext cx="1558925" cy="141922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lIns="0" tIns="0" rIns="0" bIns="0"/>
          <a:lstStyle/>
          <a:p>
            <a:pPr marL="144145" indent="-144145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工程项目管理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7354517" y="4626203"/>
            <a:ext cx="1558925" cy="141922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lIns="0" tIns="0" rIns="0" bIns="0"/>
          <a:lstStyle/>
          <a:p>
            <a:pPr marL="144145" indent="-144145" algn="l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系统测试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l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网络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l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定制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开发服务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defRPr/>
            </a:pP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9372519" y="4624298"/>
            <a:ext cx="1558925" cy="141922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lIns="0" tIns="0" rIns="0" bIns="0"/>
          <a:lstStyle/>
          <a:p>
            <a:pPr marL="144145" indent="-144145" algn="l" defTabSz="698500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备品备件管理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l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托管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145" indent="-144145" algn="l" defTabSz="698500" eaLnBrk="0" hangingPunct="0">
              <a:lnSpc>
                <a:spcPct val="120000"/>
              </a:lnSpc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一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站式运维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240" y="1071880"/>
            <a:ext cx="1190307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lang="zh-CN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基于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多年技术沉淀与体系建设，</a:t>
            </a:r>
            <a:r>
              <a:rPr lang="zh-CN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普天设计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聚焦数字化转型重点领域，</a:t>
            </a:r>
            <a:r>
              <a:rPr lang="zh-CN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充分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利用工业互联网、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5G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等数字化转型工具和创新技术，可以向客户提供咨询、实施、服务</a:t>
            </a:r>
            <a:r>
              <a:rPr lang="zh-CN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一体化、全生命周期的数字化转型解决方案。</a:t>
            </a:r>
            <a:endParaRPr lang="zh-CN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defRPr/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9124" y="800099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rgbClr val="2F6C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kumimoji="1" lang="zh-CN" altLang="en-US" sz="4800" b="1" dirty="0">
              <a:solidFill>
                <a:srgbClr val="2F6C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89276" y="189589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zh-CN" altLang="en-US" sz="3200" b="1" dirty="0"/>
              <a:t>一、企业介绍</a:t>
            </a:r>
            <a:endParaRPr kumimoji="1" lang="zh-CN" altLang="en-US" sz="32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120082" y="2570898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二、典型案例及成效</a:t>
            </a:r>
            <a:endParaRPr kumimoji="1"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32547" y="3247173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/>
              <a:t>三、寻求合作和帮助</a:t>
            </a:r>
            <a:endParaRPr kumimoji="1"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801" y="35157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/>
              <a:t>案例方向</a:t>
            </a:r>
            <a:endParaRPr kumimoji="1" lang="zh-CN" altLang="en-US" sz="3200" b="1" dirty="0"/>
          </a:p>
        </p:txBody>
      </p:sp>
      <p:sp>
        <p:nvSpPr>
          <p:cNvPr id="6" name="圆角矩形 5"/>
          <p:cNvSpPr/>
          <p:nvPr/>
        </p:nvSpPr>
        <p:spPr>
          <a:xfrm flipH="1">
            <a:off x="400050" y="435007"/>
            <a:ext cx="157163" cy="442407"/>
          </a:xfrm>
          <a:prstGeom prst="roundRect">
            <a:avLst/>
          </a:prstGeom>
          <a:solidFill>
            <a:srgbClr val="2F6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1475" y="929640"/>
            <a:ext cx="11024235" cy="5100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322580" fontAlgn="auto">
              <a:lnSpc>
                <a:spcPct val="175000"/>
              </a:lnSpc>
              <a:buClr>
                <a:srgbClr val="C00000"/>
              </a:buClr>
              <a:buFont typeface="Wingdings" panose="05000000000000000000" charset="0"/>
              <a:buChar char="p"/>
              <a:extLst>
                <a:ext uri="{35155182-B16C-46BC-9424-99874614C6A1}">
                  <wpsdc:indentchars xmlns:wpsdc="http://www.wps.cn/officeDocument/2017/drawingmlCustomData" val="-127" checksum="1216227933"/>
                </a:ext>
              </a:extLs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课题研究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参与信息通信领域“十一五”、“十二五”、“十三五”计划的预研软课题和财政部“物联网”专项的研究项目，获得信息通信科技进步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奖；连续承接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年工信部软课题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信息通信行业建设市场发展报告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等，积极参加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AII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联盟《工业互联网园区指南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》白皮书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编制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322580" fontAlgn="auto">
              <a:lnSpc>
                <a:spcPct val="175000"/>
              </a:lnSpc>
              <a:buClr>
                <a:srgbClr val="C00000"/>
              </a:buClr>
              <a:buFont typeface="Wingdings" panose="05000000000000000000" charset="0"/>
              <a:buChar char="p"/>
              <a:extLst>
                <a:ext uri="{35155182-B16C-46BC-9424-99874614C6A1}">
                  <wpsdc:indentchars xmlns:wpsdc="http://www.wps.cn/officeDocument/2017/drawingmlCustomData" val="-127" checksum="1216227933"/>
                </a:ext>
              </a:extLs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顶层规划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自2011年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智慧海口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规划咨询开始，较早在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范围开展政府信息化顶层规划咨询及项目实施。先后承接海口、银川、天津中新生态城、仙居、光山县、亳州等顶层规划咨询与项目实施，与云南、广东、广西、青海、宁夏、湖北、安徽、山东等省市相关部门合作交流，积极推进政府数字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322580" fontAlgn="auto">
              <a:lnSpc>
                <a:spcPct val="175000"/>
              </a:lnSpc>
              <a:buClr>
                <a:srgbClr val="C00000"/>
              </a:buClr>
              <a:buFont typeface="Wingdings" panose="05000000000000000000" charset="0"/>
              <a:buChar char="p"/>
              <a:extLst>
                <a:ext uri="{35155182-B16C-46BC-9424-99874614C6A1}">
                  <wpsdc:indentchars xmlns:wpsdc="http://www.wps.cn/officeDocument/2017/drawingmlCustomData" val="-127" checksum="1216227933"/>
                </a:ext>
              </a:extLst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信息化设计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承接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政府和行业园区的工程设计系统集成服务，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涵盖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公安、司法（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监狱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、法院）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、医保、车联网、工业园区、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应急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、城市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管理、文旅、教育、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自然资源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等多个领域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。重点开展宁夏、云南、北京的智慧司法设计；负责安徽医保设计项目；参与浙江德清、成都智慧车联网设计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90195" fontAlgn="auto">
              <a:lnSpc>
                <a:spcPct val="175000"/>
              </a:lnSpc>
              <a:buClr>
                <a:srgbClr val="C00000"/>
              </a:buClr>
              <a:buFont typeface="Wingdings" panose="05000000000000000000" charset="0"/>
              <a:buChar char="p"/>
              <a:extLst>
                <a:ext uri="{35155182-B16C-46BC-9424-99874614C6A1}">
                  <wpsdc:indentchars xmlns:wpsdc="http://www.wps.cn/officeDocument/2017/drawingmlCustomData" val="-127" checksum="2009710900"/>
                </a:ext>
              </a:extLst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2.xml><?xml version="1.0" encoding="utf-8"?>
<p:tagLst xmlns:p="http://schemas.openxmlformats.org/presentationml/2006/main">
  <p:tag name="COMMONDATA" val="eyJoZGlkIjoiYTY4NTg0NDVhMDQ2Y2MyMTI3NjhjZTlhN2YwYjlhZjYifQ=="/>
  <p:tag name="KSO_WPP_MARK_KEY" val="411c5fe8-6c34-41df-8b75-989e6f86307a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2812</Words>
  <Application>WPS 演示</Application>
  <PresentationFormat>宽屏</PresentationFormat>
  <Paragraphs>266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华文琥珀</vt:lpstr>
      <vt:lpstr>Calibri</vt:lpstr>
      <vt:lpstr>Wingdings</vt:lpstr>
      <vt:lpstr>等线 Light</vt:lpstr>
      <vt:lpstr>等线</vt:lpstr>
      <vt:lpstr>Arial Unicode MS</vt:lpstr>
      <vt:lpstr>Office 主题​​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丽丽</dc:creator>
  <cp:lastModifiedBy>陈昕</cp:lastModifiedBy>
  <cp:revision>146</cp:revision>
  <dcterms:created xsi:type="dcterms:W3CDTF">2022-06-28T06:49:00Z</dcterms:created>
  <dcterms:modified xsi:type="dcterms:W3CDTF">2022-09-29T04:54:08Z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8E037C0FE6B74379B5E15A930885D67F</vt:lpwstr>
  </property>
  <property fmtid="{D5CDD505-2E9C-101B-9397-08002B2CF9AE}" pid="3" name="KSOProductBuildVer">
    <vt:lpwstr>2052-11.1.0.12358</vt:lpwstr>
  </property>
</Properties>
</file>