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4886" r:id="rId2"/>
    <p:sldMasterId id="2147485130" r:id="rId3"/>
    <p:sldMasterId id="2147485208" r:id="rId4"/>
  </p:sldMasterIdLst>
  <p:notesMasterIdLst>
    <p:notesMasterId r:id="rId17"/>
  </p:notesMasterIdLst>
  <p:sldIdLst>
    <p:sldId id="2924" r:id="rId5"/>
    <p:sldId id="3161" r:id="rId6"/>
    <p:sldId id="3162" r:id="rId7"/>
    <p:sldId id="3168" r:id="rId8"/>
    <p:sldId id="3165" r:id="rId9"/>
    <p:sldId id="3173" r:id="rId10"/>
    <p:sldId id="3169" r:id="rId11"/>
    <p:sldId id="3170" r:id="rId12"/>
    <p:sldId id="3166" r:id="rId13"/>
    <p:sldId id="3167" r:id="rId14"/>
    <p:sldId id="3172" r:id="rId15"/>
    <p:sldId id="3114" r:id="rId16"/>
  </p:sldIdLst>
  <p:sldSz cx="12192000" cy="6858000"/>
  <p:notesSz cx="6797675" cy="987425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3366FF"/>
    <a:srgbClr val="0000FF"/>
    <a:srgbClr val="0066FF"/>
    <a:srgbClr val="33CCCC"/>
    <a:srgbClr val="CCFFFF"/>
    <a:srgbClr val="CCECFF"/>
    <a:srgbClr val="66CC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39" autoAdjust="0"/>
    <p:restoredTop sz="94523" autoAdjust="0"/>
  </p:normalViewPr>
  <p:slideViewPr>
    <p:cSldViewPr>
      <p:cViewPr varScale="1">
        <p:scale>
          <a:sx n="97" d="100"/>
          <a:sy n="97" d="100"/>
        </p:scale>
        <p:origin x="704" y="184"/>
      </p:cViewPr>
      <p:guideLst/>
    </p:cSldViewPr>
  </p:slideViewPr>
  <p:outlineViewPr>
    <p:cViewPr>
      <p:scale>
        <a:sx n="33" d="100"/>
        <a:sy n="33" d="100"/>
      </p:scale>
      <p:origin x="0" y="15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41363"/>
            <a:ext cx="65786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2FBFD54-0C40-4251-B6D7-4B6BEEF633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1363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6954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240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19EE0C4C-1884-4D72-A7A3-400ED6F434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4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5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6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13232697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33418" y="0"/>
            <a:ext cx="3058583" cy="6858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-48684" y="0"/>
            <a:ext cx="8978902" cy="6858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8683" y="0"/>
            <a:ext cx="12240684" cy="9080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ED67AF0A-73B7-48FB-A923-AE2D9B97969F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r>
              <a:rPr lang="zh-CN" altLang="en-US" noProof="0"/>
              <a:t>单击图标添加表格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12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7246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7704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449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5146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0209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778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843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1089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7501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051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F0FAAD27-69BC-4F71-88D2-1EAE59AB4FB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29" r:id="rId1"/>
    <p:sldLayoutId id="2147485107" r:id="rId2"/>
    <p:sldLayoutId id="2147485108" r:id="rId3"/>
    <p:sldLayoutId id="2147485109" r:id="rId4"/>
    <p:sldLayoutId id="2147485110" r:id="rId5"/>
    <p:sldLayoutId id="2147485111" r:id="rId6"/>
    <p:sldLayoutId id="2147485112" r:id="rId7"/>
    <p:sldLayoutId id="2147485113" r:id="rId8"/>
    <p:sldLayoutId id="2147485114" r:id="rId9"/>
    <p:sldLayoutId id="2147485115" r:id="rId10"/>
    <p:sldLayoutId id="2147485116" r:id="rId11"/>
    <p:sldLayoutId id="2147485232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-48683" y="0"/>
            <a:ext cx="12240684" cy="908050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>
              <a:solidFill>
                <a:srgbClr val="000000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-48683" y="0"/>
            <a:ext cx="12240684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ADF2BE4B-DC3A-41BA-8618-D4AA61013564}" type="slidenum">
              <a:rPr lang="en-US" altLang="zh-CN" sz="1400">
                <a:solidFill>
                  <a:srgbClr val="3333CC"/>
                </a:solidFill>
                <a:latin typeface="黑体" pitchFamily="2" charset="-122"/>
                <a:ea typeface="华文细黑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>
              <a:solidFill>
                <a:srgbClr val="3333CC"/>
              </a:solidFill>
              <a:latin typeface="黑体" pitchFamily="2" charset="-122"/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7" r:id="rId1"/>
    <p:sldLayoutId id="2147485118" r:id="rId2"/>
    <p:sldLayoutId id="2147485119" r:id="rId3"/>
    <p:sldLayoutId id="2147485120" r:id="rId4"/>
    <p:sldLayoutId id="2147485121" r:id="rId5"/>
    <p:sldLayoutId id="2147485122" r:id="rId6"/>
    <p:sldLayoutId id="2147485123" r:id="rId7"/>
    <p:sldLayoutId id="2147485124" r:id="rId8"/>
    <p:sldLayoutId id="2147485125" r:id="rId9"/>
    <p:sldLayoutId id="2147485126" r:id="rId10"/>
    <p:sldLayoutId id="2147485127" r:id="rId11"/>
    <p:sldLayoutId id="2147485128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69E1EDB7-1DB3-4A2C-9B9A-7CB6E168067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1" r:id="rId1"/>
    <p:sldLayoutId id="2147485132" r:id="rId2"/>
    <p:sldLayoutId id="2147485133" r:id="rId3"/>
    <p:sldLayoutId id="2147485134" r:id="rId4"/>
    <p:sldLayoutId id="2147485135" r:id="rId5"/>
    <p:sldLayoutId id="2147485136" r:id="rId6"/>
    <p:sldLayoutId id="2147485137" r:id="rId7"/>
    <p:sldLayoutId id="2147485138" r:id="rId8"/>
    <p:sldLayoutId id="2147485139" r:id="rId9"/>
    <p:sldLayoutId id="2147485140" r:id="rId10"/>
    <p:sldLayoutId id="2147485141" r:id="rId11"/>
    <p:sldLayoutId id="2147485142" r:id="rId12"/>
    <p:sldLayoutId id="2147485143" r:id="rId13"/>
    <p:sldLayoutId id="2147485144" r:id="rId14"/>
  </p:sldLayoutIdLst>
  <p:transition spd="slow" advClick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92025BA-C356-4466-9989-60C9065E478C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2022/10/19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F12700C-AFAE-4D5C-A42D-413A5002E1BC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702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09" r:id="rId1"/>
    <p:sldLayoutId id="2147485210" r:id="rId2"/>
    <p:sldLayoutId id="2147485211" r:id="rId3"/>
    <p:sldLayoutId id="2147485212" r:id="rId4"/>
    <p:sldLayoutId id="2147485213" r:id="rId5"/>
    <p:sldLayoutId id="2147485214" r:id="rId6"/>
    <p:sldLayoutId id="2147485215" r:id="rId7"/>
    <p:sldLayoutId id="2147485216" r:id="rId8"/>
    <p:sldLayoutId id="2147485217" r:id="rId9"/>
    <p:sldLayoutId id="2147485218" r:id="rId10"/>
    <p:sldLayoutId id="21474852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0" y="5589240"/>
            <a:ext cx="12192000" cy="88647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>
                  <a:noFill/>
                </a:ln>
                <a:solidFill>
                  <a:srgbClr val="002776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924944"/>
            <a:ext cx="1219200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应用案例申请</a:t>
            </a:r>
            <a:r>
              <a:rPr lang="en-US" altLang="zh-CN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—</a:t>
            </a: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答辩模板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312955"/>
            <a:ext cx="5188903" cy="143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531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、关键软硬件及系统的技术来源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请以表格的方式逐项列出软硬件的型号及提供商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六、存在问题及希望联盟给予的支持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54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如果有，可列出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0236776"/>
      </p:ext>
    </p:extLst>
  </p:cSld>
  <p:clrMapOvr>
    <a:masterClrMapping/>
  </p:clrMapOvr>
  <p:transition spd="slow"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38771" y="2996952"/>
            <a:ext cx="1165159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谢谢！！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07" y="-51410"/>
            <a:ext cx="6093574" cy="168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95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案例概况</a:t>
            </a: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191345" y="980728"/>
            <a:ext cx="381642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070" lvl="1" indent="0">
              <a:lnSpc>
                <a:spcPct val="150000"/>
              </a:lnSpc>
              <a:buNone/>
            </a:pPr>
            <a:endParaRPr lang="en-US" altLang="zh-CN" sz="1400" b="0" kern="0" dirty="0"/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应用案例名称：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申请企业：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汇报日期：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1400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kern="0" dirty="0"/>
          </a:p>
          <a:p>
            <a:pPr lvl="1">
              <a:lnSpc>
                <a:spcPct val="150000"/>
              </a:lnSpc>
            </a:pPr>
            <a:endParaRPr lang="zh-CN" altLang="en-US" sz="1400" b="0" kern="0" dirty="0"/>
          </a:p>
        </p:txBody>
      </p:sp>
      <p:sp>
        <p:nvSpPr>
          <p:cNvPr id="3" name="矩形 2"/>
          <p:cNvSpPr/>
          <p:nvPr/>
        </p:nvSpPr>
        <p:spPr>
          <a:xfrm>
            <a:off x="5087888" y="2636912"/>
            <a:ext cx="6096000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</a:pPr>
            <a:r>
              <a:rPr lang="zh-CN" altLang="en-US" sz="20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endParaRPr lang="en-US" altLang="zh-CN" sz="20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、基于新型工业网络的多源异构数据采集和处理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、基于工业互联网平台的业务优化和模式创新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、基于工业互联网安全的一体化防护体系建设</a:t>
            </a: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答辩提纲</a:t>
            </a:r>
            <a:endParaRPr lang="zh-CN" altLang="en-US" sz="2800" dirty="0"/>
          </a:p>
        </p:txBody>
      </p:sp>
      <p:sp>
        <p:nvSpPr>
          <p:cNvPr id="3" name="文本框 2"/>
          <p:cNvSpPr txBox="1"/>
          <p:nvPr/>
        </p:nvSpPr>
        <p:spPr>
          <a:xfrm>
            <a:off x="767408" y="1197845"/>
            <a:ext cx="10225876" cy="4391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一、申请企业情况（简要概述，尽量精简）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二、项目实施方案（突出安全中某一个或多个应用方向的问题和解决办法）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三、项目应用效果（突出创新性、可量化成果）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四、项目先进性和可复制推广性（商业模式与技术方面先进性）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六、存在问题及希望联盟给予的支持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3352" y="1268760"/>
            <a:ext cx="11017224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、简要介绍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企业属于什么行业，做什么产品，进行了哪些创新（列举一两个即可）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7366706"/>
      </p:ext>
    </p:extLst>
  </p:cSld>
  <p:clrMapOvr>
    <a:masterClrMapping/>
  </p:clrMapOvr>
  <p:transition spd="slow"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980728"/>
            <a:ext cx="11377264" cy="335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、总体方案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项目目标、总体技术方案与架构，与联盟体系架构的对应关系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、网络架构方案和应用及需解决的安全问题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如整体互联互通网络架构、现场设备和系统的网络连接方案、企业管理网络架构、各部分采用的具体网络技术等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	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网络架构中面临的网络安全问题。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、平台架构方案和应用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如整体架构，利用公有云、混合云或私有云，包括如何采集数据、如何实现数据集成、如何进行数据存储与管理、如何开展数据建模分析、如何利用平台实现业务优化和模式创新等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a)  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业务优化主要方向：生产和工艺流程优化、产品全生命周期优化、供应链协同优化等。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b) 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业务创新中存在的安全问题等。</a:t>
            </a: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b="0" dirty="0"/>
          </a:p>
        </p:txBody>
      </p:sp>
    </p:spTree>
    <p:extLst>
      <p:ext uri="{BB962C8B-B14F-4D97-AF65-F5344CB8AC3E}">
        <p14:creationId xmlns:p14="http://schemas.microsoft.com/office/powerpoint/2010/main" val="3519781843"/>
      </p:ext>
    </p:extLst>
  </p:cSld>
  <p:clrMapOvr>
    <a:masterClrMapping/>
  </p:clrMapOvr>
  <p:transition spd="slow"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3214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、工业互联网安全方案和应用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整体安全架构、采用的安全技术手段和策略等，如何运用安全解决方案实现设备安全、控制安全、网络安全、平台安全和数据安全等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方向包括但不限于：工业控制系统安全、安全态势感知与漏洞分析、</a:t>
            </a: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5G+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工业互联网应用安全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工业多接入边缘计算</a:t>
            </a: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(MEC)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标识解析安全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区块链安全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工业大数据安全、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安全运营、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安全测评等 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7560432"/>
      </p:ext>
    </p:extLst>
  </p:cSld>
  <p:clrMapOvr>
    <a:masterClrMapping/>
  </p:clrMapOvr>
  <p:transition spd="slow"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、项目实施后为企业带来哪些方面的安全提升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包括经营效益、成本、质量、产品生产、事件响应等方面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3697423"/>
      </p:ext>
    </p:extLst>
  </p:cSld>
  <p:clrMapOvr>
    <a:masterClrMapping/>
  </p:clrMapOvr>
  <p:transition spd="slow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四、项目先进性和可复制推广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2326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、商业模式或应用模式先进性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、技术方面先进性（总结几点）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、可复制推广性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哪些行业或哪些环节可进行复制推广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theme/theme1.xml><?xml version="1.0" encoding="utf-8"?>
<a:theme xmlns:a="http://schemas.openxmlformats.org/drawingml/2006/main" name="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FF"/>
        </a:solidFill>
      </a:spPr>
      <a:bodyPr vert="eaVert" wrap="square">
        <a:spAutoFit/>
      </a:bodyPr>
      <a:lstStyle>
        <a:defPPr algn="ctr">
          <a:lnSpc>
            <a:spcPct val="150000"/>
          </a:lnSpc>
          <a:defRPr sz="1800" b="1" dirty="0">
            <a:solidFill>
              <a:srgbClr val="FFFFFF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分课题六：建设电信强国科技发展战略和策略专题研究－科技委汇报简化版">
  <a:themeElements>
    <a:clrScheme name="分课题六：建设电信强国科技发展战略和策略专题研究－科技委汇报简化版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分课题六：建设电信强国科技发展战略和策略专题研究－科技委汇报简化版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分课题六：建设电信强国科技发展战略和策略专题研究－科技委汇报简化版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70512</TotalTime>
  <Words>607</Words>
  <Application>Microsoft Macintosh PowerPoint</Application>
  <PresentationFormat>宽屏</PresentationFormat>
  <Paragraphs>57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黑体</vt:lpstr>
      <vt:lpstr>微软雅黑</vt:lpstr>
      <vt:lpstr>Arial</vt:lpstr>
      <vt:lpstr>Calibri</vt:lpstr>
      <vt:lpstr>Tahoma</vt:lpstr>
      <vt:lpstr>Times New Roman</vt:lpstr>
      <vt:lpstr>Tw Cen MT</vt:lpstr>
      <vt:lpstr>Wingdings</vt:lpstr>
      <vt:lpstr>1</vt:lpstr>
      <vt:lpstr>1_分课题六：建设电信强国科技发展战略和策略专题研究－科技委汇报简化版</vt:lpstr>
      <vt:lpstr>1_1</vt:lpstr>
      <vt:lpstr>1_Office 主题</vt:lpstr>
      <vt:lpstr>PowerPoint 演示文稿</vt:lpstr>
      <vt:lpstr>应用案例申请—案例概况</vt:lpstr>
      <vt:lpstr>应用案例申请——答辩提纲</vt:lpstr>
      <vt:lpstr>一、申请企业情况</vt:lpstr>
      <vt:lpstr>二、项目实施方案</vt:lpstr>
      <vt:lpstr>二、项目实施方案</vt:lpstr>
      <vt:lpstr>二、项目实施方案</vt:lpstr>
      <vt:lpstr>三、项目应用效果</vt:lpstr>
      <vt:lpstr>四、项目先进性和可复制推广</vt:lpstr>
      <vt:lpstr>五、核心技术和系统的安全可靠</vt:lpstr>
      <vt:lpstr>六、存在问题及希望联盟给予的支持</vt:lpstr>
      <vt:lpstr>PowerPoint 演示文稿</vt:lpstr>
    </vt:vector>
  </TitlesOfParts>
  <Company>信息产业部电信研究院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</dc:title>
  <dc:creator>yuxh</dc:creator>
  <cp:lastModifiedBy>QZ3581</cp:lastModifiedBy>
  <cp:revision>2972</cp:revision>
  <dcterms:created xsi:type="dcterms:W3CDTF">2005-01-25T06:31:39Z</dcterms:created>
  <dcterms:modified xsi:type="dcterms:W3CDTF">2022-10-19T08:01:10Z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(3)Skdc+6m2xvHYqDb18cOEpm4y7b4QuRxF0YDnMmSYlxMarP70s81pYh5qGca0U7u/INwH9AO8
rrL+fD+ErbIZ4Wi9iN/c04bAI/7B43OuOHqUpogWOdbDRjVjO4B+X9fSmkhR5TEAllULBQRg
c4BzPAgdEUz7HdpERCmZXsWgyzH/zU1umDB9SMvsth6Bsbbq7cowGnc7urfHo9D/Ih8QInmd
C/u4ok9ss2g4FnkF6t</vt:lpwstr>
  </property>
  <property fmtid="{D5CDD505-2E9C-101B-9397-08002B2CF9AE}" pid="3" name="_2015_ms_pID_7253431">
    <vt:lpwstr>GjWAT/2NVjKbTJWwxWuT88E+0c5pF1L6wMsa+CRY/0ucJpmHn680PW
Vm7Su5SiI3i2cLPkWWWk6vtS3uDmA113uPlyPTyb8riXqPiDSaNC6IhQC88Xvh8O1ZQyq2MS
h1fC724TSlhmxtCM4d1zKqNwpiUVlKi5GKS18n5/L9xntU1kEqx/Vw2WQENbBELpScMcahF8
eDJDxxJCRVljWpp5dprpXZclK7NwvE4mbvUa</vt:lpwstr>
  </property>
  <property fmtid="{D5CDD505-2E9C-101B-9397-08002B2CF9AE}" pid="4" name="_2015_ms_pID_7253432">
    <vt:lpwstr>vzjqLPAAfDJ6LlcjVimMeOuqhzNGvzGD0LwI
o+uNboHPfaRAg9nid1nYXLLKlCYOvA==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1472735251</vt:lpwstr>
  </property>
</Properties>
</file>