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7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8.xml" ContentType="application/vnd.openxmlformats-officedocument.theme+xml"/>
  <Override PartName="/ppt/slideLayouts/slideLayout2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5" r:id="rId2"/>
    <p:sldMasterId id="2147483700" r:id="rId3"/>
    <p:sldMasterId id="2147483715" r:id="rId4"/>
    <p:sldMasterId id="2147483735" r:id="rId5"/>
    <p:sldMasterId id="2147483758" r:id="rId6"/>
    <p:sldMasterId id="2147483795" r:id="rId7"/>
    <p:sldMasterId id="2147483830" r:id="rId8"/>
    <p:sldMasterId id="2147483847" r:id="rId9"/>
  </p:sldMasterIdLst>
  <p:notesMasterIdLst>
    <p:notesMasterId r:id="rId31"/>
  </p:notesMasterIdLst>
  <p:sldIdLst>
    <p:sldId id="284" r:id="rId10"/>
    <p:sldId id="394" r:id="rId11"/>
    <p:sldId id="266" r:id="rId12"/>
    <p:sldId id="396" r:id="rId13"/>
    <p:sldId id="397" r:id="rId14"/>
    <p:sldId id="398" r:id="rId15"/>
    <p:sldId id="399" r:id="rId16"/>
    <p:sldId id="405" r:id="rId17"/>
    <p:sldId id="401" r:id="rId18"/>
    <p:sldId id="402" r:id="rId19"/>
    <p:sldId id="403" r:id="rId20"/>
    <p:sldId id="404" r:id="rId21"/>
    <p:sldId id="368" r:id="rId22"/>
    <p:sldId id="369" r:id="rId23"/>
    <p:sldId id="392" r:id="rId24"/>
    <p:sldId id="393" r:id="rId25"/>
    <p:sldId id="388" r:id="rId26"/>
    <p:sldId id="376" r:id="rId27"/>
    <p:sldId id="406" r:id="rId28"/>
    <p:sldId id="407" r:id="rId29"/>
    <p:sldId id="408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6B"/>
    <a:srgbClr val="40688D"/>
    <a:srgbClr val="013C82"/>
    <a:srgbClr val="5F77BD"/>
    <a:srgbClr val="0070C0"/>
    <a:srgbClr val="9DBBFF"/>
    <a:srgbClr val="424242"/>
    <a:srgbClr val="FFFFFF"/>
    <a:srgbClr val="9DC3E6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053" autoAdjust="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DFC6F-AE25-499B-BFE3-7B4A01CB8EC1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B28DC-AFFB-4EC6-AB1F-5C9F756F5F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9189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5BCD5-B2CA-4B4E-9E2C-AF963617B0A7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07114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我们基于每一口的历史数据、结合专家经验构建知识图谱、建模。每一口井都可以生成自己的“心电图”，依据自己的历史心电图判断自己的运行状态。</a:t>
            </a:r>
            <a:endParaRPr lang="en-US" altLang="zh-CN" dirty="0" smtClean="0"/>
          </a:p>
          <a:p>
            <a:r>
              <a:rPr lang="zh-CN" altLang="en-US" dirty="0" smtClean="0"/>
              <a:t>以前，一个故障可能关联</a:t>
            </a:r>
            <a:r>
              <a:rPr lang="en-US" altLang="zh-CN" dirty="0" smtClean="0"/>
              <a:t>4-5</a:t>
            </a:r>
            <a:r>
              <a:rPr lang="zh-CN" altLang="en-US" dirty="0" smtClean="0"/>
              <a:t>个不同的故障类型，我们对故障类型进行了细分，放大了相似故障的特征，故障定位更加准确。</a:t>
            </a:r>
            <a:endParaRPr lang="en-US" altLang="zh-CN" dirty="0" smtClean="0"/>
          </a:p>
          <a:p>
            <a:r>
              <a:rPr lang="zh-CN" altLang="en-US" dirty="0" smtClean="0"/>
              <a:t>此外，我们增加了预测模型，对于一些渐变型故障，能够在它故障前提前维护。对于不需要维护的井，减少维护频次。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B28DC-AFFB-4EC6-AB1F-5C9F756F5F72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7150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部分可量化效果标注在了</a:t>
            </a:r>
            <a:r>
              <a:rPr lang="en-US" altLang="zh-CN" dirty="0" smtClean="0"/>
              <a:t>PPT</a:t>
            </a:r>
            <a:r>
              <a:rPr lang="zh-CN" altLang="en-US" dirty="0" smtClean="0"/>
              <a:t>上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B28DC-AFFB-4EC6-AB1F-5C9F756F5F72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367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贵州大数据项目。可以从知识智能层面强调数据治理。更加详细的方案大家可以移步国双数博会上的展台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B28DC-AFFB-4EC6-AB1F-5C9F756F5F7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6210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法信平台，包含了数据智能、知识智能的决策智能。</a:t>
            </a:r>
            <a:endParaRPr lang="en-US" altLang="zh-CN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法信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中国最大的法律知识和案例大数据平台，由最高人民法院于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2012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年立项开发，由人民法院出版集团和国双共同承建，列入国家新闻出版改革发展项目，是完善法律数据智能化开发与应用，加快“智慧法院”建设的又一新举措。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年，由人民法院出版集团、中国司法大数据研究院和国双联合研发的法信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2.0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版本全新升级。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B28DC-AFFB-4EC6-AB1F-5C9F756F5F72}" type="slidenum">
              <a:rPr lang="zh-CN" altLang="en-US" smtClean="0">
                <a:solidFill>
                  <a:prstClr val="black"/>
                </a:solidFill>
              </a:rPr>
              <a:pPr/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5123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南京生态科技岛项目。与腾讯合作的。</a:t>
            </a:r>
            <a:r>
              <a:rPr lang="zh-CN" altLang="en-US" dirty="0" smtClean="0"/>
              <a:t>包含了数据智能、知识智能的决策智能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南京生态科技岛是南京市人工智能产业布局中“两中心三片区一示范”之示范区。在人工智能先试先行的同时，智慧园区布局紧随其后。</a:t>
            </a:r>
            <a:endParaRPr lang="en-US" altLang="zh-CN" sz="1200" dirty="0" smtClean="0">
              <a:solidFill>
                <a:srgbClr val="333333"/>
              </a:solidFill>
              <a:latin typeface="-apple-system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 smtClean="0">
                <a:solidFill>
                  <a:srgbClr val="333333"/>
                </a:solidFill>
                <a:latin typeface="-apple-system"/>
              </a:rPr>
              <a:t>在长达两个月的效果评估中，园区水系统的平均功率节能率达</a:t>
            </a:r>
            <a:r>
              <a:rPr lang="en-US" altLang="zh-CN" sz="1200" dirty="0" smtClean="0">
                <a:solidFill>
                  <a:srgbClr val="333333"/>
                </a:solidFill>
                <a:latin typeface="-apple-system"/>
              </a:rPr>
              <a:t>18.77%</a:t>
            </a:r>
            <a:r>
              <a:rPr lang="zh-CN" altLang="en-US" sz="1200" dirty="0" smtClean="0">
                <a:solidFill>
                  <a:srgbClr val="333333"/>
                </a:solidFill>
                <a:latin typeface="-apple-system"/>
              </a:rPr>
              <a:t>，水系统总电量的节能率达</a:t>
            </a:r>
            <a:r>
              <a:rPr lang="en-US" altLang="zh-CN" sz="1200" dirty="0" smtClean="0">
                <a:solidFill>
                  <a:srgbClr val="333333"/>
                </a:solidFill>
                <a:latin typeface="-apple-system"/>
              </a:rPr>
              <a:t>19.87%</a:t>
            </a:r>
            <a:r>
              <a:rPr lang="zh-CN" altLang="en-US" sz="1200" dirty="0" smtClean="0">
                <a:solidFill>
                  <a:srgbClr val="333333"/>
                </a:solidFill>
                <a:latin typeface="-apple-system"/>
              </a:rPr>
              <a:t>；冷冻泵</a:t>
            </a:r>
            <a:r>
              <a:rPr lang="en-US" altLang="zh-CN" sz="1200" dirty="0" smtClean="0">
                <a:solidFill>
                  <a:srgbClr val="333333"/>
                </a:solidFill>
                <a:latin typeface="-apple-system"/>
              </a:rPr>
              <a:t>CHP</a:t>
            </a:r>
            <a:r>
              <a:rPr lang="zh-CN" altLang="en-US" sz="1200" dirty="0" smtClean="0">
                <a:solidFill>
                  <a:srgbClr val="333333"/>
                </a:solidFill>
                <a:latin typeface="-apple-system"/>
              </a:rPr>
              <a:t>、冷却泵</a:t>
            </a:r>
            <a:r>
              <a:rPr lang="en-US" altLang="zh-CN" sz="1200" dirty="0" smtClean="0">
                <a:solidFill>
                  <a:srgbClr val="333333"/>
                </a:solidFill>
                <a:latin typeface="-apple-system"/>
              </a:rPr>
              <a:t>DYP</a:t>
            </a:r>
            <a:r>
              <a:rPr lang="zh-CN" altLang="en-US" sz="1200" dirty="0" smtClean="0">
                <a:solidFill>
                  <a:srgbClr val="333333"/>
                </a:solidFill>
                <a:latin typeface="-apple-system"/>
              </a:rPr>
              <a:t>、地源热泵</a:t>
            </a:r>
            <a:r>
              <a:rPr lang="en-US" altLang="zh-CN" sz="1200" dirty="0" smtClean="0">
                <a:solidFill>
                  <a:srgbClr val="333333"/>
                </a:solidFill>
                <a:latin typeface="-apple-system"/>
              </a:rPr>
              <a:t>GSHP</a:t>
            </a:r>
            <a:r>
              <a:rPr lang="zh-CN" altLang="en-US" sz="1200" dirty="0" smtClean="0">
                <a:solidFill>
                  <a:srgbClr val="333333"/>
                </a:solidFill>
                <a:latin typeface="-apple-system"/>
              </a:rPr>
              <a:t>的平均节能率分别为</a:t>
            </a:r>
            <a:r>
              <a:rPr lang="en-US" altLang="zh-CN" sz="1200" dirty="0" smtClean="0">
                <a:solidFill>
                  <a:srgbClr val="333333"/>
                </a:solidFill>
                <a:latin typeface="-apple-system"/>
              </a:rPr>
              <a:t>31.82%</a:t>
            </a:r>
            <a:r>
              <a:rPr lang="zh-CN" altLang="en-US" sz="1200" dirty="0" smtClean="0">
                <a:solidFill>
                  <a:srgbClr val="333333"/>
                </a:solidFill>
                <a:latin typeface="-apple-system"/>
              </a:rPr>
              <a:t>、</a:t>
            </a:r>
            <a:r>
              <a:rPr lang="en-US" altLang="zh-CN" sz="1200" dirty="0" smtClean="0">
                <a:solidFill>
                  <a:srgbClr val="333333"/>
                </a:solidFill>
                <a:latin typeface="-apple-system"/>
              </a:rPr>
              <a:t>26.14%</a:t>
            </a:r>
            <a:r>
              <a:rPr lang="zh-CN" altLang="en-US" sz="1200" dirty="0" smtClean="0">
                <a:solidFill>
                  <a:srgbClr val="333333"/>
                </a:solidFill>
                <a:latin typeface="-apple-system"/>
              </a:rPr>
              <a:t>、</a:t>
            </a:r>
            <a:r>
              <a:rPr lang="en-US" altLang="zh-CN" sz="1200" dirty="0" smtClean="0">
                <a:solidFill>
                  <a:srgbClr val="333333"/>
                </a:solidFill>
                <a:latin typeface="-apple-system"/>
              </a:rPr>
              <a:t>10.51%</a:t>
            </a:r>
            <a:r>
              <a:rPr lang="zh-CN" altLang="en-US" sz="1200" dirty="0" smtClean="0">
                <a:solidFill>
                  <a:srgbClr val="333333"/>
                </a:solidFill>
                <a:latin typeface="-apple-system"/>
              </a:rPr>
              <a:t>；泵设备总功率的平均节能率达</a:t>
            </a:r>
            <a:r>
              <a:rPr lang="en-US" altLang="zh-CN" sz="1200" dirty="0" smtClean="0">
                <a:solidFill>
                  <a:srgbClr val="333333"/>
                </a:solidFill>
                <a:latin typeface="-apple-system"/>
              </a:rPr>
              <a:t>28.42%</a:t>
            </a:r>
            <a:r>
              <a:rPr lang="zh-CN" altLang="en-US" sz="1200" dirty="0" smtClean="0">
                <a:solidFill>
                  <a:srgbClr val="333333"/>
                </a:solidFill>
                <a:latin typeface="-apple-system"/>
              </a:rPr>
              <a:t>。</a:t>
            </a:r>
            <a:endParaRPr lang="zh-CN" altLang="en-US" sz="120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B28DC-AFFB-4EC6-AB1F-5C9F756F5F72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1195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B28DC-AFFB-4EC6-AB1F-5C9F756F5F72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43209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B28DC-AFFB-4EC6-AB1F-5C9F756F5F72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77985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B28DC-AFFB-4EC6-AB1F-5C9F756F5F72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3430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dirty="0">
              <a:solidFill>
                <a:schemeClr val="bg1"/>
              </a:solidFill>
              <a:latin typeface="Arial" panose="020B0604020202090204" pitchFamily="34" charset="0"/>
              <a:ea typeface="微软雅黑" panose="020B0503020204020204" pitchFamily="34" charset="-122"/>
              <a:sym typeface="Arial" panose="020B060402020209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TW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A5BCD5-B2CA-4B4E-9E2C-AF963617B0A7}" type="slidenum">
              <a:rPr kumimoji="1" lang="zh-CN" altLang="en-US" smtClean="0">
                <a:solidFill>
                  <a:prstClr val="black"/>
                </a:solidFill>
                <a:latin typeface="等线"/>
                <a:ea typeface="等线" panose="02010600030101010101" pitchFamily="2" charset="-122"/>
              </a:rPr>
              <a:pPr/>
              <a:t>3</a:t>
            </a:fld>
            <a:endParaRPr kumimoji="1" lang="zh-CN" altLang="en-US">
              <a:solidFill>
                <a:prstClr val="black"/>
              </a:solidFill>
              <a:latin typeface="等线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7764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A5BCD5-B2CA-4B4E-9E2C-AF963617B0A7}" type="slidenum">
              <a:rPr kumimoji="1" lang="zh-CN" altLang="en-US" smtClean="0">
                <a:solidFill>
                  <a:prstClr val="black"/>
                </a:solidFill>
              </a:rPr>
              <a:t>4</a:t>
            </a:fld>
            <a:endParaRPr kumimoji="1"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837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74635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3B177966-078F-43FF-916E-5D006F61D6A8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pPr/>
              <a:t>7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18222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828CC-9C68-4AB0-885C-19FABB8F3AD5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709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5BCD5-B2CA-4B4E-9E2C-AF963617B0A7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99031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>
              <a:solidFill>
                <a:srgbClr val="FF00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5BCD5-B2CA-4B4E-9E2C-AF963617B0A7}" type="slidenum">
              <a:rPr kumimoji="1" lang="zh-CN" altLang="en-US" smtClean="0">
                <a:solidFill>
                  <a:prstClr val="black"/>
                </a:solidFill>
              </a:rPr>
              <a:t>11</a:t>
            </a:fld>
            <a:endParaRPr kumimoji="1"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984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B28DC-AFFB-4EC6-AB1F-5C9F756F5F7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859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4346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8254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82993"/>
            <a:fld id="{F3488EFA-4157-4EC9-A1B6-AA5EEADE38BA}" type="datetimeFigureOut">
              <a:rPr lang="zh-CN" altLang="en-US" sz="1935" smtClean="0">
                <a:solidFill>
                  <a:prstClr val="black"/>
                </a:solidFill>
              </a:rPr>
              <a:pPr defTabSz="982993"/>
              <a:t>2022/9/29</a:t>
            </a:fld>
            <a:endParaRPr lang="zh-CN" altLang="en-US" sz="1935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82993"/>
            <a:endParaRPr lang="zh-CN" altLang="en-US" sz="1935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82993"/>
            <a:fld id="{21261F9B-A97F-4833-98EF-0C3FC1C7F959}" type="slidenum">
              <a:rPr lang="zh-CN" altLang="en-US" sz="1935" smtClean="0">
                <a:solidFill>
                  <a:prstClr val="black"/>
                </a:solidFill>
              </a:rPr>
              <a:pPr defTabSz="982993"/>
              <a:t>‹#›</a:t>
            </a:fld>
            <a:endParaRPr lang="zh-CN" altLang="en-US" sz="1935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574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="" xmlns:a16="http://schemas.microsoft.com/office/drawing/2014/main" id="{F05291EC-3496-D546-BB2B-B7B7DBE15E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003" y="260648"/>
            <a:ext cx="10515600" cy="122413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zh-CN" altLang="en-US" sz="2500" b="1" i="0" kern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kumimoji="1" lang="en-US" altLang="zh-Hans" dirty="0"/>
              <a:t/>
            </a:r>
            <a:br>
              <a:rPr kumimoji="1" lang="en-US" altLang="zh-Hans" dirty="0"/>
            </a:br>
            <a:r>
              <a:rPr kumimoji="1" lang="zh-Hans" altLang="en-US" dirty="0"/>
              <a:t>单击此处输入标题</a:t>
            </a:r>
            <a:endParaRPr kumimoji="1" lang="zh-CN" altLang="en-US" dirty="0"/>
          </a:p>
        </p:txBody>
      </p:sp>
      <p:sp>
        <p:nvSpPr>
          <p:cNvPr id="5" name="内容占位符 2">
            <a:extLst>
              <a:ext uri="{FF2B5EF4-FFF2-40B4-BE49-F238E27FC236}">
                <a16:creationId xmlns="" xmlns:a16="http://schemas.microsoft.com/office/drawing/2014/main" id="{9BA9546F-32C2-5343-BB2E-D5A90B4C558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7003" y="1484784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buNone/>
              <a:defRPr b="0" i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defRPr>
            </a:lvl1pPr>
          </a:lstStyle>
          <a:p>
            <a:pPr lvl="0"/>
            <a:r>
              <a:rPr kumimoji="1" lang="zh-Hans" altLang="en-US" dirty="0"/>
              <a:t>单击此处输入正文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26047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9120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2" y="3886202"/>
            <a:ext cx="8534402" cy="17525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6"/>
          </a:xfrm>
          <a:prstGeom prst="rect">
            <a:avLst/>
          </a:prstGeom>
        </p:spPr>
        <p:txBody>
          <a:bodyPr/>
          <a:lstStyle/>
          <a:p>
            <a:pPr defTabSz="412750" eaLnBrk="0" fontAlgn="base" hangingPunct="0">
              <a:spcBef>
                <a:spcPct val="0"/>
              </a:spcBef>
              <a:spcAft>
                <a:spcPct val="0"/>
              </a:spcAft>
            </a:pPr>
            <a:fld id="{2DFE424A-4CFA-4973-93EE-087797C9FA89}" type="datetimeFigureOut">
              <a:rPr lang="zh-CN" altLang="en-US" sz="1500" b="1" smtClean="0">
                <a:solidFill>
                  <a:srgbClr val="000000"/>
                </a:solidFill>
                <a:latin typeface="Helvetica Neue" panose="02000503000000020004" pitchFamily="2" charset="0"/>
                <a:sym typeface="Helvetica Neue" panose="02000503000000020004" pitchFamily="2" charset="0"/>
              </a:rPr>
              <a:pPr defTabSz="412750" eaLnBrk="0" fontAlgn="base" hangingPunct="0">
                <a:spcBef>
                  <a:spcPct val="0"/>
                </a:spcBef>
                <a:spcAft>
                  <a:spcPct val="0"/>
                </a:spcAft>
              </a:pPr>
              <a:t>2022/9/29</a:t>
            </a:fld>
            <a:endParaRPr lang="zh-CN" altLang="en-US" sz="1500" b="1">
              <a:solidFill>
                <a:srgbClr val="000000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3" y="6356352"/>
            <a:ext cx="3860800" cy="365126"/>
          </a:xfrm>
          <a:prstGeom prst="rect">
            <a:avLst/>
          </a:prstGeom>
        </p:spPr>
        <p:txBody>
          <a:bodyPr/>
          <a:lstStyle/>
          <a:p>
            <a:pPr defTabSz="41275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500" b="1">
              <a:solidFill>
                <a:srgbClr val="000000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6"/>
          </a:xfrm>
          <a:prstGeom prst="rect">
            <a:avLst/>
          </a:prstGeom>
        </p:spPr>
        <p:txBody>
          <a:bodyPr/>
          <a:lstStyle/>
          <a:p>
            <a:pPr defTabSz="412750" eaLnBrk="0" fontAlgn="base" hangingPunct="0">
              <a:spcBef>
                <a:spcPct val="0"/>
              </a:spcBef>
              <a:spcAft>
                <a:spcPct val="0"/>
              </a:spcAft>
            </a:pPr>
            <a:fld id="{A63F5503-C688-4F73-BC1C-9405C36249FF}" type="slidenum">
              <a:rPr lang="zh-CN" altLang="en-US" sz="1500" b="1" smtClean="0">
                <a:solidFill>
                  <a:srgbClr val="000000"/>
                </a:solidFill>
                <a:latin typeface="Helvetica Neue" panose="02000503000000020004" pitchFamily="2" charset="0"/>
                <a:sym typeface="Helvetica Neue" panose="02000503000000020004" pitchFamily="2" charset="0"/>
              </a:rPr>
              <a:pPr defTabSz="41275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sz="1500" b="1">
              <a:solidFill>
                <a:srgbClr val="000000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163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335360" y="296652"/>
            <a:ext cx="2052228" cy="360040"/>
          </a:xfrm>
          <a:prstGeom prst="rect">
            <a:avLst/>
          </a:prstGeom>
          <a:solidFill>
            <a:srgbClr val="1946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275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zh-CN" altLang="en-US" sz="1500" b="1">
              <a:solidFill>
                <a:prstClr val="white"/>
              </a:solidFill>
              <a:sym typeface="Helvetica Neue" panose="02000503000000020004" pitchFamily="2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9732404" y="5265204"/>
            <a:ext cx="2052228" cy="1260140"/>
          </a:xfrm>
          <a:prstGeom prst="rect">
            <a:avLst/>
          </a:prstGeom>
          <a:solidFill>
            <a:srgbClr val="1946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275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zh-CN" altLang="en-US" sz="1500" b="1">
              <a:solidFill>
                <a:prstClr val="white"/>
              </a:solidFill>
              <a:sym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712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国双工业互联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X240\Desktop\heiguoshuang.png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73819" y="380489"/>
            <a:ext cx="1819928" cy="220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11615868" y="6289704"/>
            <a:ext cx="399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12750" eaLnBrk="0" fontAlgn="base" hangingPunct="0">
              <a:spcBef>
                <a:spcPct val="0"/>
              </a:spcBef>
              <a:spcAft>
                <a:spcPct val="0"/>
              </a:spcAft>
            </a:pPr>
            <a:fld id="{FED30DCB-C132-4F9F-90BC-0F412821EA0B}" type="slidenum">
              <a:rPr lang="zh-CN" altLang="en-US" sz="1400" b="1" smtClean="0">
                <a:solidFill>
                  <a:srgbClr val="000000"/>
                </a:solidFill>
                <a:latin typeface="Helvetica Neue" panose="02000503000000020004" pitchFamily="2" charset="0"/>
                <a:sym typeface="Helvetica Neue" panose="02000503000000020004" pitchFamily="2" charset="0"/>
              </a:rPr>
              <a:pPr defTabSz="41275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b="1" dirty="0">
              <a:solidFill>
                <a:srgbClr val="000000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9732404" y="5265204"/>
            <a:ext cx="2052228" cy="1260140"/>
          </a:xfrm>
          <a:prstGeom prst="rect">
            <a:avLst/>
          </a:prstGeom>
          <a:solidFill>
            <a:srgbClr val="1946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275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zh-CN" altLang="en-US" sz="1500" b="1">
              <a:solidFill>
                <a:prstClr val="white"/>
              </a:solidFill>
              <a:sym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021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国双工业互联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 userDrawn="1"/>
        </p:nvCxnSpPr>
        <p:spPr>
          <a:xfrm>
            <a:off x="35802" y="882608"/>
            <a:ext cx="12120439" cy="15903"/>
          </a:xfrm>
          <a:prstGeom prst="line">
            <a:avLst/>
          </a:prstGeom>
          <a:noFill/>
          <a:ln w="44450" cap="flat" cmpd="sng" algn="ctr">
            <a:gradFill flip="none" rotWithShape="1">
              <a:gsLst>
                <a:gs pos="0">
                  <a:srgbClr val="005AAA">
                    <a:lumMod val="67000"/>
                  </a:srgbClr>
                </a:gs>
                <a:gs pos="39000">
                  <a:srgbClr val="005AAA">
                    <a:lumMod val="97000"/>
                    <a:lumOff val="3000"/>
                  </a:srgbClr>
                </a:gs>
                <a:gs pos="100000">
                  <a:srgbClr val="005AAA">
                    <a:lumMod val="40000"/>
                    <a:lumOff val="60000"/>
                  </a:srgbClr>
                </a:gs>
              </a:gsLst>
              <a:lin ang="21594000" scaled="0"/>
              <a:tileRect/>
            </a:gradFill>
            <a:prstDash val="solid"/>
            <a:miter lim="800000"/>
          </a:ln>
          <a:effectLst/>
        </p:spPr>
      </p:cxnSp>
      <p:sp>
        <p:nvSpPr>
          <p:cNvPr id="4" name="矩形 3"/>
          <p:cNvSpPr/>
          <p:nvPr userDrawn="1"/>
        </p:nvSpPr>
        <p:spPr>
          <a:xfrm>
            <a:off x="9732404" y="5265204"/>
            <a:ext cx="2052228" cy="1260140"/>
          </a:xfrm>
          <a:prstGeom prst="rect">
            <a:avLst/>
          </a:prstGeom>
          <a:solidFill>
            <a:srgbClr val="1946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275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zh-CN" altLang="en-US" sz="1500" b="1">
              <a:solidFill>
                <a:prstClr val="white"/>
              </a:solidFill>
              <a:sym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839511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9732404" y="5265204"/>
            <a:ext cx="2052228" cy="1260140"/>
          </a:xfrm>
          <a:prstGeom prst="rect">
            <a:avLst/>
          </a:prstGeom>
          <a:solidFill>
            <a:srgbClr val="1946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275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zh-CN" altLang="en-US" sz="1500" b="1">
              <a:solidFill>
                <a:prstClr val="white"/>
              </a:solidFill>
              <a:sym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674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49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2A112-F37C-1840-9D4E-1CAF9F0650AE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2022/9/29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36F30-E60F-E64E-84DA-FBE21CA5823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1863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="" xmlns:a16="http://schemas.microsoft.com/office/drawing/2014/main" id="{F05291EC-3496-D546-BB2B-B7B7DBE15E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003" y="260648"/>
            <a:ext cx="10515600" cy="122413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zh-CN" altLang="en-US" sz="2500" b="1" i="0" kern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kumimoji="1" lang="en-US" altLang="zh-Hans" dirty="0"/>
              <a:t/>
            </a:r>
            <a:br>
              <a:rPr kumimoji="1" lang="en-US" altLang="zh-Hans" dirty="0"/>
            </a:br>
            <a:r>
              <a:rPr kumimoji="1" lang="zh-Hans" altLang="en-US" dirty="0"/>
              <a:t>单击此处输入标题</a:t>
            </a:r>
            <a:endParaRPr kumimoji="1" lang="zh-CN" altLang="en-US" dirty="0"/>
          </a:p>
        </p:txBody>
      </p:sp>
      <p:sp>
        <p:nvSpPr>
          <p:cNvPr id="5" name="内容占位符 2">
            <a:extLst>
              <a:ext uri="{FF2B5EF4-FFF2-40B4-BE49-F238E27FC236}">
                <a16:creationId xmlns="" xmlns:a16="http://schemas.microsoft.com/office/drawing/2014/main" id="{9BA9546F-32C2-5343-BB2E-D5A90B4C558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7003" y="1484784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buNone/>
              <a:defRPr b="0" i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defRPr>
            </a:lvl1pPr>
          </a:lstStyle>
          <a:p>
            <a:pPr lvl="0"/>
            <a:r>
              <a:rPr kumimoji="1" lang="zh-Hans" altLang="en-US" dirty="0"/>
              <a:t>单击此处输入正文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009754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9055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2" y="3886202"/>
            <a:ext cx="8534402" cy="17525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6"/>
          </a:xfrm>
          <a:prstGeom prst="rect">
            <a:avLst/>
          </a:prstGeom>
        </p:spPr>
        <p:txBody>
          <a:bodyPr/>
          <a:lstStyle/>
          <a:p>
            <a:pPr defTabSz="412750" eaLnBrk="0" fontAlgn="base" hangingPunct="0">
              <a:spcBef>
                <a:spcPct val="0"/>
              </a:spcBef>
              <a:spcAft>
                <a:spcPct val="0"/>
              </a:spcAft>
            </a:pPr>
            <a:fld id="{2DFE424A-4CFA-4973-93EE-087797C9FA89}" type="datetimeFigureOut">
              <a:rPr lang="zh-CN" altLang="en-US" sz="1500" b="1" smtClean="0">
                <a:solidFill>
                  <a:srgbClr val="000000"/>
                </a:solidFill>
                <a:latin typeface="Helvetica Neue" panose="02000503000000020004" pitchFamily="2" charset="0"/>
                <a:sym typeface="Helvetica Neue" panose="02000503000000020004" pitchFamily="2" charset="0"/>
              </a:rPr>
              <a:pPr defTabSz="412750" eaLnBrk="0" fontAlgn="base" hangingPunct="0">
                <a:spcBef>
                  <a:spcPct val="0"/>
                </a:spcBef>
                <a:spcAft>
                  <a:spcPct val="0"/>
                </a:spcAft>
              </a:pPr>
              <a:t>2022/9/29</a:t>
            </a:fld>
            <a:endParaRPr lang="zh-CN" altLang="en-US" sz="1500" b="1">
              <a:solidFill>
                <a:srgbClr val="000000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3" y="6356352"/>
            <a:ext cx="3860800" cy="365126"/>
          </a:xfrm>
          <a:prstGeom prst="rect">
            <a:avLst/>
          </a:prstGeom>
        </p:spPr>
        <p:txBody>
          <a:bodyPr/>
          <a:lstStyle/>
          <a:p>
            <a:pPr defTabSz="41275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500" b="1">
              <a:solidFill>
                <a:srgbClr val="000000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6"/>
          </a:xfrm>
          <a:prstGeom prst="rect">
            <a:avLst/>
          </a:prstGeom>
        </p:spPr>
        <p:txBody>
          <a:bodyPr/>
          <a:lstStyle/>
          <a:p>
            <a:pPr defTabSz="412750" eaLnBrk="0" fontAlgn="base" hangingPunct="0">
              <a:spcBef>
                <a:spcPct val="0"/>
              </a:spcBef>
              <a:spcAft>
                <a:spcPct val="0"/>
              </a:spcAft>
            </a:pPr>
            <a:fld id="{A63F5503-C688-4F73-BC1C-9405C36249FF}" type="slidenum">
              <a:rPr lang="zh-CN" altLang="en-US" sz="1500" b="1" smtClean="0">
                <a:solidFill>
                  <a:srgbClr val="000000"/>
                </a:solidFill>
                <a:latin typeface="Helvetica Neue" panose="02000503000000020004" pitchFamily="2" charset="0"/>
                <a:sym typeface="Helvetica Neue" panose="02000503000000020004" pitchFamily="2" charset="0"/>
              </a:rPr>
              <a:pPr defTabSz="41275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sz="1500" b="1">
              <a:solidFill>
                <a:srgbClr val="000000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0249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986BDA9-5B13-4149-A46C-B1AE654DA3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6078" y="2103438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7900" b="1" i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kumimoji="1" lang="zh-Hans" altLang="en-US" dirty="0"/>
              <a:t>主标题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BDDFCD5A-2FCA-CB46-AECD-6931B2D2B8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86078" y="3645024"/>
            <a:ext cx="4321696" cy="3072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defRPr>
            </a:lvl1pPr>
          </a:lstStyle>
          <a:p>
            <a:pPr lvl="0"/>
            <a:r>
              <a:rPr kumimoji="1" lang="zh-Hans" altLang="en-US" dirty="0"/>
              <a:t>输入副标题（没有副标题可自行删除）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46180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33"/>
          <p:cNvGrpSpPr/>
          <p:nvPr userDrawn="1"/>
        </p:nvGrpSpPr>
        <p:grpSpPr>
          <a:xfrm>
            <a:off x="1" y="6501740"/>
            <a:ext cx="1824203" cy="345277"/>
            <a:chOff x="4269795" y="3031873"/>
            <a:chExt cx="2623157" cy="496500"/>
          </a:xfrm>
        </p:grpSpPr>
        <p:pic>
          <p:nvPicPr>
            <p:cNvPr id="15" name="图片 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9795" y="3031873"/>
              <a:ext cx="1916684" cy="496500"/>
            </a:xfrm>
            <a:prstGeom prst="rect">
              <a:avLst/>
            </a:prstGeom>
          </p:spPr>
        </p:pic>
        <p:grpSp>
          <p:nvGrpSpPr>
            <p:cNvPr id="16" name="Group 4"/>
            <p:cNvGrpSpPr>
              <a:grpSpLocks noChangeAspect="1"/>
            </p:cNvGrpSpPr>
            <p:nvPr/>
          </p:nvGrpSpPr>
          <p:grpSpPr bwMode="auto">
            <a:xfrm>
              <a:off x="6186480" y="3146062"/>
              <a:ext cx="706472" cy="268119"/>
              <a:chOff x="1798" y="1379"/>
              <a:chExt cx="4121" cy="1564"/>
            </a:xfrm>
            <a:solidFill>
              <a:schemeClr val="bg1"/>
            </a:solidFill>
          </p:grpSpPr>
          <p:sp>
            <p:nvSpPr>
              <p:cNvPr id="17" name="Freeform 5"/>
              <p:cNvSpPr>
                <a:spLocks/>
              </p:cNvSpPr>
              <p:nvPr/>
            </p:nvSpPr>
            <p:spPr bwMode="auto">
              <a:xfrm>
                <a:off x="2267" y="1726"/>
                <a:ext cx="1157" cy="901"/>
              </a:xfrm>
              <a:custGeom>
                <a:avLst/>
                <a:gdLst>
                  <a:gd name="T0" fmla="*/ 473 w 489"/>
                  <a:gd name="T1" fmla="*/ 67 h 380"/>
                  <a:gd name="T2" fmla="*/ 489 w 489"/>
                  <a:gd name="T3" fmla="*/ 0 h 380"/>
                  <a:gd name="T4" fmla="*/ 71 w 489"/>
                  <a:gd name="T5" fmla="*/ 0 h 380"/>
                  <a:gd name="T6" fmla="*/ 64 w 489"/>
                  <a:gd name="T7" fmla="*/ 67 h 380"/>
                  <a:gd name="T8" fmla="*/ 142 w 489"/>
                  <a:gd name="T9" fmla="*/ 67 h 380"/>
                  <a:gd name="T10" fmla="*/ 197 w 489"/>
                  <a:gd name="T11" fmla="*/ 111 h 380"/>
                  <a:gd name="T12" fmla="*/ 195 w 489"/>
                  <a:gd name="T13" fmla="*/ 131 h 380"/>
                  <a:gd name="T14" fmla="*/ 53 w 489"/>
                  <a:gd name="T15" fmla="*/ 132 h 380"/>
                  <a:gd name="T16" fmla="*/ 38 w 489"/>
                  <a:gd name="T17" fmla="*/ 202 h 380"/>
                  <a:gd name="T18" fmla="*/ 117 w 489"/>
                  <a:gd name="T19" fmla="*/ 201 h 380"/>
                  <a:gd name="T20" fmla="*/ 173 w 489"/>
                  <a:gd name="T21" fmla="*/ 242 h 380"/>
                  <a:gd name="T22" fmla="*/ 164 w 489"/>
                  <a:gd name="T23" fmla="*/ 293 h 380"/>
                  <a:gd name="T24" fmla="*/ 16 w 489"/>
                  <a:gd name="T25" fmla="*/ 293 h 380"/>
                  <a:gd name="T26" fmla="*/ 0 w 489"/>
                  <a:gd name="T27" fmla="*/ 380 h 380"/>
                  <a:gd name="T28" fmla="*/ 298 w 489"/>
                  <a:gd name="T29" fmla="*/ 380 h 380"/>
                  <a:gd name="T30" fmla="*/ 436 w 489"/>
                  <a:gd name="T31" fmla="*/ 380 h 380"/>
                  <a:gd name="T32" fmla="*/ 436 w 489"/>
                  <a:gd name="T33" fmla="*/ 227 h 380"/>
                  <a:gd name="T34" fmla="*/ 328 w 489"/>
                  <a:gd name="T35" fmla="*/ 227 h 380"/>
                  <a:gd name="T36" fmla="*/ 327 w 489"/>
                  <a:gd name="T37" fmla="*/ 293 h 380"/>
                  <a:gd name="T38" fmla="*/ 298 w 489"/>
                  <a:gd name="T39" fmla="*/ 293 h 380"/>
                  <a:gd name="T40" fmla="*/ 257 w 489"/>
                  <a:gd name="T41" fmla="*/ 293 h 380"/>
                  <a:gd name="T42" fmla="*/ 273 w 489"/>
                  <a:gd name="T43" fmla="*/ 201 h 380"/>
                  <a:gd name="T44" fmla="*/ 439 w 489"/>
                  <a:gd name="T45" fmla="*/ 201 h 380"/>
                  <a:gd name="T46" fmla="*/ 454 w 489"/>
                  <a:gd name="T47" fmla="*/ 131 h 380"/>
                  <a:gd name="T48" fmla="*/ 288 w 489"/>
                  <a:gd name="T49" fmla="*/ 131 h 380"/>
                  <a:gd name="T50" fmla="*/ 298 w 489"/>
                  <a:gd name="T51" fmla="*/ 67 h 380"/>
                  <a:gd name="T52" fmla="*/ 473 w 489"/>
                  <a:gd name="T53" fmla="*/ 67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89" h="380">
                    <a:moveTo>
                      <a:pt x="473" y="67"/>
                    </a:moveTo>
                    <a:cubicBezTo>
                      <a:pt x="489" y="0"/>
                      <a:pt x="489" y="0"/>
                      <a:pt x="489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64" y="67"/>
                      <a:pt x="64" y="67"/>
                      <a:pt x="64" y="67"/>
                    </a:cubicBezTo>
                    <a:cubicBezTo>
                      <a:pt x="142" y="67"/>
                      <a:pt x="142" y="67"/>
                      <a:pt x="142" y="67"/>
                    </a:cubicBezTo>
                    <a:cubicBezTo>
                      <a:pt x="184" y="67"/>
                      <a:pt x="202" y="82"/>
                      <a:pt x="197" y="111"/>
                    </a:cubicBezTo>
                    <a:cubicBezTo>
                      <a:pt x="195" y="131"/>
                      <a:pt x="195" y="131"/>
                      <a:pt x="195" y="131"/>
                    </a:cubicBezTo>
                    <a:cubicBezTo>
                      <a:pt x="53" y="132"/>
                      <a:pt x="53" y="132"/>
                      <a:pt x="53" y="132"/>
                    </a:cubicBezTo>
                    <a:cubicBezTo>
                      <a:pt x="38" y="202"/>
                      <a:pt x="38" y="202"/>
                      <a:pt x="38" y="202"/>
                    </a:cubicBezTo>
                    <a:cubicBezTo>
                      <a:pt x="117" y="201"/>
                      <a:pt x="117" y="201"/>
                      <a:pt x="117" y="201"/>
                    </a:cubicBezTo>
                    <a:cubicBezTo>
                      <a:pt x="159" y="201"/>
                      <a:pt x="178" y="215"/>
                      <a:pt x="173" y="242"/>
                    </a:cubicBezTo>
                    <a:cubicBezTo>
                      <a:pt x="164" y="293"/>
                      <a:pt x="164" y="293"/>
                      <a:pt x="164" y="293"/>
                    </a:cubicBezTo>
                    <a:cubicBezTo>
                      <a:pt x="16" y="293"/>
                      <a:pt x="16" y="293"/>
                      <a:pt x="16" y="293"/>
                    </a:cubicBezTo>
                    <a:cubicBezTo>
                      <a:pt x="0" y="380"/>
                      <a:pt x="0" y="380"/>
                      <a:pt x="0" y="380"/>
                    </a:cubicBezTo>
                    <a:cubicBezTo>
                      <a:pt x="298" y="380"/>
                      <a:pt x="298" y="380"/>
                      <a:pt x="298" y="380"/>
                    </a:cubicBezTo>
                    <a:cubicBezTo>
                      <a:pt x="436" y="380"/>
                      <a:pt x="436" y="380"/>
                      <a:pt x="436" y="380"/>
                    </a:cubicBezTo>
                    <a:cubicBezTo>
                      <a:pt x="436" y="227"/>
                      <a:pt x="436" y="227"/>
                      <a:pt x="436" y="227"/>
                    </a:cubicBezTo>
                    <a:cubicBezTo>
                      <a:pt x="328" y="227"/>
                      <a:pt x="328" y="227"/>
                      <a:pt x="328" y="227"/>
                    </a:cubicBezTo>
                    <a:cubicBezTo>
                      <a:pt x="327" y="293"/>
                      <a:pt x="327" y="293"/>
                      <a:pt x="327" y="293"/>
                    </a:cubicBezTo>
                    <a:cubicBezTo>
                      <a:pt x="298" y="293"/>
                      <a:pt x="298" y="293"/>
                      <a:pt x="298" y="293"/>
                    </a:cubicBezTo>
                    <a:cubicBezTo>
                      <a:pt x="257" y="293"/>
                      <a:pt x="257" y="293"/>
                      <a:pt x="257" y="293"/>
                    </a:cubicBezTo>
                    <a:cubicBezTo>
                      <a:pt x="273" y="201"/>
                      <a:pt x="273" y="201"/>
                      <a:pt x="273" y="201"/>
                    </a:cubicBezTo>
                    <a:cubicBezTo>
                      <a:pt x="439" y="201"/>
                      <a:pt x="439" y="201"/>
                      <a:pt x="439" y="201"/>
                    </a:cubicBezTo>
                    <a:cubicBezTo>
                      <a:pt x="454" y="131"/>
                      <a:pt x="454" y="131"/>
                      <a:pt x="454" y="131"/>
                    </a:cubicBezTo>
                    <a:cubicBezTo>
                      <a:pt x="288" y="131"/>
                      <a:pt x="288" y="131"/>
                      <a:pt x="288" y="131"/>
                    </a:cubicBezTo>
                    <a:cubicBezTo>
                      <a:pt x="298" y="67"/>
                      <a:pt x="298" y="67"/>
                      <a:pt x="298" y="67"/>
                    </a:cubicBezTo>
                    <a:lnTo>
                      <a:pt x="473" y="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19140">
                  <a:defRPr/>
                </a:pPr>
                <a:endParaRPr lang="zh-CN" altLang="en-US" sz="2667">
                  <a:solidFill>
                    <a:srgbClr val="32323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8" name="Freeform 6"/>
              <p:cNvSpPr>
                <a:spLocks/>
              </p:cNvSpPr>
              <p:nvPr/>
            </p:nvSpPr>
            <p:spPr bwMode="auto">
              <a:xfrm>
                <a:off x="1798" y="1379"/>
                <a:ext cx="2096" cy="1559"/>
              </a:xfrm>
              <a:custGeom>
                <a:avLst/>
                <a:gdLst>
                  <a:gd name="T0" fmla="*/ 718 w 886"/>
                  <a:gd name="T1" fmla="*/ 145 h 657"/>
                  <a:gd name="T2" fmla="*/ 644 w 886"/>
                  <a:gd name="T3" fmla="*/ 566 h 657"/>
                  <a:gd name="T4" fmla="*/ 154 w 886"/>
                  <a:gd name="T5" fmla="*/ 564 h 657"/>
                  <a:gd name="T6" fmla="*/ 239 w 886"/>
                  <a:gd name="T7" fmla="*/ 93 h 657"/>
                  <a:gd name="T8" fmla="*/ 655 w 886"/>
                  <a:gd name="T9" fmla="*/ 94 h 657"/>
                  <a:gd name="T10" fmla="*/ 869 w 886"/>
                  <a:gd name="T11" fmla="*/ 94 h 657"/>
                  <a:gd name="T12" fmla="*/ 886 w 886"/>
                  <a:gd name="T13" fmla="*/ 0 h 657"/>
                  <a:gd name="T14" fmla="*/ 246 w 886"/>
                  <a:gd name="T15" fmla="*/ 0 h 657"/>
                  <a:gd name="T16" fmla="*/ 100 w 886"/>
                  <a:gd name="T17" fmla="*/ 106 h 657"/>
                  <a:gd name="T18" fmla="*/ 17 w 886"/>
                  <a:gd name="T19" fmla="*/ 564 h 657"/>
                  <a:gd name="T20" fmla="*/ 9 w 886"/>
                  <a:gd name="T21" fmla="*/ 610 h 657"/>
                  <a:gd name="T22" fmla="*/ 0 w 886"/>
                  <a:gd name="T23" fmla="*/ 657 h 657"/>
                  <a:gd name="T24" fmla="*/ 763 w 886"/>
                  <a:gd name="T25" fmla="*/ 657 h 657"/>
                  <a:gd name="T26" fmla="*/ 859 w 886"/>
                  <a:gd name="T27" fmla="*/ 145 h 657"/>
                  <a:gd name="T28" fmla="*/ 718 w 886"/>
                  <a:gd name="T29" fmla="*/ 145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86" h="657">
                    <a:moveTo>
                      <a:pt x="718" y="145"/>
                    </a:moveTo>
                    <a:cubicBezTo>
                      <a:pt x="644" y="566"/>
                      <a:pt x="644" y="566"/>
                      <a:pt x="644" y="566"/>
                    </a:cubicBezTo>
                    <a:cubicBezTo>
                      <a:pt x="154" y="564"/>
                      <a:pt x="154" y="564"/>
                      <a:pt x="154" y="564"/>
                    </a:cubicBezTo>
                    <a:cubicBezTo>
                      <a:pt x="239" y="93"/>
                      <a:pt x="239" y="93"/>
                      <a:pt x="239" y="93"/>
                    </a:cubicBezTo>
                    <a:cubicBezTo>
                      <a:pt x="655" y="94"/>
                      <a:pt x="655" y="94"/>
                      <a:pt x="655" y="94"/>
                    </a:cubicBezTo>
                    <a:cubicBezTo>
                      <a:pt x="869" y="94"/>
                      <a:pt x="869" y="94"/>
                      <a:pt x="869" y="94"/>
                    </a:cubicBezTo>
                    <a:cubicBezTo>
                      <a:pt x="886" y="0"/>
                      <a:pt x="886" y="0"/>
                      <a:pt x="886" y="0"/>
                    </a:cubicBezTo>
                    <a:cubicBezTo>
                      <a:pt x="246" y="0"/>
                      <a:pt x="246" y="0"/>
                      <a:pt x="246" y="0"/>
                    </a:cubicBezTo>
                    <a:cubicBezTo>
                      <a:pt x="161" y="0"/>
                      <a:pt x="113" y="36"/>
                      <a:pt x="100" y="106"/>
                    </a:cubicBezTo>
                    <a:cubicBezTo>
                      <a:pt x="17" y="564"/>
                      <a:pt x="17" y="564"/>
                      <a:pt x="17" y="564"/>
                    </a:cubicBezTo>
                    <a:cubicBezTo>
                      <a:pt x="9" y="610"/>
                      <a:pt x="9" y="610"/>
                      <a:pt x="9" y="610"/>
                    </a:cubicBezTo>
                    <a:cubicBezTo>
                      <a:pt x="0" y="657"/>
                      <a:pt x="0" y="657"/>
                      <a:pt x="0" y="657"/>
                    </a:cubicBezTo>
                    <a:cubicBezTo>
                      <a:pt x="763" y="657"/>
                      <a:pt x="763" y="657"/>
                      <a:pt x="763" y="657"/>
                    </a:cubicBezTo>
                    <a:cubicBezTo>
                      <a:pt x="859" y="145"/>
                      <a:pt x="859" y="145"/>
                      <a:pt x="859" y="145"/>
                    </a:cubicBezTo>
                    <a:lnTo>
                      <a:pt x="718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19140">
                  <a:defRPr/>
                </a:pPr>
                <a:endParaRPr lang="zh-CN" altLang="en-US" sz="2667">
                  <a:solidFill>
                    <a:srgbClr val="32323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9" name="Freeform 7"/>
              <p:cNvSpPr>
                <a:spLocks/>
              </p:cNvSpPr>
              <p:nvPr/>
            </p:nvSpPr>
            <p:spPr bwMode="auto">
              <a:xfrm>
                <a:off x="3814" y="1379"/>
                <a:ext cx="2105" cy="1564"/>
              </a:xfrm>
              <a:custGeom>
                <a:avLst/>
                <a:gdLst>
                  <a:gd name="T0" fmla="*/ 822 w 890"/>
                  <a:gd name="T1" fmla="*/ 0 h 659"/>
                  <a:gd name="T2" fmla="*/ 488 w 890"/>
                  <a:gd name="T3" fmla="*/ 0 h 659"/>
                  <a:gd name="T4" fmla="*/ 471 w 890"/>
                  <a:gd name="T5" fmla="*/ 94 h 659"/>
                  <a:gd name="T6" fmla="*/ 471 w 890"/>
                  <a:gd name="T7" fmla="*/ 94 h 659"/>
                  <a:gd name="T8" fmla="*/ 676 w 890"/>
                  <a:gd name="T9" fmla="*/ 94 h 659"/>
                  <a:gd name="T10" fmla="*/ 723 w 890"/>
                  <a:gd name="T11" fmla="*/ 94 h 659"/>
                  <a:gd name="T12" fmla="*/ 641 w 890"/>
                  <a:gd name="T13" fmla="*/ 237 h 659"/>
                  <a:gd name="T14" fmla="*/ 608 w 890"/>
                  <a:gd name="T15" fmla="*/ 145 h 659"/>
                  <a:gd name="T16" fmla="*/ 477 w 890"/>
                  <a:gd name="T17" fmla="*/ 145 h 659"/>
                  <a:gd name="T18" fmla="*/ 542 w 890"/>
                  <a:gd name="T19" fmla="*/ 403 h 659"/>
                  <a:gd name="T20" fmla="*/ 458 w 890"/>
                  <a:gd name="T21" fmla="*/ 545 h 659"/>
                  <a:gd name="T22" fmla="*/ 432 w 890"/>
                  <a:gd name="T23" fmla="*/ 566 h 659"/>
                  <a:gd name="T24" fmla="*/ 423 w 890"/>
                  <a:gd name="T25" fmla="*/ 566 h 659"/>
                  <a:gd name="T26" fmla="*/ 379 w 890"/>
                  <a:gd name="T27" fmla="*/ 566 h 659"/>
                  <a:gd name="T28" fmla="*/ 363 w 890"/>
                  <a:gd name="T29" fmla="*/ 566 h 659"/>
                  <a:gd name="T30" fmla="*/ 332 w 890"/>
                  <a:gd name="T31" fmla="*/ 545 h 659"/>
                  <a:gd name="T32" fmla="*/ 293 w 890"/>
                  <a:gd name="T33" fmla="*/ 389 h 659"/>
                  <a:gd name="T34" fmla="*/ 438 w 890"/>
                  <a:gd name="T35" fmla="*/ 105 h 659"/>
                  <a:gd name="T36" fmla="*/ 398 w 890"/>
                  <a:gd name="T37" fmla="*/ 0 h 659"/>
                  <a:gd name="T38" fmla="*/ 116 w 890"/>
                  <a:gd name="T39" fmla="*/ 0 h 659"/>
                  <a:gd name="T40" fmla="*/ 100 w 890"/>
                  <a:gd name="T41" fmla="*/ 94 h 659"/>
                  <a:gd name="T42" fmla="*/ 100 w 890"/>
                  <a:gd name="T43" fmla="*/ 94 h 659"/>
                  <a:gd name="T44" fmla="*/ 239 w 890"/>
                  <a:gd name="T45" fmla="*/ 94 h 659"/>
                  <a:gd name="T46" fmla="*/ 306 w 890"/>
                  <a:gd name="T47" fmla="*/ 94 h 659"/>
                  <a:gd name="T48" fmla="*/ 247 w 890"/>
                  <a:gd name="T49" fmla="*/ 214 h 659"/>
                  <a:gd name="T50" fmla="*/ 220 w 890"/>
                  <a:gd name="T51" fmla="*/ 145 h 659"/>
                  <a:gd name="T52" fmla="*/ 89 w 890"/>
                  <a:gd name="T53" fmla="*/ 145 h 659"/>
                  <a:gd name="T54" fmla="*/ 155 w 890"/>
                  <a:gd name="T55" fmla="*/ 393 h 659"/>
                  <a:gd name="T56" fmla="*/ 0 w 890"/>
                  <a:gd name="T57" fmla="*/ 658 h 659"/>
                  <a:gd name="T58" fmla="*/ 138 w 890"/>
                  <a:gd name="T59" fmla="*/ 658 h 659"/>
                  <a:gd name="T60" fmla="*/ 195 w 890"/>
                  <a:gd name="T61" fmla="*/ 553 h 659"/>
                  <a:gd name="T62" fmla="*/ 212 w 890"/>
                  <a:gd name="T63" fmla="*/ 608 h 659"/>
                  <a:gd name="T64" fmla="*/ 280 w 890"/>
                  <a:gd name="T65" fmla="*/ 659 h 659"/>
                  <a:gd name="T66" fmla="*/ 380 w 890"/>
                  <a:gd name="T67" fmla="*/ 659 h 659"/>
                  <a:gd name="T68" fmla="*/ 427 w 890"/>
                  <a:gd name="T69" fmla="*/ 659 h 659"/>
                  <a:gd name="T70" fmla="*/ 456 w 890"/>
                  <a:gd name="T71" fmla="*/ 659 h 659"/>
                  <a:gd name="T72" fmla="*/ 573 w 890"/>
                  <a:gd name="T73" fmla="*/ 588 h 659"/>
                  <a:gd name="T74" fmla="*/ 603 w 890"/>
                  <a:gd name="T75" fmla="*/ 547 h 659"/>
                  <a:gd name="T76" fmla="*/ 645 w 890"/>
                  <a:gd name="T77" fmla="*/ 659 h 659"/>
                  <a:gd name="T78" fmla="*/ 785 w 890"/>
                  <a:gd name="T79" fmla="*/ 659 h 659"/>
                  <a:gd name="T80" fmla="*/ 690 w 890"/>
                  <a:gd name="T81" fmla="*/ 387 h 659"/>
                  <a:gd name="T82" fmla="*/ 859 w 890"/>
                  <a:gd name="T83" fmla="*/ 105 h 659"/>
                  <a:gd name="T84" fmla="*/ 822 w 890"/>
                  <a:gd name="T85" fmla="*/ 0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90" h="659">
                    <a:moveTo>
                      <a:pt x="822" y="0"/>
                    </a:moveTo>
                    <a:cubicBezTo>
                      <a:pt x="488" y="0"/>
                      <a:pt x="488" y="0"/>
                      <a:pt x="488" y="0"/>
                    </a:cubicBezTo>
                    <a:cubicBezTo>
                      <a:pt x="471" y="94"/>
                      <a:pt x="471" y="94"/>
                      <a:pt x="471" y="94"/>
                    </a:cubicBezTo>
                    <a:cubicBezTo>
                      <a:pt x="471" y="94"/>
                      <a:pt x="471" y="94"/>
                      <a:pt x="471" y="94"/>
                    </a:cubicBezTo>
                    <a:cubicBezTo>
                      <a:pt x="676" y="94"/>
                      <a:pt x="676" y="94"/>
                      <a:pt x="676" y="94"/>
                    </a:cubicBezTo>
                    <a:cubicBezTo>
                      <a:pt x="723" y="94"/>
                      <a:pt x="723" y="94"/>
                      <a:pt x="723" y="94"/>
                    </a:cubicBezTo>
                    <a:cubicBezTo>
                      <a:pt x="641" y="237"/>
                      <a:pt x="641" y="237"/>
                      <a:pt x="641" y="237"/>
                    </a:cubicBezTo>
                    <a:cubicBezTo>
                      <a:pt x="608" y="145"/>
                      <a:pt x="608" y="145"/>
                      <a:pt x="608" y="145"/>
                    </a:cubicBezTo>
                    <a:cubicBezTo>
                      <a:pt x="477" y="145"/>
                      <a:pt x="477" y="145"/>
                      <a:pt x="477" y="145"/>
                    </a:cubicBezTo>
                    <a:cubicBezTo>
                      <a:pt x="542" y="403"/>
                      <a:pt x="542" y="403"/>
                      <a:pt x="542" y="403"/>
                    </a:cubicBezTo>
                    <a:cubicBezTo>
                      <a:pt x="458" y="545"/>
                      <a:pt x="458" y="545"/>
                      <a:pt x="458" y="545"/>
                    </a:cubicBezTo>
                    <a:cubicBezTo>
                      <a:pt x="452" y="555"/>
                      <a:pt x="444" y="562"/>
                      <a:pt x="432" y="566"/>
                    </a:cubicBezTo>
                    <a:cubicBezTo>
                      <a:pt x="429" y="566"/>
                      <a:pt x="426" y="566"/>
                      <a:pt x="423" y="566"/>
                    </a:cubicBezTo>
                    <a:cubicBezTo>
                      <a:pt x="379" y="566"/>
                      <a:pt x="379" y="566"/>
                      <a:pt x="379" y="566"/>
                    </a:cubicBezTo>
                    <a:cubicBezTo>
                      <a:pt x="363" y="566"/>
                      <a:pt x="363" y="566"/>
                      <a:pt x="363" y="566"/>
                    </a:cubicBezTo>
                    <a:cubicBezTo>
                      <a:pt x="345" y="566"/>
                      <a:pt x="334" y="559"/>
                      <a:pt x="332" y="545"/>
                    </a:cubicBezTo>
                    <a:cubicBezTo>
                      <a:pt x="293" y="389"/>
                      <a:pt x="293" y="389"/>
                      <a:pt x="293" y="389"/>
                    </a:cubicBezTo>
                    <a:cubicBezTo>
                      <a:pt x="438" y="105"/>
                      <a:pt x="438" y="105"/>
                      <a:pt x="438" y="105"/>
                    </a:cubicBezTo>
                    <a:cubicBezTo>
                      <a:pt x="465" y="47"/>
                      <a:pt x="452" y="12"/>
                      <a:pt x="398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00" y="94"/>
                      <a:pt x="100" y="94"/>
                      <a:pt x="100" y="94"/>
                    </a:cubicBezTo>
                    <a:cubicBezTo>
                      <a:pt x="100" y="94"/>
                      <a:pt x="100" y="94"/>
                      <a:pt x="100" y="94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306" y="94"/>
                      <a:pt x="306" y="94"/>
                      <a:pt x="306" y="94"/>
                    </a:cubicBezTo>
                    <a:cubicBezTo>
                      <a:pt x="247" y="214"/>
                      <a:pt x="247" y="214"/>
                      <a:pt x="247" y="214"/>
                    </a:cubicBezTo>
                    <a:cubicBezTo>
                      <a:pt x="220" y="145"/>
                      <a:pt x="220" y="145"/>
                      <a:pt x="220" y="145"/>
                    </a:cubicBezTo>
                    <a:cubicBezTo>
                      <a:pt x="89" y="145"/>
                      <a:pt x="89" y="145"/>
                      <a:pt x="89" y="145"/>
                    </a:cubicBezTo>
                    <a:cubicBezTo>
                      <a:pt x="155" y="393"/>
                      <a:pt x="155" y="393"/>
                      <a:pt x="155" y="393"/>
                    </a:cubicBezTo>
                    <a:cubicBezTo>
                      <a:pt x="0" y="658"/>
                      <a:pt x="0" y="658"/>
                      <a:pt x="0" y="658"/>
                    </a:cubicBezTo>
                    <a:cubicBezTo>
                      <a:pt x="138" y="658"/>
                      <a:pt x="138" y="658"/>
                      <a:pt x="138" y="658"/>
                    </a:cubicBezTo>
                    <a:cubicBezTo>
                      <a:pt x="195" y="553"/>
                      <a:pt x="195" y="553"/>
                      <a:pt x="195" y="553"/>
                    </a:cubicBezTo>
                    <a:cubicBezTo>
                      <a:pt x="212" y="608"/>
                      <a:pt x="212" y="608"/>
                      <a:pt x="212" y="608"/>
                    </a:cubicBezTo>
                    <a:cubicBezTo>
                      <a:pt x="218" y="642"/>
                      <a:pt x="240" y="659"/>
                      <a:pt x="280" y="659"/>
                    </a:cubicBezTo>
                    <a:cubicBezTo>
                      <a:pt x="380" y="659"/>
                      <a:pt x="380" y="659"/>
                      <a:pt x="380" y="659"/>
                    </a:cubicBezTo>
                    <a:cubicBezTo>
                      <a:pt x="427" y="659"/>
                      <a:pt x="427" y="659"/>
                      <a:pt x="427" y="659"/>
                    </a:cubicBezTo>
                    <a:cubicBezTo>
                      <a:pt x="456" y="659"/>
                      <a:pt x="456" y="659"/>
                      <a:pt x="456" y="659"/>
                    </a:cubicBezTo>
                    <a:cubicBezTo>
                      <a:pt x="506" y="659"/>
                      <a:pt x="545" y="636"/>
                      <a:pt x="573" y="588"/>
                    </a:cubicBezTo>
                    <a:cubicBezTo>
                      <a:pt x="603" y="547"/>
                      <a:pt x="603" y="547"/>
                      <a:pt x="603" y="547"/>
                    </a:cubicBezTo>
                    <a:cubicBezTo>
                      <a:pt x="645" y="659"/>
                      <a:pt x="645" y="659"/>
                      <a:pt x="645" y="659"/>
                    </a:cubicBezTo>
                    <a:cubicBezTo>
                      <a:pt x="785" y="659"/>
                      <a:pt x="785" y="659"/>
                      <a:pt x="785" y="659"/>
                    </a:cubicBezTo>
                    <a:cubicBezTo>
                      <a:pt x="690" y="387"/>
                      <a:pt x="690" y="387"/>
                      <a:pt x="690" y="387"/>
                    </a:cubicBezTo>
                    <a:cubicBezTo>
                      <a:pt x="859" y="105"/>
                      <a:pt x="859" y="105"/>
                      <a:pt x="859" y="105"/>
                    </a:cubicBezTo>
                    <a:cubicBezTo>
                      <a:pt x="890" y="49"/>
                      <a:pt x="878" y="14"/>
                      <a:pt x="82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19140">
                  <a:defRPr/>
                </a:pPr>
                <a:endParaRPr lang="zh-CN" altLang="en-US" sz="2667">
                  <a:solidFill>
                    <a:srgbClr val="32323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2" name="组合 33"/>
          <p:cNvGrpSpPr/>
          <p:nvPr userDrawn="1"/>
        </p:nvGrpSpPr>
        <p:grpSpPr>
          <a:xfrm>
            <a:off x="1" y="6501740"/>
            <a:ext cx="1824203" cy="345277"/>
            <a:chOff x="4269795" y="3031873"/>
            <a:chExt cx="2623157" cy="496500"/>
          </a:xfrm>
        </p:grpSpPr>
        <p:pic>
          <p:nvPicPr>
            <p:cNvPr id="23" name="图片 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9795" y="3031873"/>
              <a:ext cx="1916684" cy="496500"/>
            </a:xfrm>
            <a:prstGeom prst="rect">
              <a:avLst/>
            </a:prstGeom>
          </p:spPr>
        </p:pic>
        <p:grpSp>
          <p:nvGrpSpPr>
            <p:cNvPr id="24" name="Group 4"/>
            <p:cNvGrpSpPr>
              <a:grpSpLocks noChangeAspect="1"/>
            </p:cNvGrpSpPr>
            <p:nvPr/>
          </p:nvGrpSpPr>
          <p:grpSpPr bwMode="auto">
            <a:xfrm>
              <a:off x="6186480" y="3146062"/>
              <a:ext cx="706472" cy="268119"/>
              <a:chOff x="1798" y="1379"/>
              <a:chExt cx="4121" cy="1564"/>
            </a:xfrm>
            <a:solidFill>
              <a:schemeClr val="bg1"/>
            </a:solidFill>
          </p:grpSpPr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2267" y="1726"/>
                <a:ext cx="1157" cy="901"/>
              </a:xfrm>
              <a:custGeom>
                <a:avLst/>
                <a:gdLst>
                  <a:gd name="T0" fmla="*/ 473 w 489"/>
                  <a:gd name="T1" fmla="*/ 67 h 380"/>
                  <a:gd name="T2" fmla="*/ 489 w 489"/>
                  <a:gd name="T3" fmla="*/ 0 h 380"/>
                  <a:gd name="T4" fmla="*/ 71 w 489"/>
                  <a:gd name="T5" fmla="*/ 0 h 380"/>
                  <a:gd name="T6" fmla="*/ 64 w 489"/>
                  <a:gd name="T7" fmla="*/ 67 h 380"/>
                  <a:gd name="T8" fmla="*/ 142 w 489"/>
                  <a:gd name="T9" fmla="*/ 67 h 380"/>
                  <a:gd name="T10" fmla="*/ 197 w 489"/>
                  <a:gd name="T11" fmla="*/ 111 h 380"/>
                  <a:gd name="T12" fmla="*/ 195 w 489"/>
                  <a:gd name="T13" fmla="*/ 131 h 380"/>
                  <a:gd name="T14" fmla="*/ 53 w 489"/>
                  <a:gd name="T15" fmla="*/ 132 h 380"/>
                  <a:gd name="T16" fmla="*/ 38 w 489"/>
                  <a:gd name="T17" fmla="*/ 202 h 380"/>
                  <a:gd name="T18" fmla="*/ 117 w 489"/>
                  <a:gd name="T19" fmla="*/ 201 h 380"/>
                  <a:gd name="T20" fmla="*/ 173 w 489"/>
                  <a:gd name="T21" fmla="*/ 242 h 380"/>
                  <a:gd name="T22" fmla="*/ 164 w 489"/>
                  <a:gd name="T23" fmla="*/ 293 h 380"/>
                  <a:gd name="T24" fmla="*/ 16 w 489"/>
                  <a:gd name="T25" fmla="*/ 293 h 380"/>
                  <a:gd name="T26" fmla="*/ 0 w 489"/>
                  <a:gd name="T27" fmla="*/ 380 h 380"/>
                  <a:gd name="T28" fmla="*/ 298 w 489"/>
                  <a:gd name="T29" fmla="*/ 380 h 380"/>
                  <a:gd name="T30" fmla="*/ 436 w 489"/>
                  <a:gd name="T31" fmla="*/ 380 h 380"/>
                  <a:gd name="T32" fmla="*/ 436 w 489"/>
                  <a:gd name="T33" fmla="*/ 227 h 380"/>
                  <a:gd name="T34" fmla="*/ 328 w 489"/>
                  <a:gd name="T35" fmla="*/ 227 h 380"/>
                  <a:gd name="T36" fmla="*/ 327 w 489"/>
                  <a:gd name="T37" fmla="*/ 293 h 380"/>
                  <a:gd name="T38" fmla="*/ 298 w 489"/>
                  <a:gd name="T39" fmla="*/ 293 h 380"/>
                  <a:gd name="T40" fmla="*/ 257 w 489"/>
                  <a:gd name="T41" fmla="*/ 293 h 380"/>
                  <a:gd name="T42" fmla="*/ 273 w 489"/>
                  <a:gd name="T43" fmla="*/ 201 h 380"/>
                  <a:gd name="T44" fmla="*/ 439 w 489"/>
                  <a:gd name="T45" fmla="*/ 201 h 380"/>
                  <a:gd name="T46" fmla="*/ 454 w 489"/>
                  <a:gd name="T47" fmla="*/ 131 h 380"/>
                  <a:gd name="T48" fmla="*/ 288 w 489"/>
                  <a:gd name="T49" fmla="*/ 131 h 380"/>
                  <a:gd name="T50" fmla="*/ 298 w 489"/>
                  <a:gd name="T51" fmla="*/ 67 h 380"/>
                  <a:gd name="T52" fmla="*/ 473 w 489"/>
                  <a:gd name="T53" fmla="*/ 67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89" h="380">
                    <a:moveTo>
                      <a:pt x="473" y="67"/>
                    </a:moveTo>
                    <a:cubicBezTo>
                      <a:pt x="489" y="0"/>
                      <a:pt x="489" y="0"/>
                      <a:pt x="489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64" y="67"/>
                      <a:pt x="64" y="67"/>
                      <a:pt x="64" y="67"/>
                    </a:cubicBezTo>
                    <a:cubicBezTo>
                      <a:pt x="142" y="67"/>
                      <a:pt x="142" y="67"/>
                      <a:pt x="142" y="67"/>
                    </a:cubicBezTo>
                    <a:cubicBezTo>
                      <a:pt x="184" y="67"/>
                      <a:pt x="202" y="82"/>
                      <a:pt x="197" y="111"/>
                    </a:cubicBezTo>
                    <a:cubicBezTo>
                      <a:pt x="195" y="131"/>
                      <a:pt x="195" y="131"/>
                      <a:pt x="195" y="131"/>
                    </a:cubicBezTo>
                    <a:cubicBezTo>
                      <a:pt x="53" y="132"/>
                      <a:pt x="53" y="132"/>
                      <a:pt x="53" y="132"/>
                    </a:cubicBezTo>
                    <a:cubicBezTo>
                      <a:pt x="38" y="202"/>
                      <a:pt x="38" y="202"/>
                      <a:pt x="38" y="202"/>
                    </a:cubicBezTo>
                    <a:cubicBezTo>
                      <a:pt x="117" y="201"/>
                      <a:pt x="117" y="201"/>
                      <a:pt x="117" y="201"/>
                    </a:cubicBezTo>
                    <a:cubicBezTo>
                      <a:pt x="159" y="201"/>
                      <a:pt x="178" y="215"/>
                      <a:pt x="173" y="242"/>
                    </a:cubicBezTo>
                    <a:cubicBezTo>
                      <a:pt x="164" y="293"/>
                      <a:pt x="164" y="293"/>
                      <a:pt x="164" y="293"/>
                    </a:cubicBezTo>
                    <a:cubicBezTo>
                      <a:pt x="16" y="293"/>
                      <a:pt x="16" y="293"/>
                      <a:pt x="16" y="293"/>
                    </a:cubicBezTo>
                    <a:cubicBezTo>
                      <a:pt x="0" y="380"/>
                      <a:pt x="0" y="380"/>
                      <a:pt x="0" y="380"/>
                    </a:cubicBezTo>
                    <a:cubicBezTo>
                      <a:pt x="298" y="380"/>
                      <a:pt x="298" y="380"/>
                      <a:pt x="298" y="380"/>
                    </a:cubicBezTo>
                    <a:cubicBezTo>
                      <a:pt x="436" y="380"/>
                      <a:pt x="436" y="380"/>
                      <a:pt x="436" y="380"/>
                    </a:cubicBezTo>
                    <a:cubicBezTo>
                      <a:pt x="436" y="227"/>
                      <a:pt x="436" y="227"/>
                      <a:pt x="436" y="227"/>
                    </a:cubicBezTo>
                    <a:cubicBezTo>
                      <a:pt x="328" y="227"/>
                      <a:pt x="328" y="227"/>
                      <a:pt x="328" y="227"/>
                    </a:cubicBezTo>
                    <a:cubicBezTo>
                      <a:pt x="327" y="293"/>
                      <a:pt x="327" y="293"/>
                      <a:pt x="327" y="293"/>
                    </a:cubicBezTo>
                    <a:cubicBezTo>
                      <a:pt x="298" y="293"/>
                      <a:pt x="298" y="293"/>
                      <a:pt x="298" y="293"/>
                    </a:cubicBezTo>
                    <a:cubicBezTo>
                      <a:pt x="257" y="293"/>
                      <a:pt x="257" y="293"/>
                      <a:pt x="257" y="293"/>
                    </a:cubicBezTo>
                    <a:cubicBezTo>
                      <a:pt x="273" y="201"/>
                      <a:pt x="273" y="201"/>
                      <a:pt x="273" y="201"/>
                    </a:cubicBezTo>
                    <a:cubicBezTo>
                      <a:pt x="439" y="201"/>
                      <a:pt x="439" y="201"/>
                      <a:pt x="439" y="201"/>
                    </a:cubicBezTo>
                    <a:cubicBezTo>
                      <a:pt x="454" y="131"/>
                      <a:pt x="454" y="131"/>
                      <a:pt x="454" y="131"/>
                    </a:cubicBezTo>
                    <a:cubicBezTo>
                      <a:pt x="288" y="131"/>
                      <a:pt x="288" y="131"/>
                      <a:pt x="288" y="131"/>
                    </a:cubicBezTo>
                    <a:cubicBezTo>
                      <a:pt x="298" y="67"/>
                      <a:pt x="298" y="67"/>
                      <a:pt x="298" y="67"/>
                    </a:cubicBezTo>
                    <a:lnTo>
                      <a:pt x="473" y="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19140">
                  <a:defRPr/>
                </a:pPr>
                <a:endParaRPr lang="zh-CN" altLang="en-US" sz="2667">
                  <a:solidFill>
                    <a:srgbClr val="32323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26" name="Freeform 6"/>
              <p:cNvSpPr>
                <a:spLocks/>
              </p:cNvSpPr>
              <p:nvPr/>
            </p:nvSpPr>
            <p:spPr bwMode="auto">
              <a:xfrm>
                <a:off x="1798" y="1379"/>
                <a:ext cx="2096" cy="1559"/>
              </a:xfrm>
              <a:custGeom>
                <a:avLst/>
                <a:gdLst>
                  <a:gd name="T0" fmla="*/ 718 w 886"/>
                  <a:gd name="T1" fmla="*/ 145 h 657"/>
                  <a:gd name="T2" fmla="*/ 644 w 886"/>
                  <a:gd name="T3" fmla="*/ 566 h 657"/>
                  <a:gd name="T4" fmla="*/ 154 w 886"/>
                  <a:gd name="T5" fmla="*/ 564 h 657"/>
                  <a:gd name="T6" fmla="*/ 239 w 886"/>
                  <a:gd name="T7" fmla="*/ 93 h 657"/>
                  <a:gd name="T8" fmla="*/ 655 w 886"/>
                  <a:gd name="T9" fmla="*/ 94 h 657"/>
                  <a:gd name="T10" fmla="*/ 869 w 886"/>
                  <a:gd name="T11" fmla="*/ 94 h 657"/>
                  <a:gd name="T12" fmla="*/ 886 w 886"/>
                  <a:gd name="T13" fmla="*/ 0 h 657"/>
                  <a:gd name="T14" fmla="*/ 246 w 886"/>
                  <a:gd name="T15" fmla="*/ 0 h 657"/>
                  <a:gd name="T16" fmla="*/ 100 w 886"/>
                  <a:gd name="T17" fmla="*/ 106 h 657"/>
                  <a:gd name="T18" fmla="*/ 17 w 886"/>
                  <a:gd name="T19" fmla="*/ 564 h 657"/>
                  <a:gd name="T20" fmla="*/ 9 w 886"/>
                  <a:gd name="T21" fmla="*/ 610 h 657"/>
                  <a:gd name="T22" fmla="*/ 0 w 886"/>
                  <a:gd name="T23" fmla="*/ 657 h 657"/>
                  <a:gd name="T24" fmla="*/ 763 w 886"/>
                  <a:gd name="T25" fmla="*/ 657 h 657"/>
                  <a:gd name="T26" fmla="*/ 859 w 886"/>
                  <a:gd name="T27" fmla="*/ 145 h 657"/>
                  <a:gd name="T28" fmla="*/ 718 w 886"/>
                  <a:gd name="T29" fmla="*/ 145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86" h="657">
                    <a:moveTo>
                      <a:pt x="718" y="145"/>
                    </a:moveTo>
                    <a:cubicBezTo>
                      <a:pt x="644" y="566"/>
                      <a:pt x="644" y="566"/>
                      <a:pt x="644" y="566"/>
                    </a:cubicBezTo>
                    <a:cubicBezTo>
                      <a:pt x="154" y="564"/>
                      <a:pt x="154" y="564"/>
                      <a:pt x="154" y="564"/>
                    </a:cubicBezTo>
                    <a:cubicBezTo>
                      <a:pt x="239" y="93"/>
                      <a:pt x="239" y="93"/>
                      <a:pt x="239" y="93"/>
                    </a:cubicBezTo>
                    <a:cubicBezTo>
                      <a:pt x="655" y="94"/>
                      <a:pt x="655" y="94"/>
                      <a:pt x="655" y="94"/>
                    </a:cubicBezTo>
                    <a:cubicBezTo>
                      <a:pt x="869" y="94"/>
                      <a:pt x="869" y="94"/>
                      <a:pt x="869" y="94"/>
                    </a:cubicBezTo>
                    <a:cubicBezTo>
                      <a:pt x="886" y="0"/>
                      <a:pt x="886" y="0"/>
                      <a:pt x="886" y="0"/>
                    </a:cubicBezTo>
                    <a:cubicBezTo>
                      <a:pt x="246" y="0"/>
                      <a:pt x="246" y="0"/>
                      <a:pt x="246" y="0"/>
                    </a:cubicBezTo>
                    <a:cubicBezTo>
                      <a:pt x="161" y="0"/>
                      <a:pt x="113" y="36"/>
                      <a:pt x="100" y="106"/>
                    </a:cubicBezTo>
                    <a:cubicBezTo>
                      <a:pt x="17" y="564"/>
                      <a:pt x="17" y="564"/>
                      <a:pt x="17" y="564"/>
                    </a:cubicBezTo>
                    <a:cubicBezTo>
                      <a:pt x="9" y="610"/>
                      <a:pt x="9" y="610"/>
                      <a:pt x="9" y="610"/>
                    </a:cubicBezTo>
                    <a:cubicBezTo>
                      <a:pt x="0" y="657"/>
                      <a:pt x="0" y="657"/>
                      <a:pt x="0" y="657"/>
                    </a:cubicBezTo>
                    <a:cubicBezTo>
                      <a:pt x="763" y="657"/>
                      <a:pt x="763" y="657"/>
                      <a:pt x="763" y="657"/>
                    </a:cubicBezTo>
                    <a:cubicBezTo>
                      <a:pt x="859" y="145"/>
                      <a:pt x="859" y="145"/>
                      <a:pt x="859" y="145"/>
                    </a:cubicBezTo>
                    <a:lnTo>
                      <a:pt x="718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19140">
                  <a:defRPr/>
                </a:pPr>
                <a:endParaRPr lang="zh-CN" altLang="en-US" sz="2667">
                  <a:solidFill>
                    <a:srgbClr val="32323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27" name="Freeform 7"/>
              <p:cNvSpPr>
                <a:spLocks/>
              </p:cNvSpPr>
              <p:nvPr/>
            </p:nvSpPr>
            <p:spPr bwMode="auto">
              <a:xfrm>
                <a:off x="3814" y="1379"/>
                <a:ext cx="2105" cy="1564"/>
              </a:xfrm>
              <a:custGeom>
                <a:avLst/>
                <a:gdLst>
                  <a:gd name="T0" fmla="*/ 822 w 890"/>
                  <a:gd name="T1" fmla="*/ 0 h 659"/>
                  <a:gd name="T2" fmla="*/ 488 w 890"/>
                  <a:gd name="T3" fmla="*/ 0 h 659"/>
                  <a:gd name="T4" fmla="*/ 471 w 890"/>
                  <a:gd name="T5" fmla="*/ 94 h 659"/>
                  <a:gd name="T6" fmla="*/ 471 w 890"/>
                  <a:gd name="T7" fmla="*/ 94 h 659"/>
                  <a:gd name="T8" fmla="*/ 676 w 890"/>
                  <a:gd name="T9" fmla="*/ 94 h 659"/>
                  <a:gd name="T10" fmla="*/ 723 w 890"/>
                  <a:gd name="T11" fmla="*/ 94 h 659"/>
                  <a:gd name="T12" fmla="*/ 641 w 890"/>
                  <a:gd name="T13" fmla="*/ 237 h 659"/>
                  <a:gd name="T14" fmla="*/ 608 w 890"/>
                  <a:gd name="T15" fmla="*/ 145 h 659"/>
                  <a:gd name="T16" fmla="*/ 477 w 890"/>
                  <a:gd name="T17" fmla="*/ 145 h 659"/>
                  <a:gd name="T18" fmla="*/ 542 w 890"/>
                  <a:gd name="T19" fmla="*/ 403 h 659"/>
                  <a:gd name="T20" fmla="*/ 458 w 890"/>
                  <a:gd name="T21" fmla="*/ 545 h 659"/>
                  <a:gd name="T22" fmla="*/ 432 w 890"/>
                  <a:gd name="T23" fmla="*/ 566 h 659"/>
                  <a:gd name="T24" fmla="*/ 423 w 890"/>
                  <a:gd name="T25" fmla="*/ 566 h 659"/>
                  <a:gd name="T26" fmla="*/ 379 w 890"/>
                  <a:gd name="T27" fmla="*/ 566 h 659"/>
                  <a:gd name="T28" fmla="*/ 363 w 890"/>
                  <a:gd name="T29" fmla="*/ 566 h 659"/>
                  <a:gd name="T30" fmla="*/ 332 w 890"/>
                  <a:gd name="T31" fmla="*/ 545 h 659"/>
                  <a:gd name="T32" fmla="*/ 293 w 890"/>
                  <a:gd name="T33" fmla="*/ 389 h 659"/>
                  <a:gd name="T34" fmla="*/ 438 w 890"/>
                  <a:gd name="T35" fmla="*/ 105 h 659"/>
                  <a:gd name="T36" fmla="*/ 398 w 890"/>
                  <a:gd name="T37" fmla="*/ 0 h 659"/>
                  <a:gd name="T38" fmla="*/ 116 w 890"/>
                  <a:gd name="T39" fmla="*/ 0 h 659"/>
                  <a:gd name="T40" fmla="*/ 100 w 890"/>
                  <a:gd name="T41" fmla="*/ 94 h 659"/>
                  <a:gd name="T42" fmla="*/ 100 w 890"/>
                  <a:gd name="T43" fmla="*/ 94 h 659"/>
                  <a:gd name="T44" fmla="*/ 239 w 890"/>
                  <a:gd name="T45" fmla="*/ 94 h 659"/>
                  <a:gd name="T46" fmla="*/ 306 w 890"/>
                  <a:gd name="T47" fmla="*/ 94 h 659"/>
                  <a:gd name="T48" fmla="*/ 247 w 890"/>
                  <a:gd name="T49" fmla="*/ 214 h 659"/>
                  <a:gd name="T50" fmla="*/ 220 w 890"/>
                  <a:gd name="T51" fmla="*/ 145 h 659"/>
                  <a:gd name="T52" fmla="*/ 89 w 890"/>
                  <a:gd name="T53" fmla="*/ 145 h 659"/>
                  <a:gd name="T54" fmla="*/ 155 w 890"/>
                  <a:gd name="T55" fmla="*/ 393 h 659"/>
                  <a:gd name="T56" fmla="*/ 0 w 890"/>
                  <a:gd name="T57" fmla="*/ 658 h 659"/>
                  <a:gd name="T58" fmla="*/ 138 w 890"/>
                  <a:gd name="T59" fmla="*/ 658 h 659"/>
                  <a:gd name="T60" fmla="*/ 195 w 890"/>
                  <a:gd name="T61" fmla="*/ 553 h 659"/>
                  <a:gd name="T62" fmla="*/ 212 w 890"/>
                  <a:gd name="T63" fmla="*/ 608 h 659"/>
                  <a:gd name="T64" fmla="*/ 280 w 890"/>
                  <a:gd name="T65" fmla="*/ 659 h 659"/>
                  <a:gd name="T66" fmla="*/ 380 w 890"/>
                  <a:gd name="T67" fmla="*/ 659 h 659"/>
                  <a:gd name="T68" fmla="*/ 427 w 890"/>
                  <a:gd name="T69" fmla="*/ 659 h 659"/>
                  <a:gd name="T70" fmla="*/ 456 w 890"/>
                  <a:gd name="T71" fmla="*/ 659 h 659"/>
                  <a:gd name="T72" fmla="*/ 573 w 890"/>
                  <a:gd name="T73" fmla="*/ 588 h 659"/>
                  <a:gd name="T74" fmla="*/ 603 w 890"/>
                  <a:gd name="T75" fmla="*/ 547 h 659"/>
                  <a:gd name="T76" fmla="*/ 645 w 890"/>
                  <a:gd name="T77" fmla="*/ 659 h 659"/>
                  <a:gd name="T78" fmla="*/ 785 w 890"/>
                  <a:gd name="T79" fmla="*/ 659 h 659"/>
                  <a:gd name="T80" fmla="*/ 690 w 890"/>
                  <a:gd name="T81" fmla="*/ 387 h 659"/>
                  <a:gd name="T82" fmla="*/ 859 w 890"/>
                  <a:gd name="T83" fmla="*/ 105 h 659"/>
                  <a:gd name="T84" fmla="*/ 822 w 890"/>
                  <a:gd name="T85" fmla="*/ 0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90" h="659">
                    <a:moveTo>
                      <a:pt x="822" y="0"/>
                    </a:moveTo>
                    <a:cubicBezTo>
                      <a:pt x="488" y="0"/>
                      <a:pt x="488" y="0"/>
                      <a:pt x="488" y="0"/>
                    </a:cubicBezTo>
                    <a:cubicBezTo>
                      <a:pt x="471" y="94"/>
                      <a:pt x="471" y="94"/>
                      <a:pt x="471" y="94"/>
                    </a:cubicBezTo>
                    <a:cubicBezTo>
                      <a:pt x="471" y="94"/>
                      <a:pt x="471" y="94"/>
                      <a:pt x="471" y="94"/>
                    </a:cubicBezTo>
                    <a:cubicBezTo>
                      <a:pt x="676" y="94"/>
                      <a:pt x="676" y="94"/>
                      <a:pt x="676" y="94"/>
                    </a:cubicBezTo>
                    <a:cubicBezTo>
                      <a:pt x="723" y="94"/>
                      <a:pt x="723" y="94"/>
                      <a:pt x="723" y="94"/>
                    </a:cubicBezTo>
                    <a:cubicBezTo>
                      <a:pt x="641" y="237"/>
                      <a:pt x="641" y="237"/>
                      <a:pt x="641" y="237"/>
                    </a:cubicBezTo>
                    <a:cubicBezTo>
                      <a:pt x="608" y="145"/>
                      <a:pt x="608" y="145"/>
                      <a:pt x="608" y="145"/>
                    </a:cubicBezTo>
                    <a:cubicBezTo>
                      <a:pt x="477" y="145"/>
                      <a:pt x="477" y="145"/>
                      <a:pt x="477" y="145"/>
                    </a:cubicBezTo>
                    <a:cubicBezTo>
                      <a:pt x="542" y="403"/>
                      <a:pt x="542" y="403"/>
                      <a:pt x="542" y="403"/>
                    </a:cubicBezTo>
                    <a:cubicBezTo>
                      <a:pt x="458" y="545"/>
                      <a:pt x="458" y="545"/>
                      <a:pt x="458" y="545"/>
                    </a:cubicBezTo>
                    <a:cubicBezTo>
                      <a:pt x="452" y="555"/>
                      <a:pt x="444" y="562"/>
                      <a:pt x="432" y="566"/>
                    </a:cubicBezTo>
                    <a:cubicBezTo>
                      <a:pt x="429" y="566"/>
                      <a:pt x="426" y="566"/>
                      <a:pt x="423" y="566"/>
                    </a:cubicBezTo>
                    <a:cubicBezTo>
                      <a:pt x="379" y="566"/>
                      <a:pt x="379" y="566"/>
                      <a:pt x="379" y="566"/>
                    </a:cubicBezTo>
                    <a:cubicBezTo>
                      <a:pt x="363" y="566"/>
                      <a:pt x="363" y="566"/>
                      <a:pt x="363" y="566"/>
                    </a:cubicBezTo>
                    <a:cubicBezTo>
                      <a:pt x="345" y="566"/>
                      <a:pt x="334" y="559"/>
                      <a:pt x="332" y="545"/>
                    </a:cubicBezTo>
                    <a:cubicBezTo>
                      <a:pt x="293" y="389"/>
                      <a:pt x="293" y="389"/>
                      <a:pt x="293" y="389"/>
                    </a:cubicBezTo>
                    <a:cubicBezTo>
                      <a:pt x="438" y="105"/>
                      <a:pt x="438" y="105"/>
                      <a:pt x="438" y="105"/>
                    </a:cubicBezTo>
                    <a:cubicBezTo>
                      <a:pt x="465" y="47"/>
                      <a:pt x="452" y="12"/>
                      <a:pt x="398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00" y="94"/>
                      <a:pt x="100" y="94"/>
                      <a:pt x="100" y="94"/>
                    </a:cubicBezTo>
                    <a:cubicBezTo>
                      <a:pt x="100" y="94"/>
                      <a:pt x="100" y="94"/>
                      <a:pt x="100" y="94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306" y="94"/>
                      <a:pt x="306" y="94"/>
                      <a:pt x="306" y="94"/>
                    </a:cubicBezTo>
                    <a:cubicBezTo>
                      <a:pt x="247" y="214"/>
                      <a:pt x="247" y="214"/>
                      <a:pt x="247" y="214"/>
                    </a:cubicBezTo>
                    <a:cubicBezTo>
                      <a:pt x="220" y="145"/>
                      <a:pt x="220" y="145"/>
                      <a:pt x="220" y="145"/>
                    </a:cubicBezTo>
                    <a:cubicBezTo>
                      <a:pt x="89" y="145"/>
                      <a:pt x="89" y="145"/>
                      <a:pt x="89" y="145"/>
                    </a:cubicBezTo>
                    <a:cubicBezTo>
                      <a:pt x="155" y="393"/>
                      <a:pt x="155" y="393"/>
                      <a:pt x="155" y="393"/>
                    </a:cubicBezTo>
                    <a:cubicBezTo>
                      <a:pt x="0" y="658"/>
                      <a:pt x="0" y="658"/>
                      <a:pt x="0" y="658"/>
                    </a:cubicBezTo>
                    <a:cubicBezTo>
                      <a:pt x="138" y="658"/>
                      <a:pt x="138" y="658"/>
                      <a:pt x="138" y="658"/>
                    </a:cubicBezTo>
                    <a:cubicBezTo>
                      <a:pt x="195" y="553"/>
                      <a:pt x="195" y="553"/>
                      <a:pt x="195" y="553"/>
                    </a:cubicBezTo>
                    <a:cubicBezTo>
                      <a:pt x="212" y="608"/>
                      <a:pt x="212" y="608"/>
                      <a:pt x="212" y="608"/>
                    </a:cubicBezTo>
                    <a:cubicBezTo>
                      <a:pt x="218" y="642"/>
                      <a:pt x="240" y="659"/>
                      <a:pt x="280" y="659"/>
                    </a:cubicBezTo>
                    <a:cubicBezTo>
                      <a:pt x="380" y="659"/>
                      <a:pt x="380" y="659"/>
                      <a:pt x="380" y="659"/>
                    </a:cubicBezTo>
                    <a:cubicBezTo>
                      <a:pt x="427" y="659"/>
                      <a:pt x="427" y="659"/>
                      <a:pt x="427" y="659"/>
                    </a:cubicBezTo>
                    <a:cubicBezTo>
                      <a:pt x="456" y="659"/>
                      <a:pt x="456" y="659"/>
                      <a:pt x="456" y="659"/>
                    </a:cubicBezTo>
                    <a:cubicBezTo>
                      <a:pt x="506" y="659"/>
                      <a:pt x="545" y="636"/>
                      <a:pt x="573" y="588"/>
                    </a:cubicBezTo>
                    <a:cubicBezTo>
                      <a:pt x="603" y="547"/>
                      <a:pt x="603" y="547"/>
                      <a:pt x="603" y="547"/>
                    </a:cubicBezTo>
                    <a:cubicBezTo>
                      <a:pt x="645" y="659"/>
                      <a:pt x="645" y="659"/>
                      <a:pt x="645" y="659"/>
                    </a:cubicBezTo>
                    <a:cubicBezTo>
                      <a:pt x="785" y="659"/>
                      <a:pt x="785" y="659"/>
                      <a:pt x="785" y="659"/>
                    </a:cubicBezTo>
                    <a:cubicBezTo>
                      <a:pt x="690" y="387"/>
                      <a:pt x="690" y="387"/>
                      <a:pt x="690" y="387"/>
                    </a:cubicBezTo>
                    <a:cubicBezTo>
                      <a:pt x="859" y="105"/>
                      <a:pt x="859" y="105"/>
                      <a:pt x="859" y="105"/>
                    </a:cubicBezTo>
                    <a:cubicBezTo>
                      <a:pt x="890" y="49"/>
                      <a:pt x="878" y="14"/>
                      <a:pt x="82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19140">
                  <a:defRPr/>
                </a:pPr>
                <a:endParaRPr lang="zh-CN" altLang="en-US" sz="2667">
                  <a:solidFill>
                    <a:srgbClr val="32323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</p:grpSp>
      <p:sp>
        <p:nvSpPr>
          <p:cNvPr id="6" name="页脚占位符 5"/>
          <p:cNvSpPr>
            <a:spLocks noGrp="1"/>
          </p:cNvSpPr>
          <p:nvPr>
            <p:ph type="ftr" sz="quarter" idx="10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>
          <a:xfrm>
            <a:off x="9237133" y="6356351"/>
            <a:ext cx="2743200" cy="366183"/>
          </a:xfrm>
          <a:prstGeom prst="rect">
            <a:avLst/>
          </a:prstGeom>
        </p:spPr>
        <p:txBody>
          <a:bodyPr/>
          <a:lstStyle>
            <a:lvl1pPr algn="r">
              <a:defRPr sz="1067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4C11BE1-E58C-47D5-B7EF-BD1E8E0B4B5B}" type="slidenum">
              <a:rPr lang="en-US" altLang="zh-CN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7966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6"/>
          <p:cNvSpPr>
            <a:spLocks noGrp="1"/>
          </p:cNvSpPr>
          <p:nvPr>
            <p:ph type="sldNum" sz="quarter" idx="11"/>
          </p:nvPr>
        </p:nvSpPr>
        <p:spPr>
          <a:xfrm>
            <a:off x="9237133" y="6356351"/>
            <a:ext cx="2743200" cy="366183"/>
          </a:xfrm>
          <a:prstGeom prst="rect">
            <a:avLst/>
          </a:prstGeom>
        </p:spPr>
        <p:txBody>
          <a:bodyPr/>
          <a:lstStyle>
            <a:lvl1pPr algn="r">
              <a:defRPr sz="1067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4C11BE1-E58C-47D5-B7EF-BD1E8E0B4B5B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462309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961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="" xmlns:a16="http://schemas.microsoft.com/office/drawing/2014/main" id="{91224E20-2BE7-5D49-89F3-C207D3F9AD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003" y="548680"/>
            <a:ext cx="10515600" cy="6480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zh-CN" altLang="en-US" sz="3000" b="1" i="0" kern="1200" dirty="0">
                <a:solidFill>
                  <a:srgbClr val="42424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kumimoji="1" lang="zh-Hans" altLang="en-US" dirty="0"/>
              <a:t>单击此处输入标题</a:t>
            </a:r>
            <a:endParaRPr kumimoji="1" lang="zh-CN" altLang="en-US" dirty="0"/>
          </a:p>
        </p:txBody>
      </p:sp>
      <p:sp>
        <p:nvSpPr>
          <p:cNvPr id="8" name="内容占位符 2">
            <a:extLst>
              <a:ext uri="{FF2B5EF4-FFF2-40B4-BE49-F238E27FC236}">
                <a16:creationId xmlns="" xmlns:a16="http://schemas.microsoft.com/office/drawing/2014/main" id="{987826ED-57C8-5B45-9F05-A5E4BA1E05C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7003" y="1340768"/>
            <a:ext cx="10515600" cy="485539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buNone/>
              <a:defRPr b="0" i="0">
                <a:solidFill>
                  <a:srgbClr val="424242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defRPr>
            </a:lvl1pPr>
          </a:lstStyle>
          <a:p>
            <a:pPr lvl="0"/>
            <a:r>
              <a:rPr kumimoji="1" lang="zh-Hans" altLang="en-US" dirty="0"/>
              <a:t>单击此处输入正文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45236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BF58-7397-4E76-8308-97677D34938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D895-7F3B-457D-85BC-186165FA886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438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技术改变产业 促进社会发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3138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="" xmlns:a16="http://schemas.microsoft.com/office/drawing/2014/main" id="{F05291EC-3496-D546-BB2B-B7B7DBE15E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003" y="548680"/>
            <a:ext cx="10515600" cy="122413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zh-CN" altLang="en-US" sz="3000" b="1" i="0" kern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kumimoji="1" lang="en-US" altLang="zh-Hans" dirty="0"/>
              <a:t/>
            </a:r>
            <a:br>
              <a:rPr kumimoji="1" lang="en-US" altLang="zh-Hans" dirty="0"/>
            </a:br>
            <a:r>
              <a:rPr kumimoji="1" lang="zh-Hans" altLang="en-US" dirty="0"/>
              <a:t>单击此处输入标题</a:t>
            </a:r>
            <a:endParaRPr kumimoji="1" lang="zh-CN" altLang="en-US" dirty="0"/>
          </a:p>
        </p:txBody>
      </p:sp>
      <p:sp>
        <p:nvSpPr>
          <p:cNvPr id="5" name="内容占位符 2">
            <a:extLst>
              <a:ext uri="{FF2B5EF4-FFF2-40B4-BE49-F238E27FC236}">
                <a16:creationId xmlns="" xmlns:a16="http://schemas.microsoft.com/office/drawing/2014/main" id="{9BA9546F-32C2-5343-BB2E-D5A90B4C558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7003" y="1844824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buNone/>
              <a:defRPr b="0" i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defRPr>
            </a:lvl1pPr>
          </a:lstStyle>
          <a:p>
            <a:pPr lvl="0"/>
            <a:r>
              <a:rPr kumimoji="1" lang="zh-Hans" altLang="en-US" dirty="0"/>
              <a:t>单击此处输入正文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85117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332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7282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4276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9275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theme" Target="../theme/theme5.xml"/><Relationship Id="rId9" Type="http://schemas.openxmlformats.org/officeDocument/2006/relationships/image" Target="../media/image11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theme" Target="../theme/theme7.xml"/><Relationship Id="rId9" Type="http://schemas.openxmlformats.org/officeDocument/2006/relationships/image" Target="../media/image11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4.pn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26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9AC2A112-F37C-1840-9D4E-1CAF9F0650AE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2022/9/29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3C436F30-E60F-E64E-84DA-FBE21CA5823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6476"/>
            <a:ext cx="12192000" cy="3556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633476"/>
            <a:ext cx="1066800" cy="1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301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iming>
    <p:tnLst>
      <p:par>
        <p:cTn id="1" dur="indefinite" restart="never" nodeType="tmRoot"/>
      </p:par>
    </p:tnLst>
  </p:timing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9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9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1" cy="685800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7249"/>
            <a:ext cx="12192001" cy="352425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5377374" y="6604867"/>
            <a:ext cx="153279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12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7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 Neue" panose="02000503000000020004" pitchFamily="2" charset="0"/>
              </a:rPr>
              <a:t>© 2005-2021 </a:t>
            </a:r>
            <a:r>
              <a:rPr lang="zh-CN" altLang="en-US" sz="7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 Neue" panose="02000503000000020004" pitchFamily="2" charset="0"/>
              </a:rPr>
              <a:t>国双科技 版权所有</a:t>
            </a:r>
            <a:endParaRPr lang="zh-CN" altLang="en-US" sz="7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 Neue" panose="02000503000000020004" pitchFamily="2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24644"/>
            <a:ext cx="1872208" cy="18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906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300" indent="-114300" algn="l" defTabSz="4572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" y="0"/>
            <a:ext cx="12187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308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9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9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0612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0A307CC7-6010-6D44-A386-0CB5910D2D9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1386" y="6531396"/>
            <a:ext cx="12192000" cy="332656"/>
            <a:chOff x="2772" y="13062792"/>
            <a:chExt cx="24384000" cy="665312"/>
          </a:xfrm>
        </p:grpSpPr>
        <p:pic>
          <p:nvPicPr>
            <p:cNvPr id="5" name="内容占位符 8">
              <a:extLst>
                <a:ext uri="{FF2B5EF4-FFF2-40B4-BE49-F238E27FC236}">
                  <a16:creationId xmlns="" xmlns:a16="http://schemas.microsoft.com/office/drawing/2014/main" id="{92A3DA5C-0D08-0B42-B7DB-B6684E1247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2" y="13062792"/>
              <a:ext cx="24384000" cy="665312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="" xmlns:a16="http://schemas.microsoft.com/office/drawing/2014/main" id="{39C8C88C-E46C-C944-A68A-6D4A62F843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61090" y="13284960"/>
              <a:ext cx="2088230" cy="220977"/>
            </a:xfrm>
            <a:prstGeom prst="rect">
              <a:avLst/>
            </a:prstGeom>
          </p:spPr>
        </p:pic>
        <p:pic>
          <p:nvPicPr>
            <p:cNvPr id="7" name="内容占位符 7">
              <a:extLst>
                <a:ext uri="{FF2B5EF4-FFF2-40B4-BE49-F238E27FC236}">
                  <a16:creationId xmlns="" xmlns:a16="http://schemas.microsoft.com/office/drawing/2014/main" id="{63898516-8B9A-A741-85FE-687303CE105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885" y="13293848"/>
              <a:ext cx="2133600" cy="203200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826170" y="6591072"/>
            <a:ext cx="1273382" cy="24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21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9" r:id="rId3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300" indent="-114300" algn="l" defTabSz="4572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EE18F508-7E46-4B46-8570-E1412E90A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267911DE-D9D7-6D47-98E9-0F0B99D5BA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编辑母版文本样式</a:t>
            </a:r>
          </a:p>
          <a:p>
            <a:pPr lvl="1"/>
            <a:r>
              <a:rPr kumimoji="1" lang="zh-CN" altLang="en-US"/>
              <a:t>第二级</a:t>
            </a:r>
          </a:p>
          <a:p>
            <a:pPr lvl="2"/>
            <a:r>
              <a:rPr kumimoji="1" lang="zh-CN" altLang="en-US"/>
              <a:t>第三级</a:t>
            </a:r>
          </a:p>
          <a:p>
            <a:pPr lvl="3"/>
            <a:r>
              <a:rPr kumimoji="1" lang="zh-CN" altLang="en-US"/>
              <a:t>第四级</a:t>
            </a:r>
          </a:p>
          <a:p>
            <a:pPr lvl="4"/>
            <a:r>
              <a:rPr kumimoji="1" lang="zh-CN" altLang="en-US"/>
              <a:t>第五级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58013321-69F2-E841-82CB-0A1C577AFE4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335360" y="296652"/>
            <a:ext cx="2052228" cy="360040"/>
          </a:xfrm>
          <a:prstGeom prst="rect">
            <a:avLst/>
          </a:prstGeom>
          <a:solidFill>
            <a:srgbClr val="1946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275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zh-CN" altLang="en-US" sz="1500" b="1">
              <a:solidFill>
                <a:prstClr val="white"/>
              </a:solidFill>
              <a:sym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444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4" r:id="rId5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300" indent="-114300" algn="l" defTabSz="4572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0A307CC7-6010-6D44-A386-0CB5910D2D9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1386" y="6531396"/>
            <a:ext cx="12192000" cy="332656"/>
            <a:chOff x="2772" y="13062792"/>
            <a:chExt cx="24384000" cy="665312"/>
          </a:xfrm>
        </p:grpSpPr>
        <p:pic>
          <p:nvPicPr>
            <p:cNvPr id="5" name="内容占位符 8">
              <a:extLst>
                <a:ext uri="{FF2B5EF4-FFF2-40B4-BE49-F238E27FC236}">
                  <a16:creationId xmlns="" xmlns:a16="http://schemas.microsoft.com/office/drawing/2014/main" id="{92A3DA5C-0D08-0B42-B7DB-B6684E1247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2" y="13062792"/>
              <a:ext cx="24384000" cy="665312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="" xmlns:a16="http://schemas.microsoft.com/office/drawing/2014/main" id="{39C8C88C-E46C-C944-A68A-6D4A62F843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61090" y="13284960"/>
              <a:ext cx="2088230" cy="220977"/>
            </a:xfrm>
            <a:prstGeom prst="rect">
              <a:avLst/>
            </a:prstGeom>
          </p:spPr>
        </p:pic>
        <p:pic>
          <p:nvPicPr>
            <p:cNvPr id="7" name="内容占位符 7">
              <a:extLst>
                <a:ext uri="{FF2B5EF4-FFF2-40B4-BE49-F238E27FC236}">
                  <a16:creationId xmlns="" xmlns:a16="http://schemas.microsoft.com/office/drawing/2014/main" id="{63898516-8B9A-A741-85FE-687303CE105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885" y="13293848"/>
              <a:ext cx="2133600" cy="203200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826170" y="6591072"/>
            <a:ext cx="1273382" cy="24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962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9" r:id="rId3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300" indent="-114300" algn="l" defTabSz="4572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24644"/>
            <a:ext cx="1872208" cy="180020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5377374" y="6604867"/>
            <a:ext cx="153279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12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7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 Neue" panose="02000503000000020004" pitchFamily="2" charset="0"/>
              </a:rPr>
              <a:t>© 2005-2021 </a:t>
            </a:r>
            <a:r>
              <a:rPr lang="zh-CN" altLang="en-US" sz="7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 Neue" panose="02000503000000020004" pitchFamily="2" charset="0"/>
              </a:rPr>
              <a:t>国双科技 版权所有</a:t>
            </a:r>
            <a:endParaRPr lang="zh-CN" altLang="en-US" sz="7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110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49" r:id="rId2"/>
    <p:sldLayoutId id="2147483850" r:id="rId3"/>
    <p:sldLayoutId id="2147483851" r:id="rId4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3000" kern="120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342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571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800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10287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440" y="228303"/>
            <a:ext cx="1872208" cy="18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78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300" indent="-114300" algn="l" defTabSz="4572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5" Type="http://schemas.microsoft.com/office/2007/relationships/hdphoto" Target="../media/hdphoto1.wdp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18" Type="http://schemas.openxmlformats.org/officeDocument/2006/relationships/image" Target="../media/image67.png"/><Relationship Id="rId3" Type="http://schemas.openxmlformats.org/officeDocument/2006/relationships/image" Target="../media/image52.png"/><Relationship Id="rId21" Type="http://schemas.openxmlformats.org/officeDocument/2006/relationships/image" Target="../media/image70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65.png"/><Relationship Id="rId20" Type="http://schemas.openxmlformats.org/officeDocument/2006/relationships/image" Target="../media/image6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23" Type="http://schemas.openxmlformats.org/officeDocument/2006/relationships/image" Target="../media/image72.png"/><Relationship Id="rId10" Type="http://schemas.openxmlformats.org/officeDocument/2006/relationships/image" Target="../media/image59.png"/><Relationship Id="rId19" Type="http://schemas.openxmlformats.org/officeDocument/2006/relationships/image" Target="../media/image68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Relationship Id="rId22" Type="http://schemas.openxmlformats.org/officeDocument/2006/relationships/image" Target="../media/image7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18" Type="http://schemas.openxmlformats.org/officeDocument/2006/relationships/image" Target="../media/image95.png"/><Relationship Id="rId26" Type="http://schemas.openxmlformats.org/officeDocument/2006/relationships/image" Target="../media/image103.png"/><Relationship Id="rId3" Type="http://schemas.openxmlformats.org/officeDocument/2006/relationships/image" Target="../media/image80.gif"/><Relationship Id="rId21" Type="http://schemas.openxmlformats.org/officeDocument/2006/relationships/image" Target="../media/image98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17" Type="http://schemas.openxmlformats.org/officeDocument/2006/relationships/image" Target="../media/image94.png"/><Relationship Id="rId25" Type="http://schemas.openxmlformats.org/officeDocument/2006/relationships/image" Target="../media/image102.png"/><Relationship Id="rId2" Type="http://schemas.openxmlformats.org/officeDocument/2006/relationships/image" Target="../media/image79.png"/><Relationship Id="rId16" Type="http://schemas.openxmlformats.org/officeDocument/2006/relationships/image" Target="../media/image93.png"/><Relationship Id="rId20" Type="http://schemas.openxmlformats.org/officeDocument/2006/relationships/image" Target="../media/image9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24" Type="http://schemas.openxmlformats.org/officeDocument/2006/relationships/image" Target="../media/image101.png"/><Relationship Id="rId5" Type="http://schemas.openxmlformats.org/officeDocument/2006/relationships/image" Target="../media/image82.png"/><Relationship Id="rId15" Type="http://schemas.openxmlformats.org/officeDocument/2006/relationships/image" Target="../media/image92.png"/><Relationship Id="rId23" Type="http://schemas.openxmlformats.org/officeDocument/2006/relationships/image" Target="../media/image100.png"/><Relationship Id="rId10" Type="http://schemas.openxmlformats.org/officeDocument/2006/relationships/image" Target="../media/image87.png"/><Relationship Id="rId19" Type="http://schemas.openxmlformats.org/officeDocument/2006/relationships/image" Target="../media/image96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Relationship Id="rId14" Type="http://schemas.openxmlformats.org/officeDocument/2006/relationships/image" Target="../media/image91.png"/><Relationship Id="rId22" Type="http://schemas.openxmlformats.org/officeDocument/2006/relationships/image" Target="../media/image9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.png"/><Relationship Id="rId26" Type="http://schemas.openxmlformats.org/officeDocument/2006/relationships/image" Target="../media/image39.png"/><Relationship Id="rId3" Type="http://schemas.openxmlformats.org/officeDocument/2006/relationships/image" Target="../media/image18.jpeg"/><Relationship Id="rId21" Type="http://schemas.openxmlformats.org/officeDocument/2006/relationships/image" Target="../media/image34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2.png"/><Relationship Id="rId25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1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7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6.png"/><Relationship Id="rId28" Type="http://schemas.openxmlformats.org/officeDocument/2006/relationships/image" Target="../media/image41.png"/><Relationship Id="rId10" Type="http://schemas.openxmlformats.org/officeDocument/2006/relationships/image" Target="../media/image25.png"/><Relationship Id="rId19" Type="http://schemas.openxmlformats.org/officeDocument/2006/relationships/image" Target="../media/image32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5.png"/><Relationship Id="rId27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4.jpg"/><Relationship Id="rId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0829984-EBA4-354C-A501-553C34A79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产业智能的场景化落地之路</a:t>
            </a:r>
            <a:r>
              <a:rPr lang="en-US" altLang="zh-CN" sz="6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6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66735" y="4085209"/>
            <a:ext cx="2792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国双科技技术总监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刘飞欧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02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A9EBEBD8-BB0B-B44E-AA30-F9A06E7B3D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49" name="文本框 148">
            <a:extLst>
              <a:ext uri="{FF2B5EF4-FFF2-40B4-BE49-F238E27FC236}">
                <a16:creationId xmlns:a16="http://schemas.microsoft.com/office/drawing/2014/main" xmlns="" id="{50676E2B-2E22-2449-8614-B7463E6DDC5A}"/>
              </a:ext>
            </a:extLst>
          </p:cNvPr>
          <p:cNvSpPr txBox="1"/>
          <p:nvPr/>
        </p:nvSpPr>
        <p:spPr>
          <a:xfrm>
            <a:off x="460858" y="272021"/>
            <a:ext cx="8482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技术积累</a:t>
            </a:r>
          </a:p>
        </p:txBody>
      </p:sp>
      <p:sp>
        <p:nvSpPr>
          <p:cNvPr id="150" name="矩形 149">
            <a:extLst>
              <a:ext uri="{FF2B5EF4-FFF2-40B4-BE49-F238E27FC236}">
                <a16:creationId xmlns:a16="http://schemas.microsoft.com/office/drawing/2014/main" xmlns="" id="{FEC1E496-0D60-8F40-845A-86665C687957}"/>
              </a:ext>
            </a:extLst>
          </p:cNvPr>
          <p:cNvSpPr/>
          <p:nvPr/>
        </p:nvSpPr>
        <p:spPr>
          <a:xfrm>
            <a:off x="460858" y="4886202"/>
            <a:ext cx="3123503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833">
              <a:lnSpc>
                <a:spcPct val="130000"/>
              </a:lnSpc>
            </a:pPr>
            <a:r>
              <a:rPr kumimoji="1" lang="zh-CN" altLang="en-US" sz="14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技术创新驱动型公司，拥有众多自主知识产权，处于大数据领域领先地位</a:t>
            </a:r>
            <a:endParaRPr kumimoji="1" lang="en-US" altLang="zh-CN" sz="14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1" name="矩形 150">
            <a:extLst>
              <a:ext uri="{FF2B5EF4-FFF2-40B4-BE49-F238E27FC236}">
                <a16:creationId xmlns:a16="http://schemas.microsoft.com/office/drawing/2014/main" xmlns="" id="{F65C159B-FC1F-4F40-8E73-40668C8F8679}"/>
              </a:ext>
            </a:extLst>
          </p:cNvPr>
          <p:cNvSpPr/>
          <p:nvPr/>
        </p:nvSpPr>
        <p:spPr>
          <a:xfrm>
            <a:off x="4806712" y="4886202"/>
            <a:ext cx="2835283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833">
              <a:lnSpc>
                <a:spcPct val="130000"/>
              </a:lnSpc>
            </a:pPr>
            <a:r>
              <a:rPr kumimoji="1" lang="zh-CN" altLang="en-US" sz="14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包括异常检测、自然语言处理、知识图谱、机器学习等</a:t>
            </a:r>
          </a:p>
        </p:txBody>
      </p:sp>
      <p:sp>
        <p:nvSpPr>
          <p:cNvPr id="152" name="矩形 151">
            <a:extLst>
              <a:ext uri="{FF2B5EF4-FFF2-40B4-BE49-F238E27FC236}">
                <a16:creationId xmlns:a16="http://schemas.microsoft.com/office/drawing/2014/main" xmlns="" id="{27EFE596-1E70-8D47-AF67-158A671DC872}"/>
              </a:ext>
            </a:extLst>
          </p:cNvPr>
          <p:cNvSpPr/>
          <p:nvPr/>
        </p:nvSpPr>
        <p:spPr>
          <a:xfrm>
            <a:off x="8581315" y="4886202"/>
            <a:ext cx="3246308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833">
              <a:lnSpc>
                <a:spcPct val="130000"/>
              </a:lnSpc>
            </a:pPr>
            <a:r>
              <a:rPr kumimoji="1" lang="zh-CN" altLang="en-US" sz="14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涉及领域包括数据采集、</a:t>
            </a:r>
            <a:r>
              <a:rPr kumimoji="1" lang="en-US" altLang="zh-CN" sz="14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OLAP</a:t>
            </a:r>
            <a:r>
              <a:rPr kumimoji="1" lang="zh-CN" altLang="en-US" sz="14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、推荐技术、后台开发、分布式数据处理、自动运维等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xmlns="" id="{E13BCC37-88DF-7C4F-AEAA-02E9825C2779}"/>
              </a:ext>
            </a:extLst>
          </p:cNvPr>
          <p:cNvSpPr txBox="1"/>
          <p:nvPr/>
        </p:nvSpPr>
        <p:spPr>
          <a:xfrm>
            <a:off x="5228509" y="6078497"/>
            <a:ext cx="173498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67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（截至</a:t>
            </a:r>
            <a:r>
              <a:rPr lang="en-US" altLang="zh-CN" sz="1067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2022</a:t>
            </a:r>
            <a:r>
              <a:rPr lang="zh-CN" altLang="en-US" sz="1067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067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067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月）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1514DC23-E630-8C41-AE4B-0BF54874380C}"/>
              </a:ext>
            </a:extLst>
          </p:cNvPr>
          <p:cNvSpPr/>
          <p:nvPr/>
        </p:nvSpPr>
        <p:spPr>
          <a:xfrm>
            <a:off x="423683" y="2238441"/>
            <a:ext cx="3123503" cy="1266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833">
              <a:lnSpc>
                <a:spcPct val="110000"/>
              </a:lnSpc>
            </a:pPr>
            <a:r>
              <a:rPr kumimoji="1" lang="en-US" altLang="zh-CN" sz="4267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3600+</a:t>
            </a:r>
          </a:p>
          <a:p>
            <a:pPr algn="ctr" defTabSz="913833">
              <a:lnSpc>
                <a:spcPct val="110000"/>
              </a:lnSpc>
            </a:pPr>
            <a:r>
              <a:rPr kumimoji="1" lang="zh-CN" altLang="en-US" sz="2667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专利申请</a:t>
            </a:r>
            <a:endParaRPr kumimoji="1" lang="en-US" altLang="zh-CN" sz="2667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00E8C31C-B6EE-304F-B744-3DC54F783FCE}"/>
              </a:ext>
            </a:extLst>
          </p:cNvPr>
          <p:cNvSpPr/>
          <p:nvPr/>
        </p:nvSpPr>
        <p:spPr>
          <a:xfrm>
            <a:off x="4575663" y="2238441"/>
            <a:ext cx="3123503" cy="1266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833">
              <a:lnSpc>
                <a:spcPct val="110000"/>
              </a:lnSpc>
            </a:pPr>
            <a:r>
              <a:rPr kumimoji="1" lang="en-US" altLang="zh-CN" sz="4267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600+</a:t>
            </a:r>
          </a:p>
          <a:p>
            <a:pPr algn="ctr" defTabSz="913833">
              <a:lnSpc>
                <a:spcPct val="110000"/>
              </a:lnSpc>
            </a:pPr>
            <a:r>
              <a:rPr kumimoji="1" lang="zh-CN" altLang="en-US" sz="2667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人工智能专利</a:t>
            </a:r>
            <a:endParaRPr kumimoji="1" lang="en-US" altLang="zh-CN" sz="2667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1EE49355-ABFB-D943-A852-F18A0917704F}"/>
              </a:ext>
            </a:extLst>
          </p:cNvPr>
          <p:cNvSpPr/>
          <p:nvPr/>
        </p:nvSpPr>
        <p:spPr>
          <a:xfrm>
            <a:off x="8704122" y="2238441"/>
            <a:ext cx="3123503" cy="1266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833">
              <a:lnSpc>
                <a:spcPct val="110000"/>
              </a:lnSpc>
            </a:pPr>
            <a:r>
              <a:rPr kumimoji="1" lang="en-US" altLang="zh-CN" sz="4267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2400+</a:t>
            </a:r>
          </a:p>
          <a:p>
            <a:pPr algn="ctr" defTabSz="913833">
              <a:lnSpc>
                <a:spcPct val="110000"/>
              </a:lnSpc>
            </a:pPr>
            <a:r>
              <a:rPr kumimoji="1" lang="zh-CN" altLang="en-US" sz="2667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大数据专利</a:t>
            </a:r>
            <a:endParaRPr kumimoji="1" lang="en-US" altLang="zh-CN" sz="2667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070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067" y="2329181"/>
            <a:ext cx="4493260" cy="370416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354" y="2329181"/>
            <a:ext cx="4493260" cy="3704167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753" y="2329181"/>
            <a:ext cx="4493260" cy="3704167"/>
          </a:xfrm>
          <a:prstGeom prst="rect">
            <a:avLst/>
          </a:prstGeom>
        </p:spPr>
      </p:pic>
      <p:sp>
        <p:nvSpPr>
          <p:cNvPr id="149" name="文本框 148"/>
          <p:cNvSpPr txBox="1"/>
          <p:nvPr/>
        </p:nvSpPr>
        <p:spPr>
          <a:xfrm>
            <a:off x="218501" y="482782"/>
            <a:ext cx="3589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3530"/>
            <a:r>
              <a:rPr lang="zh-CN" altLang="en-US" sz="32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自主创新 安全可控</a:t>
            </a:r>
          </a:p>
        </p:txBody>
      </p:sp>
      <p:sp>
        <p:nvSpPr>
          <p:cNvPr id="150" name="矩形 149"/>
          <p:cNvSpPr/>
          <p:nvPr/>
        </p:nvSpPr>
        <p:spPr>
          <a:xfrm>
            <a:off x="218501" y="1683023"/>
            <a:ext cx="3934572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530"/>
            <a:r>
              <a:rPr lang="zh-CN" altLang="en-US" sz="1867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民营科技企业创新</a:t>
            </a:r>
            <a:r>
              <a:rPr lang="en-US" altLang="zh-CN" sz="1867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500</a:t>
            </a:r>
            <a:r>
              <a:rPr lang="zh-CN" altLang="en-US" sz="1867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强</a:t>
            </a:r>
            <a:endParaRPr lang="en-US" altLang="zh-CN" sz="1867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90204" pitchFamily="34" charset="0"/>
            </a:endParaRPr>
          </a:p>
          <a:p>
            <a:pPr algn="ctr" defTabSz="913530"/>
            <a:r>
              <a:rPr lang="zh-CN" altLang="en-US" sz="1867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国双获人工智能版块第二名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30860" y="3119967"/>
            <a:ext cx="418253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530">
              <a:lnSpc>
                <a:spcPct val="150000"/>
              </a:lnSpc>
            </a:pPr>
            <a:r>
              <a:rPr kumimoji="1" lang="en-US" altLang="zh-CN" sz="1000" dirty="0">
                <a:solidFill>
                  <a:prstClr val="white"/>
                </a:solidFill>
                <a:sym typeface="Arial" panose="020B0604020202090204" pitchFamily="34" charset="0"/>
              </a:rPr>
              <a:t>1</a:t>
            </a:r>
          </a:p>
          <a:p>
            <a:pPr algn="ctr" defTabSz="913530">
              <a:lnSpc>
                <a:spcPct val="150000"/>
              </a:lnSpc>
            </a:pPr>
            <a:r>
              <a:rPr kumimoji="1" lang="en-US" altLang="zh-CN" sz="1200" b="1" dirty="0">
                <a:solidFill>
                  <a:srgbClr val="FF8430"/>
                </a:solidFill>
                <a:sym typeface="Arial" panose="020B0604020202090204" pitchFamily="34" charset="0"/>
              </a:rPr>
              <a:t>2</a:t>
            </a:r>
          </a:p>
          <a:p>
            <a:pPr algn="ctr" defTabSz="913530">
              <a:lnSpc>
                <a:spcPct val="150000"/>
              </a:lnSpc>
            </a:pPr>
            <a:r>
              <a:rPr kumimoji="1" lang="en-US" altLang="zh-CN" sz="1000" dirty="0">
                <a:solidFill>
                  <a:prstClr val="white"/>
                </a:solidFill>
                <a:sym typeface="Arial" panose="020B0604020202090204" pitchFamily="34" charset="0"/>
              </a:rPr>
              <a:t>3</a:t>
            </a:r>
          </a:p>
          <a:p>
            <a:pPr algn="ctr" defTabSz="913530">
              <a:lnSpc>
                <a:spcPct val="150000"/>
              </a:lnSpc>
            </a:pPr>
            <a:r>
              <a:rPr kumimoji="1" lang="en-US" altLang="zh-CN" sz="1000" dirty="0">
                <a:solidFill>
                  <a:prstClr val="white"/>
                </a:solidFill>
                <a:sym typeface="Arial" panose="020B0604020202090204" pitchFamily="34" charset="0"/>
              </a:rPr>
              <a:t>4</a:t>
            </a:r>
          </a:p>
          <a:p>
            <a:pPr algn="ctr" defTabSz="913530">
              <a:lnSpc>
                <a:spcPct val="150000"/>
              </a:lnSpc>
            </a:pPr>
            <a:r>
              <a:rPr kumimoji="1" lang="en-US" altLang="zh-CN" sz="1000" dirty="0">
                <a:solidFill>
                  <a:prstClr val="white"/>
                </a:solidFill>
                <a:sym typeface="Arial" panose="020B0604020202090204" pitchFamily="34" charset="0"/>
              </a:rPr>
              <a:t>5</a:t>
            </a:r>
          </a:p>
          <a:p>
            <a:pPr algn="ctr" defTabSz="913530">
              <a:lnSpc>
                <a:spcPct val="150000"/>
              </a:lnSpc>
            </a:pPr>
            <a:r>
              <a:rPr kumimoji="1" lang="en-US" altLang="zh-CN" sz="1000" dirty="0">
                <a:solidFill>
                  <a:prstClr val="white"/>
                </a:solidFill>
                <a:sym typeface="Arial" panose="020B0604020202090204" pitchFamily="34" charset="0"/>
              </a:rPr>
              <a:t>6</a:t>
            </a:r>
          </a:p>
          <a:p>
            <a:pPr algn="ctr" defTabSz="913530">
              <a:lnSpc>
                <a:spcPct val="150000"/>
              </a:lnSpc>
            </a:pPr>
            <a:r>
              <a:rPr kumimoji="1" lang="en-US" altLang="zh-CN" sz="1000" dirty="0">
                <a:solidFill>
                  <a:prstClr val="white"/>
                </a:solidFill>
                <a:sym typeface="Arial" panose="020B0604020202090204" pitchFamily="34" charset="0"/>
              </a:rPr>
              <a:t>7</a:t>
            </a:r>
          </a:p>
          <a:p>
            <a:pPr algn="ctr" defTabSz="913530">
              <a:lnSpc>
                <a:spcPct val="150000"/>
              </a:lnSpc>
            </a:pPr>
            <a:r>
              <a:rPr kumimoji="1" lang="en-US" altLang="zh-CN" sz="1000" dirty="0">
                <a:solidFill>
                  <a:prstClr val="white"/>
                </a:solidFill>
                <a:sym typeface="Arial" panose="020B0604020202090204" pitchFamily="34" charset="0"/>
              </a:rPr>
              <a:t>8</a:t>
            </a:r>
          </a:p>
          <a:p>
            <a:pPr algn="ctr" defTabSz="913530">
              <a:lnSpc>
                <a:spcPct val="150000"/>
              </a:lnSpc>
            </a:pPr>
            <a:r>
              <a:rPr kumimoji="1" lang="en-US" altLang="zh-CN" sz="1000" dirty="0">
                <a:solidFill>
                  <a:prstClr val="white"/>
                </a:solidFill>
                <a:sym typeface="Arial" panose="020B0604020202090204" pitchFamily="34" charset="0"/>
              </a:rPr>
              <a:t>9</a:t>
            </a:r>
          </a:p>
          <a:p>
            <a:pPr algn="ctr" defTabSz="913530">
              <a:lnSpc>
                <a:spcPct val="150000"/>
              </a:lnSpc>
            </a:pPr>
            <a:r>
              <a:rPr kumimoji="1" lang="en-US" altLang="zh-CN" sz="1000" dirty="0">
                <a:solidFill>
                  <a:prstClr val="white"/>
                </a:solidFill>
                <a:sym typeface="Arial" panose="020B0604020202090204" pitchFamily="34" charset="0"/>
              </a:rPr>
              <a:t>10</a:t>
            </a:r>
            <a:endParaRPr kumimoji="1" lang="zh-CN" altLang="en-US" sz="1000" dirty="0">
              <a:solidFill>
                <a:prstClr val="white"/>
              </a:solidFill>
              <a:sym typeface="Arial" panose="020B060402020209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960849" y="3129282"/>
            <a:ext cx="681564" cy="2416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530">
              <a:lnSpc>
                <a:spcPct val="150000"/>
              </a:lnSpc>
            </a:pPr>
            <a:r>
              <a:rPr kumimoji="1" lang="en-US" altLang="zh-CN" sz="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55.27</a:t>
            </a:r>
          </a:p>
          <a:p>
            <a:pPr algn="ctr" defTabSz="913530">
              <a:lnSpc>
                <a:spcPct val="150000"/>
              </a:lnSpc>
            </a:pPr>
            <a:r>
              <a:rPr kumimoji="1" lang="en-US" altLang="zh-CN" sz="1067" b="1" dirty="0">
                <a:solidFill>
                  <a:srgbClr val="FF8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49.48</a:t>
            </a:r>
          </a:p>
          <a:p>
            <a:pPr algn="ctr" defTabSz="913530">
              <a:lnSpc>
                <a:spcPct val="150000"/>
              </a:lnSpc>
            </a:pPr>
            <a:r>
              <a:rPr kumimoji="1" lang="en-US" altLang="zh-CN" sz="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47.41</a:t>
            </a:r>
          </a:p>
          <a:p>
            <a:pPr algn="ctr" defTabSz="913530">
              <a:lnSpc>
                <a:spcPct val="150000"/>
              </a:lnSpc>
            </a:pPr>
            <a:r>
              <a:rPr kumimoji="1" lang="en-US" altLang="zh-CN" sz="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47.24</a:t>
            </a:r>
          </a:p>
          <a:p>
            <a:pPr algn="ctr" defTabSz="913530">
              <a:lnSpc>
                <a:spcPct val="150000"/>
              </a:lnSpc>
            </a:pPr>
            <a:r>
              <a:rPr kumimoji="1" lang="en-US" altLang="zh-CN" sz="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45.89</a:t>
            </a:r>
          </a:p>
          <a:p>
            <a:pPr algn="ctr" defTabSz="913530">
              <a:lnSpc>
                <a:spcPct val="150000"/>
              </a:lnSpc>
            </a:pPr>
            <a:r>
              <a:rPr kumimoji="1" lang="en-US" altLang="zh-CN" sz="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44.69</a:t>
            </a:r>
          </a:p>
          <a:p>
            <a:pPr algn="ctr" defTabSz="913530">
              <a:lnSpc>
                <a:spcPct val="150000"/>
              </a:lnSpc>
            </a:pPr>
            <a:r>
              <a:rPr kumimoji="1" lang="en-US" altLang="zh-CN" sz="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43.81</a:t>
            </a:r>
          </a:p>
          <a:p>
            <a:pPr algn="ctr" defTabSz="913530">
              <a:lnSpc>
                <a:spcPct val="150000"/>
              </a:lnSpc>
            </a:pPr>
            <a:r>
              <a:rPr kumimoji="1" lang="en-US" altLang="zh-CN" sz="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43.73</a:t>
            </a:r>
          </a:p>
          <a:p>
            <a:pPr algn="ctr" defTabSz="913530">
              <a:lnSpc>
                <a:spcPct val="150000"/>
              </a:lnSpc>
            </a:pPr>
            <a:r>
              <a:rPr kumimoji="1" lang="en-US" altLang="zh-CN" sz="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43.46</a:t>
            </a:r>
          </a:p>
          <a:p>
            <a:pPr algn="ctr" defTabSz="913530">
              <a:lnSpc>
                <a:spcPct val="150000"/>
              </a:lnSpc>
            </a:pPr>
            <a:r>
              <a:rPr kumimoji="1" lang="en-US" altLang="zh-CN" sz="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43.45</a:t>
            </a:r>
            <a:endParaRPr kumimoji="1" lang="zh-CN" altLang="en-US" sz="10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9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33690" y="3134362"/>
            <a:ext cx="1927868" cy="2416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530">
              <a:lnSpc>
                <a:spcPct val="150000"/>
              </a:lnSpc>
            </a:pPr>
            <a:r>
              <a:rPr kumimoji="1" lang="zh-CN" altLang="en-US" sz="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深圳市大疆创新科技有限公司</a:t>
            </a:r>
          </a:p>
          <a:p>
            <a:pPr defTabSz="913530">
              <a:lnSpc>
                <a:spcPct val="150000"/>
              </a:lnSpc>
            </a:pPr>
            <a:r>
              <a:rPr kumimoji="1" lang="zh-CN" altLang="en-US" sz="1067" b="1" dirty="0">
                <a:solidFill>
                  <a:srgbClr val="FF8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北京国双科技有限公司</a:t>
            </a:r>
          </a:p>
          <a:p>
            <a:pPr defTabSz="913530">
              <a:lnSpc>
                <a:spcPct val="150000"/>
              </a:lnSpc>
            </a:pPr>
            <a:r>
              <a:rPr kumimoji="1" lang="zh-CN" altLang="en-US" sz="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北京旷视科技有限公司</a:t>
            </a:r>
          </a:p>
          <a:p>
            <a:pPr defTabSz="913530">
              <a:lnSpc>
                <a:spcPct val="150000"/>
              </a:lnSpc>
            </a:pPr>
            <a:r>
              <a:rPr kumimoji="1" lang="zh-CN" altLang="en-US" sz="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北京市商汤科技开发有限公司</a:t>
            </a:r>
          </a:p>
          <a:p>
            <a:pPr defTabSz="913530">
              <a:lnSpc>
                <a:spcPct val="150000"/>
              </a:lnSpc>
            </a:pPr>
            <a:r>
              <a:rPr kumimoji="1" lang="zh-CN" altLang="en-US" sz="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深圳云天励飞技术有限公司</a:t>
            </a:r>
          </a:p>
          <a:p>
            <a:pPr defTabSz="913530">
              <a:lnSpc>
                <a:spcPct val="150000"/>
              </a:lnSpc>
            </a:pPr>
            <a:r>
              <a:rPr kumimoji="1" lang="zh-CN" altLang="en-US" sz="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北京光年无限科技有限公司</a:t>
            </a:r>
          </a:p>
          <a:p>
            <a:pPr defTabSz="913530">
              <a:lnSpc>
                <a:spcPct val="150000"/>
              </a:lnSpc>
            </a:pPr>
            <a:r>
              <a:rPr kumimoji="1" lang="zh-CN" altLang="en-US" sz="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深圳市商汤科技有限公司</a:t>
            </a:r>
          </a:p>
          <a:p>
            <a:pPr defTabSz="913530">
              <a:lnSpc>
                <a:spcPct val="150000"/>
              </a:lnSpc>
            </a:pPr>
            <a:r>
              <a:rPr kumimoji="1" lang="zh-CN" altLang="en-US" sz="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威创集团股份有限公司</a:t>
            </a:r>
          </a:p>
          <a:p>
            <a:pPr defTabSz="913530">
              <a:lnSpc>
                <a:spcPct val="150000"/>
              </a:lnSpc>
            </a:pPr>
            <a:r>
              <a:rPr kumimoji="1" lang="zh-CN" altLang="en-US" sz="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浙江国自机器人技术有限公司</a:t>
            </a:r>
          </a:p>
          <a:p>
            <a:pPr defTabSz="913530">
              <a:lnSpc>
                <a:spcPct val="150000"/>
              </a:lnSpc>
            </a:pPr>
            <a:r>
              <a:rPr kumimoji="1" lang="zh-CN" altLang="en-US" sz="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北京小鸟看看科技有限公司</a:t>
            </a:r>
          </a:p>
        </p:txBody>
      </p:sp>
      <p:sp>
        <p:nvSpPr>
          <p:cNvPr id="21" name="矩形 20"/>
          <p:cNvSpPr/>
          <p:nvPr/>
        </p:nvSpPr>
        <p:spPr>
          <a:xfrm>
            <a:off x="4651885" y="1683023"/>
            <a:ext cx="2811987" cy="6669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3530"/>
            <a:r>
              <a:rPr lang="zh-CN" altLang="en-US" sz="1867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人工智能百强企业</a:t>
            </a:r>
            <a:endParaRPr lang="en-US" altLang="zh-CN" sz="1867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90204" pitchFamily="34" charset="0"/>
            </a:endParaRPr>
          </a:p>
          <a:p>
            <a:pPr algn="ctr" defTabSz="913530"/>
            <a:r>
              <a:rPr lang="zh-CN" altLang="en-US" sz="1867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申请发明数量中排名第一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4452672" y="3119556"/>
            <a:ext cx="423661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530">
              <a:lnSpc>
                <a:spcPct val="150000"/>
              </a:lnSpc>
            </a:pPr>
            <a:r>
              <a:rPr kumimoji="1" lang="en-US" altLang="zh-CN" sz="1200" b="1" dirty="0">
                <a:solidFill>
                  <a:srgbClr val="FF8430"/>
                </a:solidFill>
                <a:sym typeface="Arial" panose="020B0604020202090204" pitchFamily="34" charset="0"/>
              </a:rPr>
              <a:t>1</a:t>
            </a:r>
          </a:p>
          <a:p>
            <a:pPr algn="ctr" defTabSz="913530">
              <a:lnSpc>
                <a:spcPct val="150000"/>
              </a:lnSpc>
            </a:pPr>
            <a:r>
              <a:rPr kumimoji="1" lang="en-US" altLang="zh-CN" sz="1000" dirty="0">
                <a:solidFill>
                  <a:prstClr val="white"/>
                </a:solidFill>
                <a:sym typeface="Arial" panose="020B0604020202090204" pitchFamily="34" charset="0"/>
              </a:rPr>
              <a:t>2</a:t>
            </a:r>
          </a:p>
          <a:p>
            <a:pPr algn="ctr" defTabSz="913530">
              <a:lnSpc>
                <a:spcPct val="150000"/>
              </a:lnSpc>
            </a:pPr>
            <a:r>
              <a:rPr kumimoji="1" lang="en-US" altLang="zh-CN" sz="1000" dirty="0">
                <a:solidFill>
                  <a:prstClr val="white"/>
                </a:solidFill>
                <a:sym typeface="Arial" panose="020B0604020202090204" pitchFamily="34" charset="0"/>
              </a:rPr>
              <a:t>3</a:t>
            </a:r>
          </a:p>
          <a:p>
            <a:pPr algn="ctr" defTabSz="913530">
              <a:lnSpc>
                <a:spcPct val="150000"/>
              </a:lnSpc>
            </a:pPr>
            <a:r>
              <a:rPr kumimoji="1" lang="en-US" altLang="zh-CN" sz="1000" dirty="0">
                <a:solidFill>
                  <a:prstClr val="white"/>
                </a:solidFill>
                <a:sym typeface="Arial" panose="020B0604020202090204" pitchFamily="34" charset="0"/>
              </a:rPr>
              <a:t>4</a:t>
            </a:r>
          </a:p>
          <a:p>
            <a:pPr algn="ctr" defTabSz="913530">
              <a:lnSpc>
                <a:spcPct val="150000"/>
              </a:lnSpc>
            </a:pPr>
            <a:r>
              <a:rPr kumimoji="1" lang="en-US" altLang="zh-CN" sz="1000" dirty="0">
                <a:solidFill>
                  <a:prstClr val="white"/>
                </a:solidFill>
                <a:sym typeface="Arial" panose="020B0604020202090204" pitchFamily="34" charset="0"/>
              </a:rPr>
              <a:t>5</a:t>
            </a:r>
          </a:p>
          <a:p>
            <a:pPr algn="ctr" defTabSz="913530">
              <a:lnSpc>
                <a:spcPct val="150000"/>
              </a:lnSpc>
            </a:pPr>
            <a:r>
              <a:rPr kumimoji="1" lang="en-US" altLang="zh-CN" sz="1000" dirty="0">
                <a:solidFill>
                  <a:prstClr val="white"/>
                </a:solidFill>
                <a:sym typeface="Arial" panose="020B0604020202090204" pitchFamily="34" charset="0"/>
              </a:rPr>
              <a:t>6</a:t>
            </a:r>
          </a:p>
          <a:p>
            <a:pPr algn="ctr" defTabSz="913530">
              <a:lnSpc>
                <a:spcPct val="150000"/>
              </a:lnSpc>
            </a:pPr>
            <a:r>
              <a:rPr kumimoji="1" lang="en-US" altLang="zh-CN" sz="1000" dirty="0">
                <a:solidFill>
                  <a:prstClr val="white"/>
                </a:solidFill>
                <a:sym typeface="Arial" panose="020B0604020202090204" pitchFamily="34" charset="0"/>
              </a:rPr>
              <a:t>7</a:t>
            </a:r>
          </a:p>
          <a:p>
            <a:pPr algn="ctr" defTabSz="913530">
              <a:lnSpc>
                <a:spcPct val="150000"/>
              </a:lnSpc>
            </a:pPr>
            <a:r>
              <a:rPr kumimoji="1" lang="en-US" altLang="zh-CN" sz="1000" dirty="0">
                <a:solidFill>
                  <a:prstClr val="white"/>
                </a:solidFill>
                <a:sym typeface="Arial" panose="020B0604020202090204" pitchFamily="34" charset="0"/>
              </a:rPr>
              <a:t>8</a:t>
            </a:r>
          </a:p>
          <a:p>
            <a:pPr algn="ctr" defTabSz="913530">
              <a:lnSpc>
                <a:spcPct val="150000"/>
              </a:lnSpc>
            </a:pPr>
            <a:r>
              <a:rPr kumimoji="1" lang="en-US" altLang="zh-CN" sz="1000" dirty="0">
                <a:solidFill>
                  <a:prstClr val="white"/>
                </a:solidFill>
                <a:sym typeface="Arial" panose="020B0604020202090204" pitchFamily="34" charset="0"/>
              </a:rPr>
              <a:t>9</a:t>
            </a:r>
          </a:p>
          <a:p>
            <a:pPr algn="ctr" defTabSz="913530">
              <a:lnSpc>
                <a:spcPct val="150000"/>
              </a:lnSpc>
            </a:pPr>
            <a:r>
              <a:rPr kumimoji="1" lang="en-US" altLang="zh-CN" sz="1000" dirty="0">
                <a:solidFill>
                  <a:prstClr val="white"/>
                </a:solidFill>
                <a:sym typeface="Arial" panose="020B0604020202090204" pitchFamily="34" charset="0"/>
              </a:rPr>
              <a:t>10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985574" y="3141135"/>
            <a:ext cx="681564" cy="2416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530">
              <a:lnSpc>
                <a:spcPct val="150000"/>
              </a:lnSpc>
            </a:pPr>
            <a:r>
              <a:rPr kumimoji="1" lang="en-US" altLang="zh-CN" sz="1067" b="1" dirty="0">
                <a:solidFill>
                  <a:srgbClr val="FF8430"/>
                </a:solidFill>
                <a:sym typeface="Arial" panose="020B0604020202090204" pitchFamily="34" charset="0"/>
              </a:rPr>
              <a:t>2098</a:t>
            </a:r>
          </a:p>
          <a:p>
            <a:pPr algn="ctr" defTabSz="913530">
              <a:lnSpc>
                <a:spcPct val="150000"/>
              </a:lnSpc>
            </a:pPr>
            <a:r>
              <a:rPr kumimoji="1" lang="en-US" altLang="zh-CN" sz="1000" dirty="0">
                <a:solidFill>
                  <a:prstClr val="white"/>
                </a:solidFill>
                <a:sym typeface="Arial" panose="020B0604020202090204" pitchFamily="34" charset="0"/>
              </a:rPr>
              <a:t>1852</a:t>
            </a:r>
          </a:p>
          <a:p>
            <a:pPr algn="ctr" defTabSz="913530">
              <a:lnSpc>
                <a:spcPct val="150000"/>
              </a:lnSpc>
            </a:pPr>
            <a:r>
              <a:rPr kumimoji="1" lang="en-US" altLang="zh-CN" sz="1000" dirty="0">
                <a:solidFill>
                  <a:prstClr val="white"/>
                </a:solidFill>
                <a:sym typeface="Arial" panose="020B0604020202090204" pitchFamily="34" charset="0"/>
              </a:rPr>
              <a:t>1337</a:t>
            </a:r>
          </a:p>
          <a:p>
            <a:pPr algn="ctr" defTabSz="913530">
              <a:lnSpc>
                <a:spcPct val="150000"/>
              </a:lnSpc>
            </a:pPr>
            <a:r>
              <a:rPr kumimoji="1" lang="en-US" altLang="zh-CN" sz="1000" dirty="0">
                <a:solidFill>
                  <a:prstClr val="white"/>
                </a:solidFill>
                <a:sym typeface="Arial" panose="020B0604020202090204" pitchFamily="34" charset="0"/>
              </a:rPr>
              <a:t>873</a:t>
            </a:r>
          </a:p>
          <a:p>
            <a:pPr algn="ctr" defTabSz="913530">
              <a:lnSpc>
                <a:spcPct val="150000"/>
              </a:lnSpc>
            </a:pPr>
            <a:r>
              <a:rPr kumimoji="1" lang="en-US" altLang="zh-CN" sz="1000" dirty="0">
                <a:solidFill>
                  <a:prstClr val="white"/>
                </a:solidFill>
                <a:sym typeface="Arial" panose="020B0604020202090204" pitchFamily="34" charset="0"/>
              </a:rPr>
              <a:t>624</a:t>
            </a:r>
          </a:p>
          <a:p>
            <a:pPr algn="ctr" defTabSz="913530">
              <a:lnSpc>
                <a:spcPct val="150000"/>
              </a:lnSpc>
            </a:pPr>
            <a:r>
              <a:rPr kumimoji="1" lang="en-US" altLang="zh-CN" sz="1000" dirty="0">
                <a:solidFill>
                  <a:prstClr val="white"/>
                </a:solidFill>
                <a:sym typeface="Arial" panose="020B0604020202090204" pitchFamily="34" charset="0"/>
              </a:rPr>
              <a:t>565</a:t>
            </a:r>
          </a:p>
          <a:p>
            <a:pPr algn="ctr" defTabSz="913530">
              <a:lnSpc>
                <a:spcPct val="150000"/>
              </a:lnSpc>
            </a:pPr>
            <a:r>
              <a:rPr kumimoji="1" lang="en-US" altLang="zh-CN" sz="1000" dirty="0">
                <a:solidFill>
                  <a:prstClr val="white"/>
                </a:solidFill>
                <a:sym typeface="Arial" panose="020B0604020202090204" pitchFamily="34" charset="0"/>
              </a:rPr>
              <a:t>492</a:t>
            </a:r>
          </a:p>
          <a:p>
            <a:pPr algn="ctr" defTabSz="913530">
              <a:lnSpc>
                <a:spcPct val="150000"/>
              </a:lnSpc>
            </a:pPr>
            <a:r>
              <a:rPr kumimoji="1" lang="en-US" altLang="zh-CN" sz="1000" dirty="0">
                <a:solidFill>
                  <a:prstClr val="white"/>
                </a:solidFill>
                <a:sym typeface="Arial" panose="020B0604020202090204" pitchFamily="34" charset="0"/>
              </a:rPr>
              <a:t>430</a:t>
            </a:r>
          </a:p>
          <a:p>
            <a:pPr algn="ctr" defTabSz="913530">
              <a:lnSpc>
                <a:spcPct val="150000"/>
              </a:lnSpc>
            </a:pPr>
            <a:r>
              <a:rPr kumimoji="1" lang="en-US" altLang="zh-CN" sz="1000" dirty="0">
                <a:solidFill>
                  <a:prstClr val="white"/>
                </a:solidFill>
                <a:sym typeface="Arial" panose="020B0604020202090204" pitchFamily="34" charset="0"/>
              </a:rPr>
              <a:t>386</a:t>
            </a:r>
          </a:p>
          <a:p>
            <a:pPr algn="ctr" defTabSz="913530">
              <a:lnSpc>
                <a:spcPct val="150000"/>
              </a:lnSpc>
            </a:pPr>
            <a:r>
              <a:rPr kumimoji="1" lang="en-US" altLang="zh-CN" sz="1000" dirty="0">
                <a:solidFill>
                  <a:prstClr val="white"/>
                </a:solidFill>
                <a:sym typeface="Arial" panose="020B0604020202090204" pitchFamily="34" charset="0"/>
              </a:rPr>
              <a:t>359</a:t>
            </a:r>
            <a:endParaRPr kumimoji="1" lang="zh-CN" altLang="en-US" sz="1000" dirty="0">
              <a:solidFill>
                <a:prstClr val="white"/>
              </a:solidFill>
              <a:sym typeface="Arial" panose="020B060402020209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807589" y="3141135"/>
            <a:ext cx="2299377" cy="2416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530">
              <a:lnSpc>
                <a:spcPct val="150000"/>
              </a:lnSpc>
            </a:pPr>
            <a:r>
              <a:rPr kumimoji="1" lang="zh-CN" altLang="en-US" sz="1067" b="1" dirty="0">
                <a:solidFill>
                  <a:srgbClr val="FF84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北京国双科技有限公司</a:t>
            </a:r>
          </a:p>
          <a:p>
            <a:pPr defTabSz="913530">
              <a:lnSpc>
                <a:spcPct val="150000"/>
              </a:lnSpc>
            </a:pPr>
            <a:r>
              <a:rPr kumimoji="1" lang="zh-CN" altLang="en-US" sz="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深圳市大疆创新科技有限公司</a:t>
            </a:r>
          </a:p>
          <a:p>
            <a:pPr defTabSz="913530">
              <a:lnSpc>
                <a:spcPct val="150000"/>
              </a:lnSpc>
            </a:pPr>
            <a:r>
              <a:rPr kumimoji="1" lang="zh-CN" altLang="en-US" sz="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杭州海康威视数字技术股份有限公司</a:t>
            </a:r>
            <a:endParaRPr kumimoji="1" lang="en-US" altLang="zh-CN" sz="10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90204" pitchFamily="34" charset="0"/>
            </a:endParaRPr>
          </a:p>
          <a:p>
            <a:pPr defTabSz="913530">
              <a:lnSpc>
                <a:spcPct val="150000"/>
              </a:lnSpc>
            </a:pPr>
            <a:r>
              <a:rPr kumimoji="1" lang="zh-CN" altLang="en-US" sz="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北京旷视科技有限公司</a:t>
            </a:r>
            <a:endParaRPr kumimoji="1" lang="en-US" altLang="zh-CN" sz="10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90204" pitchFamily="34" charset="0"/>
            </a:endParaRPr>
          </a:p>
          <a:p>
            <a:pPr defTabSz="913530">
              <a:lnSpc>
                <a:spcPct val="150000"/>
              </a:lnSpc>
            </a:pPr>
            <a:r>
              <a:rPr kumimoji="1" lang="zh-CN" altLang="en-US" sz="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科大讯飞股份有限公司</a:t>
            </a:r>
          </a:p>
          <a:p>
            <a:pPr defTabSz="913530">
              <a:lnSpc>
                <a:spcPct val="150000"/>
              </a:lnSpc>
            </a:pPr>
            <a:r>
              <a:rPr kumimoji="1" lang="zh-CN" altLang="en-US" sz="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北京市商汤科技开发有限公司</a:t>
            </a:r>
            <a:endParaRPr kumimoji="1" lang="en-US" altLang="zh-CN" sz="10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90204" pitchFamily="34" charset="0"/>
            </a:endParaRPr>
          </a:p>
          <a:p>
            <a:pPr defTabSz="913530">
              <a:lnSpc>
                <a:spcPct val="150000"/>
              </a:lnSpc>
            </a:pPr>
            <a:r>
              <a:rPr kumimoji="1" lang="zh-CN" altLang="en-US" sz="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北京神州泰岳软件股份有限公司</a:t>
            </a:r>
            <a:endParaRPr kumimoji="1" lang="en-US" altLang="zh-CN" sz="10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90204" pitchFamily="34" charset="0"/>
            </a:endParaRPr>
          </a:p>
          <a:p>
            <a:pPr defTabSz="913530">
              <a:lnSpc>
                <a:spcPct val="150000"/>
              </a:lnSpc>
            </a:pPr>
            <a:r>
              <a:rPr kumimoji="1" lang="zh-CN" altLang="en-US" sz="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深圳市优必选科技有限公司</a:t>
            </a:r>
            <a:endParaRPr kumimoji="1" lang="en-US" altLang="zh-CN" sz="10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90204" pitchFamily="34" charset="0"/>
            </a:endParaRPr>
          </a:p>
          <a:p>
            <a:pPr defTabSz="913530">
              <a:lnSpc>
                <a:spcPct val="150000"/>
              </a:lnSpc>
            </a:pPr>
            <a:r>
              <a:rPr kumimoji="1" lang="zh-CN" altLang="en-US" sz="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北京光年无限科技有限公司</a:t>
            </a:r>
            <a:endParaRPr kumimoji="1" lang="en-US" altLang="zh-CN" sz="10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90204" pitchFamily="34" charset="0"/>
            </a:endParaRPr>
          </a:p>
          <a:p>
            <a:pPr defTabSz="913530">
              <a:lnSpc>
                <a:spcPct val="150000"/>
              </a:lnSpc>
            </a:pPr>
            <a:r>
              <a:rPr kumimoji="1" lang="zh-CN" altLang="en-US" sz="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珠海全志科技股份有限公司</a:t>
            </a:r>
          </a:p>
        </p:txBody>
      </p:sp>
      <p:sp>
        <p:nvSpPr>
          <p:cNvPr id="31" name="矩形 30"/>
          <p:cNvSpPr/>
          <p:nvPr/>
        </p:nvSpPr>
        <p:spPr>
          <a:xfrm>
            <a:off x="4486487" y="2722034"/>
            <a:ext cx="45195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530"/>
            <a:r>
              <a:rPr lang="zh-CN" altLang="en-US" sz="12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排名      名称                 发明专利申请数量</a:t>
            </a:r>
          </a:p>
        </p:txBody>
      </p:sp>
      <p:sp>
        <p:nvSpPr>
          <p:cNvPr id="11" name="矩形 10"/>
          <p:cNvSpPr/>
          <p:nvPr/>
        </p:nvSpPr>
        <p:spPr>
          <a:xfrm>
            <a:off x="545253" y="2722034"/>
            <a:ext cx="36660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530"/>
            <a:r>
              <a:rPr lang="zh-CN" altLang="en-US" sz="12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序号            公司                     创新指数</a:t>
            </a:r>
          </a:p>
        </p:txBody>
      </p:sp>
      <p:sp>
        <p:nvSpPr>
          <p:cNvPr id="5" name="矩形 4"/>
          <p:cNvSpPr/>
          <p:nvPr/>
        </p:nvSpPr>
        <p:spPr>
          <a:xfrm>
            <a:off x="8604824" y="1663550"/>
            <a:ext cx="2776721" cy="6669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3530"/>
            <a:r>
              <a:rPr lang="zh-CN" altLang="en-US" sz="1867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国双入榜2019</a:t>
            </a:r>
          </a:p>
          <a:p>
            <a:pPr algn="ctr" defTabSz="913530"/>
            <a:r>
              <a:rPr lang="zh-CN" altLang="en-US" sz="1867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中国企业创新能力100强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500534" y="3129280"/>
            <a:ext cx="502073" cy="2447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530">
              <a:lnSpc>
                <a:spcPct val="140000"/>
              </a:lnSpc>
            </a:pPr>
            <a:r>
              <a:rPr kumimoji="1" lang="en-US" altLang="zh-CN" sz="933" dirty="0">
                <a:solidFill>
                  <a:prstClr val="white"/>
                </a:solidFill>
                <a:sym typeface="Arial" panose="020B0604020202090204" pitchFamily="34" charset="0"/>
              </a:rPr>
              <a:t>55</a:t>
            </a:r>
            <a:endParaRPr kumimoji="1" lang="en-US" altLang="zh-CN" sz="1200" b="1" dirty="0">
              <a:solidFill>
                <a:srgbClr val="FF8430"/>
              </a:solidFill>
              <a:sym typeface="Arial" panose="020B0604020202090204" pitchFamily="34" charset="0"/>
            </a:endParaRPr>
          </a:p>
          <a:p>
            <a:pPr algn="ctr" defTabSz="913530">
              <a:lnSpc>
                <a:spcPct val="140000"/>
              </a:lnSpc>
            </a:pPr>
            <a:r>
              <a:rPr kumimoji="1" lang="en-US" altLang="zh-CN" sz="1000" dirty="0">
                <a:solidFill>
                  <a:prstClr val="white"/>
                </a:solidFill>
                <a:sym typeface="Arial" panose="020B0604020202090204" pitchFamily="34" charset="0"/>
              </a:rPr>
              <a:t>56</a:t>
            </a:r>
          </a:p>
          <a:p>
            <a:pPr algn="ctr" defTabSz="913530">
              <a:lnSpc>
                <a:spcPct val="140000"/>
              </a:lnSpc>
            </a:pPr>
            <a:r>
              <a:rPr kumimoji="1" lang="en-US" altLang="zh-CN" sz="1000" b="1" dirty="0">
                <a:solidFill>
                  <a:srgbClr val="ED7D31"/>
                </a:solidFill>
                <a:sym typeface="Arial" panose="020B0604020202090204" pitchFamily="34" charset="0"/>
              </a:rPr>
              <a:t>57</a:t>
            </a:r>
            <a:endParaRPr kumimoji="1" lang="en-US" altLang="zh-CN" sz="1000" dirty="0">
              <a:solidFill>
                <a:prstClr val="white"/>
              </a:solidFill>
              <a:sym typeface="Arial" panose="020B0604020202090204" pitchFamily="34" charset="0"/>
            </a:endParaRPr>
          </a:p>
          <a:p>
            <a:pPr algn="ctr" defTabSz="913530">
              <a:lnSpc>
                <a:spcPct val="140000"/>
              </a:lnSpc>
            </a:pPr>
            <a:r>
              <a:rPr kumimoji="1" lang="en-US" altLang="zh-CN" sz="1000" dirty="0">
                <a:solidFill>
                  <a:prstClr val="white"/>
                </a:solidFill>
                <a:sym typeface="Arial" panose="020B0604020202090204" pitchFamily="34" charset="0"/>
              </a:rPr>
              <a:t>58</a:t>
            </a:r>
          </a:p>
          <a:p>
            <a:pPr algn="ctr" defTabSz="913530">
              <a:lnSpc>
                <a:spcPct val="140000"/>
              </a:lnSpc>
            </a:pPr>
            <a:r>
              <a:rPr kumimoji="1" lang="en-US" altLang="zh-CN" sz="1000" dirty="0">
                <a:solidFill>
                  <a:prstClr val="white"/>
                </a:solidFill>
                <a:sym typeface="Arial" panose="020B0604020202090204" pitchFamily="34" charset="0"/>
              </a:rPr>
              <a:t>59</a:t>
            </a:r>
          </a:p>
          <a:p>
            <a:pPr algn="ctr" defTabSz="913530">
              <a:lnSpc>
                <a:spcPct val="140000"/>
              </a:lnSpc>
            </a:pPr>
            <a:r>
              <a:rPr kumimoji="1" lang="en-US" altLang="zh-CN" sz="1000" dirty="0">
                <a:solidFill>
                  <a:prstClr val="white"/>
                </a:solidFill>
                <a:sym typeface="Arial" panose="020B0604020202090204" pitchFamily="34" charset="0"/>
              </a:rPr>
              <a:t>60</a:t>
            </a:r>
          </a:p>
          <a:p>
            <a:pPr algn="ctr" defTabSz="913530">
              <a:lnSpc>
                <a:spcPct val="140000"/>
              </a:lnSpc>
            </a:pPr>
            <a:r>
              <a:rPr kumimoji="1" lang="en-US" altLang="zh-CN" sz="1000" dirty="0">
                <a:solidFill>
                  <a:prstClr val="white"/>
                </a:solidFill>
                <a:sym typeface="Arial" panose="020B0604020202090204" pitchFamily="34" charset="0"/>
              </a:rPr>
              <a:t>61</a:t>
            </a:r>
          </a:p>
          <a:p>
            <a:pPr algn="ctr" defTabSz="913530">
              <a:lnSpc>
                <a:spcPct val="140000"/>
              </a:lnSpc>
            </a:pPr>
            <a:r>
              <a:rPr kumimoji="1" lang="en-US" altLang="zh-CN" sz="1000" dirty="0">
                <a:solidFill>
                  <a:prstClr val="white"/>
                </a:solidFill>
                <a:sym typeface="Arial" panose="020B0604020202090204" pitchFamily="34" charset="0"/>
              </a:rPr>
              <a:t>62</a:t>
            </a:r>
          </a:p>
          <a:p>
            <a:pPr algn="ctr" defTabSz="913530">
              <a:lnSpc>
                <a:spcPct val="140000"/>
              </a:lnSpc>
            </a:pPr>
            <a:r>
              <a:rPr kumimoji="1" lang="en-US" altLang="zh-CN" sz="1000" dirty="0">
                <a:solidFill>
                  <a:prstClr val="white"/>
                </a:solidFill>
                <a:sym typeface="Arial" panose="020B0604020202090204" pitchFamily="34" charset="0"/>
              </a:rPr>
              <a:t>63</a:t>
            </a:r>
          </a:p>
          <a:p>
            <a:pPr algn="ctr" defTabSz="913530">
              <a:lnSpc>
                <a:spcPct val="140000"/>
              </a:lnSpc>
            </a:pPr>
            <a:r>
              <a:rPr kumimoji="1" lang="en-US" altLang="zh-CN" sz="1000" dirty="0">
                <a:solidFill>
                  <a:prstClr val="white"/>
                </a:solidFill>
                <a:sym typeface="Arial" panose="020B0604020202090204" pitchFamily="34" charset="0"/>
              </a:rPr>
              <a:t>64</a:t>
            </a:r>
          </a:p>
          <a:p>
            <a:pPr algn="ctr" defTabSz="913530">
              <a:lnSpc>
                <a:spcPct val="140000"/>
              </a:lnSpc>
            </a:pPr>
            <a:r>
              <a:rPr kumimoji="1" lang="en-US" altLang="zh-CN" sz="1000" dirty="0">
                <a:solidFill>
                  <a:prstClr val="white"/>
                </a:solidFill>
                <a:sym typeface="Arial" panose="020B0604020202090204" pitchFamily="34" charset="0"/>
              </a:rPr>
              <a:t>65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041553" y="3106420"/>
            <a:ext cx="2467187" cy="2492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530">
              <a:lnSpc>
                <a:spcPct val="150000"/>
              </a:lnSpc>
            </a:pPr>
            <a:r>
              <a:rPr kumimoji="1" lang="zh-CN" altLang="en-US" sz="933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深圳天珑无线科技有限公司</a:t>
            </a:r>
            <a:endParaRPr kumimoji="1" lang="zh-CN" altLang="en-US" sz="1067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90204" pitchFamily="34" charset="0"/>
            </a:endParaRPr>
          </a:p>
          <a:p>
            <a:pPr defTabSz="913530">
              <a:lnSpc>
                <a:spcPct val="150000"/>
              </a:lnSpc>
            </a:pPr>
            <a:r>
              <a:rPr kumimoji="1" lang="zh-CN" altLang="en-US" sz="933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中国运载火箭技术研究院</a:t>
            </a:r>
          </a:p>
          <a:p>
            <a:pPr defTabSz="913530">
              <a:lnSpc>
                <a:spcPct val="150000"/>
              </a:lnSpc>
            </a:pPr>
            <a:r>
              <a:rPr kumimoji="1" lang="zh-CN" altLang="en-US" sz="1067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北京国双科技有限公司</a:t>
            </a:r>
          </a:p>
          <a:p>
            <a:pPr defTabSz="913530">
              <a:lnSpc>
                <a:spcPct val="150000"/>
              </a:lnSpc>
            </a:pPr>
            <a:r>
              <a:rPr kumimoji="1" lang="zh-CN" altLang="en-US" sz="933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广西玉柴机器股份有限公司</a:t>
            </a:r>
          </a:p>
          <a:p>
            <a:pPr defTabSz="913530">
              <a:lnSpc>
                <a:spcPct val="150000"/>
              </a:lnSpc>
            </a:pPr>
            <a:r>
              <a:rPr kumimoji="1" lang="zh-CN" altLang="en-US" sz="933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大族激光科技产业集团股份有限公司</a:t>
            </a:r>
          </a:p>
          <a:p>
            <a:pPr defTabSz="913530">
              <a:lnSpc>
                <a:spcPct val="150000"/>
              </a:lnSpc>
            </a:pPr>
            <a:r>
              <a:rPr kumimoji="1" lang="zh-CN" altLang="en-US" sz="933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中国建筑第八工程局有限公司</a:t>
            </a:r>
          </a:p>
          <a:p>
            <a:pPr defTabSz="913530">
              <a:lnSpc>
                <a:spcPct val="150000"/>
              </a:lnSpc>
            </a:pPr>
            <a:r>
              <a:rPr kumimoji="1" lang="zh-CN" altLang="en-US" sz="933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中国水利水电科学研究院</a:t>
            </a:r>
          </a:p>
          <a:p>
            <a:pPr defTabSz="913530">
              <a:lnSpc>
                <a:spcPct val="150000"/>
              </a:lnSpc>
            </a:pPr>
            <a:r>
              <a:rPr kumimoji="1" lang="zh-CN" altLang="en-US" sz="933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杭州海康威视数字技术股份有限公司</a:t>
            </a:r>
          </a:p>
          <a:p>
            <a:pPr defTabSz="913530">
              <a:lnSpc>
                <a:spcPct val="150000"/>
              </a:lnSpc>
            </a:pPr>
            <a:r>
              <a:rPr kumimoji="1" lang="zh-CN" altLang="en-US" sz="933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中信戴卡股份有限公司</a:t>
            </a:r>
          </a:p>
          <a:p>
            <a:pPr defTabSz="913530">
              <a:lnSpc>
                <a:spcPct val="150000"/>
              </a:lnSpc>
            </a:pPr>
            <a:r>
              <a:rPr kumimoji="1" lang="zh-CN" altLang="en-US" sz="933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宇龙计算机通信科技(深圳)有限公司</a:t>
            </a:r>
          </a:p>
          <a:p>
            <a:pPr defTabSz="913530">
              <a:lnSpc>
                <a:spcPct val="150000"/>
              </a:lnSpc>
            </a:pPr>
            <a:r>
              <a:rPr kumimoji="1" lang="zh-CN" altLang="en-US" sz="933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东软集团股份有限公司</a:t>
            </a:r>
          </a:p>
        </p:txBody>
      </p:sp>
      <p:sp>
        <p:nvSpPr>
          <p:cNvPr id="14" name="矩形 13"/>
          <p:cNvSpPr/>
          <p:nvPr/>
        </p:nvSpPr>
        <p:spPr>
          <a:xfrm>
            <a:off x="8508153" y="2722034"/>
            <a:ext cx="29447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530"/>
            <a:r>
              <a:rPr lang="zh-CN" altLang="en-US" sz="12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排名                 公司</a:t>
            </a:r>
          </a:p>
        </p:txBody>
      </p:sp>
    </p:spTree>
    <p:extLst>
      <p:ext uri="{BB962C8B-B14F-4D97-AF65-F5344CB8AC3E}">
        <p14:creationId xmlns:p14="http://schemas.microsoft.com/office/powerpoint/2010/main" val="338252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02000" y="2741245"/>
            <a:ext cx="114783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 </a:t>
            </a:r>
            <a:r>
              <a:rPr lang="zh-CN" altLang="en-US" sz="6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场景化落地实践</a:t>
            </a:r>
            <a:r>
              <a:rPr lang="zh-CN" altLang="en-US" sz="6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205317" y="4101354"/>
            <a:ext cx="7785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  <a:sym typeface="Wingdings 2" panose="05020102010507070707" pitchFamily="18" charset="2"/>
              </a:rPr>
              <a:t>☉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油气 </a:t>
            </a:r>
            <a:r>
              <a:rPr lang="zh-CN" altLang="en-US" sz="3600" b="1" dirty="0">
                <a:solidFill>
                  <a:schemeClr val="bg1"/>
                </a:solidFill>
                <a:sym typeface="Wingdings 2" panose="05020102010507070707" pitchFamily="18" charset="2"/>
              </a:rPr>
              <a:t>☉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政务 </a:t>
            </a:r>
            <a:r>
              <a:rPr lang="zh-CN" altLang="en-US" sz="3600" b="1" dirty="0">
                <a:solidFill>
                  <a:schemeClr val="bg1"/>
                </a:solidFill>
                <a:sym typeface="Wingdings 2" panose="05020102010507070707" pitchFamily="18" charset="2"/>
              </a:rPr>
              <a:t>☉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  园区 </a:t>
            </a:r>
            <a:r>
              <a:rPr lang="zh-CN" altLang="en-US" sz="3600" b="1" dirty="0">
                <a:solidFill>
                  <a:schemeClr val="bg1"/>
                </a:solidFill>
                <a:sym typeface="Wingdings 2" panose="05020102010507070707" pitchFamily="18" charset="2"/>
              </a:rPr>
              <a:t>☉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  司法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31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311223" y="840914"/>
            <a:ext cx="11567160" cy="590169"/>
          </a:xfrm>
        </p:spPr>
        <p:txBody>
          <a:bodyPr>
            <a:normAutofit/>
          </a:bodyPr>
          <a:lstStyle/>
          <a:p>
            <a:pPr>
              <a:tabLst>
                <a:tab pos="3406775" algn="l"/>
              </a:tabLst>
            </a:pPr>
            <a:r>
              <a:rPr lang="zh-CN" altLang="en-US" sz="3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 Neue" panose="02000503000000020004" pitchFamily="2" charset="0"/>
              </a:rPr>
              <a:t>从抽油机井“一井一模”的预测性维护开始</a:t>
            </a:r>
          </a:p>
        </p:txBody>
      </p:sp>
      <p:grpSp>
        <p:nvGrpSpPr>
          <p:cNvPr id="175" name="组合 174"/>
          <p:cNvGrpSpPr/>
          <p:nvPr/>
        </p:nvGrpSpPr>
        <p:grpSpPr>
          <a:xfrm>
            <a:off x="1284501" y="4869856"/>
            <a:ext cx="5549699" cy="586038"/>
            <a:chOff x="2779621" y="4778355"/>
            <a:chExt cx="3790519" cy="586038"/>
          </a:xfrm>
        </p:grpSpPr>
        <p:grpSp>
          <p:nvGrpSpPr>
            <p:cNvPr id="176" name="组合 175"/>
            <p:cNvGrpSpPr/>
            <p:nvPr/>
          </p:nvGrpSpPr>
          <p:grpSpPr>
            <a:xfrm>
              <a:off x="2779621" y="4778355"/>
              <a:ext cx="3475002" cy="586038"/>
              <a:chOff x="4311702" y="5321422"/>
              <a:chExt cx="3475002" cy="586038"/>
            </a:xfrm>
          </p:grpSpPr>
          <p:sp>
            <p:nvSpPr>
              <p:cNvPr id="178" name="圆角矩形 177"/>
              <p:cNvSpPr/>
              <p:nvPr/>
            </p:nvSpPr>
            <p:spPr>
              <a:xfrm>
                <a:off x="4376093" y="5462856"/>
                <a:ext cx="3410611" cy="343634"/>
              </a:xfrm>
              <a:prstGeom prst="roundRect">
                <a:avLst>
                  <a:gd name="adj" fmla="val 27768"/>
                </a:avLst>
              </a:prstGeom>
              <a:noFill/>
              <a:ln w="28575" cap="flat" cmpd="sng" algn="ctr">
                <a:solidFill>
                  <a:srgbClr val="A5A5A5"/>
                </a:solidFill>
                <a:prstDash val="sysDot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kumimoji="1" lang="zh-CN" altLang="en-US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179" name="图片 17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11702" y="5321422"/>
                <a:ext cx="320507" cy="586038"/>
              </a:xfrm>
              <a:prstGeom prst="rect">
                <a:avLst/>
              </a:prstGeom>
            </p:spPr>
          </p:pic>
        </p:grpSp>
        <p:pic>
          <p:nvPicPr>
            <p:cNvPr id="177" name="图片 17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44663" y="4795073"/>
              <a:ext cx="3725477" cy="254660"/>
            </a:xfrm>
            <a:prstGeom prst="rect">
              <a:avLst/>
            </a:prstGeom>
          </p:spPr>
        </p:pic>
      </p:grpSp>
      <p:sp>
        <p:nvSpPr>
          <p:cNvPr id="180" name="圆角矩形 179"/>
          <p:cNvSpPr/>
          <p:nvPr/>
        </p:nvSpPr>
        <p:spPr>
          <a:xfrm>
            <a:off x="1444979" y="2472895"/>
            <a:ext cx="3288335" cy="2361392"/>
          </a:xfrm>
          <a:prstGeom prst="roundRect">
            <a:avLst>
              <a:gd name="adj" fmla="val 1409"/>
            </a:avLst>
          </a:prstGeom>
          <a:solidFill>
            <a:schemeClr val="accent5">
              <a:lumMod val="50000"/>
              <a:alpha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kumimoji="1" lang="zh-CN" altLang="en-US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81" name="Straight Connector 16"/>
          <p:cNvCxnSpPr/>
          <p:nvPr/>
        </p:nvCxnSpPr>
        <p:spPr>
          <a:xfrm flipV="1">
            <a:off x="2317196" y="4832861"/>
            <a:ext cx="0" cy="393278"/>
          </a:xfrm>
          <a:prstGeom prst="line">
            <a:avLst/>
          </a:prstGeom>
          <a:ln w="38100">
            <a:solidFill>
              <a:schemeClr val="accent3"/>
            </a:solidFill>
            <a:prstDash val="sysDot"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2" name="组合 181"/>
          <p:cNvGrpSpPr/>
          <p:nvPr/>
        </p:nvGrpSpPr>
        <p:grpSpPr>
          <a:xfrm>
            <a:off x="1646419" y="2760289"/>
            <a:ext cx="1196359" cy="1544984"/>
            <a:chOff x="1262027" y="2563919"/>
            <a:chExt cx="1196359" cy="1404531"/>
          </a:xfrm>
        </p:grpSpPr>
        <p:sp>
          <p:nvSpPr>
            <p:cNvPr id="183" name="Rectangle 2"/>
            <p:cNvSpPr/>
            <p:nvPr/>
          </p:nvSpPr>
          <p:spPr>
            <a:xfrm>
              <a:off x="1262027" y="3407649"/>
              <a:ext cx="1196359" cy="560801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67">
                <a:defRPr/>
              </a:pPr>
              <a:r>
                <a:rPr lang="zh-CN" altLang="en-US" sz="1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专家知识</a:t>
              </a:r>
              <a:r>
                <a:rPr lang="en-US" altLang="zh-CN" sz="1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经验</a:t>
              </a:r>
              <a:endParaRPr lang="en-US" altLang="zh-CN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4" name="Rectangle 6"/>
            <p:cNvSpPr/>
            <p:nvPr/>
          </p:nvSpPr>
          <p:spPr>
            <a:xfrm>
              <a:off x="1262027" y="2563919"/>
              <a:ext cx="1196359" cy="555693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67">
                <a:defRPr/>
              </a:pPr>
              <a:r>
                <a:rPr lang="zh-CN" altLang="en-US" sz="1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故障相关历史数据</a:t>
              </a:r>
            </a:p>
          </p:txBody>
        </p:sp>
      </p:grpSp>
      <p:sp>
        <p:nvSpPr>
          <p:cNvPr id="185" name="TextBox 72"/>
          <p:cNvSpPr txBox="1"/>
          <p:nvPr/>
        </p:nvSpPr>
        <p:spPr>
          <a:xfrm>
            <a:off x="3887591" y="2788545"/>
            <a:ext cx="615877" cy="148358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 defTabSz="914367">
              <a:defRPr/>
            </a:pPr>
            <a:r>
              <a: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规则模型</a:t>
            </a:r>
            <a:r>
              <a:rPr lang="en-US" altLang="zh-CN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</a:p>
          <a:p>
            <a:pPr algn="ctr" defTabSz="914367">
              <a:defRPr/>
            </a:pPr>
            <a:r>
              <a: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机器学习</a:t>
            </a:r>
            <a:endParaRPr lang="en-US" sz="1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6" name="组合 185"/>
          <p:cNvGrpSpPr/>
          <p:nvPr/>
        </p:nvGrpSpPr>
        <p:grpSpPr>
          <a:xfrm>
            <a:off x="3097567" y="2788939"/>
            <a:ext cx="535235" cy="1474919"/>
            <a:chOff x="5870882" y="2819522"/>
            <a:chExt cx="2193667" cy="423872"/>
          </a:xfrm>
        </p:grpSpPr>
        <p:sp>
          <p:nvSpPr>
            <p:cNvPr id="187" name="Rectangle 3"/>
            <p:cNvSpPr/>
            <p:nvPr/>
          </p:nvSpPr>
          <p:spPr>
            <a:xfrm>
              <a:off x="5870882" y="2819522"/>
              <a:ext cx="2193667" cy="42387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67">
                <a:defRPr/>
              </a:pPr>
              <a:endParaRPr 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8" name="TextBox 72"/>
            <p:cNvSpPr txBox="1"/>
            <p:nvPr/>
          </p:nvSpPr>
          <p:spPr>
            <a:xfrm>
              <a:off x="6615655" y="2854747"/>
              <a:ext cx="717506" cy="281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67">
                <a:defRPr/>
              </a:pPr>
              <a:r>
                <a:rPr lang="zh-CN" altLang="en-US" sz="16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知识图谱</a:t>
              </a:r>
              <a:endParaRPr 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9" name="组合 188"/>
          <p:cNvGrpSpPr/>
          <p:nvPr/>
        </p:nvGrpSpPr>
        <p:grpSpPr>
          <a:xfrm>
            <a:off x="1724782" y="4441665"/>
            <a:ext cx="2740921" cy="367461"/>
            <a:chOff x="9646256" y="1409438"/>
            <a:chExt cx="2265224" cy="444628"/>
          </a:xfrm>
        </p:grpSpPr>
        <p:sp>
          <p:nvSpPr>
            <p:cNvPr id="190" name="圆角矩形 189"/>
            <p:cNvSpPr/>
            <p:nvPr/>
          </p:nvSpPr>
          <p:spPr>
            <a:xfrm>
              <a:off x="9679116" y="1409438"/>
              <a:ext cx="2212764" cy="444628"/>
            </a:xfrm>
            <a:prstGeom prst="roundRect">
              <a:avLst>
                <a:gd name="adj" fmla="val 8190"/>
              </a:avLst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kumimoji="1" lang="zh-CN" altLang="en-US" sz="1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1" name="TextBox 72"/>
            <p:cNvSpPr txBox="1"/>
            <p:nvPr/>
          </p:nvSpPr>
          <p:spPr>
            <a:xfrm>
              <a:off x="9646256" y="1459130"/>
              <a:ext cx="2265224" cy="335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67">
                <a:defRPr/>
              </a:pPr>
              <a:r>
                <a:rPr lang="zh-CN" altLang="en-US" sz="12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数据治理</a:t>
              </a:r>
              <a:r>
                <a:rPr lang="en-US" altLang="zh-CN" sz="12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+</a:t>
              </a:r>
              <a:r>
                <a:rPr lang="zh-CN" altLang="en-US" sz="12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基于业务的模型设计</a:t>
              </a:r>
              <a:endParaRPr lang="en-US" sz="1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2" name="圆角矩形 191"/>
          <p:cNvSpPr/>
          <p:nvPr/>
        </p:nvSpPr>
        <p:spPr>
          <a:xfrm>
            <a:off x="5353657" y="2472895"/>
            <a:ext cx="1955269" cy="2326685"/>
          </a:xfrm>
          <a:prstGeom prst="roundRect">
            <a:avLst>
              <a:gd name="adj" fmla="val 2131"/>
            </a:avLst>
          </a:prstGeom>
          <a:solidFill>
            <a:schemeClr val="tx2">
              <a:lumMod val="50000"/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kumimoji="1" lang="zh-CN" altLang="en-US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3" name="组合 192"/>
          <p:cNvGrpSpPr/>
          <p:nvPr/>
        </p:nvGrpSpPr>
        <p:grpSpPr>
          <a:xfrm>
            <a:off x="5494787" y="3225876"/>
            <a:ext cx="1646305" cy="1198035"/>
            <a:chOff x="4525428" y="4153792"/>
            <a:chExt cx="1646305" cy="1594585"/>
          </a:xfrm>
        </p:grpSpPr>
        <p:sp>
          <p:nvSpPr>
            <p:cNvPr id="194" name="Rectangle 35"/>
            <p:cNvSpPr/>
            <p:nvPr/>
          </p:nvSpPr>
          <p:spPr>
            <a:xfrm>
              <a:off x="4525428" y="4153792"/>
              <a:ext cx="1646305" cy="159458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67">
                <a:defRPr/>
              </a:pPr>
              <a:endParaRPr 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95" name="组合 194"/>
            <p:cNvGrpSpPr/>
            <p:nvPr/>
          </p:nvGrpSpPr>
          <p:grpSpPr>
            <a:xfrm>
              <a:off x="4552617" y="4233295"/>
              <a:ext cx="642119" cy="1433777"/>
              <a:chOff x="4753851" y="4122834"/>
              <a:chExt cx="642119" cy="1734867"/>
            </a:xfrm>
          </p:grpSpPr>
          <p:sp>
            <p:nvSpPr>
              <p:cNvPr id="199" name="Rectangle 29"/>
              <p:cNvSpPr/>
              <p:nvPr/>
            </p:nvSpPr>
            <p:spPr>
              <a:xfrm>
                <a:off x="4831364" y="4135404"/>
                <a:ext cx="564606" cy="170341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367">
                  <a:defRPr/>
                </a:pPr>
                <a:endParaRPr lang="en-US" sz="16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0" name="TextBox 72"/>
              <p:cNvSpPr txBox="1"/>
              <p:nvPr/>
            </p:nvSpPr>
            <p:spPr>
              <a:xfrm>
                <a:off x="4753851" y="4122834"/>
                <a:ext cx="324982" cy="1734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367">
                  <a:defRPr/>
                </a:pPr>
                <a:r>
                  <a:rPr lang="zh-CN" altLang="en-US" sz="16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故障预测</a:t>
                </a:r>
                <a:endParaRPr lang="en-US" sz="16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96" name="Rectangle 34"/>
            <p:cNvSpPr/>
            <p:nvPr/>
          </p:nvSpPr>
          <p:spPr>
            <a:xfrm>
              <a:off x="4926141" y="5300501"/>
              <a:ext cx="994679" cy="330039"/>
            </a:xfrm>
            <a:prstGeom prst="rect">
              <a:avLst/>
            </a:prstGeom>
            <a:solidFill>
              <a:srgbClr val="40688D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67">
                <a:defRPr/>
              </a:pPr>
              <a:r>
                <a:rPr lang="zh-CN" altLang="en-US" sz="1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渐变故障</a:t>
              </a:r>
              <a:endParaRPr lang="en-US" sz="1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7" name="Rectangle 29"/>
            <p:cNvSpPr/>
            <p:nvPr/>
          </p:nvSpPr>
          <p:spPr>
            <a:xfrm>
              <a:off x="4923624" y="4275037"/>
              <a:ext cx="994679" cy="330039"/>
            </a:xfrm>
            <a:prstGeom prst="rect">
              <a:avLst/>
            </a:prstGeom>
            <a:solidFill>
              <a:srgbClr val="40688D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67">
                <a:defRPr/>
              </a:pPr>
              <a:r>
                <a:rPr lang="zh-CN" altLang="en-US" sz="1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</a:t>
              </a:r>
              <a:r>
                <a:rPr lang="zh-CN" altLang="en-US" sz="14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井</a:t>
              </a:r>
              <a:r>
                <a:rPr lang="zh-CN" altLang="en-US" sz="1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故障</a:t>
              </a:r>
              <a:endParaRPr lang="en-US" sz="1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8" name="Rectangle 29"/>
            <p:cNvSpPr/>
            <p:nvPr/>
          </p:nvSpPr>
          <p:spPr>
            <a:xfrm>
              <a:off x="4926141" y="4787769"/>
              <a:ext cx="994679" cy="330039"/>
            </a:xfrm>
            <a:prstGeom prst="rect">
              <a:avLst/>
            </a:prstGeom>
            <a:solidFill>
              <a:srgbClr val="40688D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67">
                <a:defRPr/>
              </a:pPr>
              <a:r>
                <a:rPr lang="zh-CN" altLang="en-US" sz="1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相似故障</a:t>
              </a:r>
              <a:endParaRPr lang="en-US" sz="1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1" name="组合 200"/>
          <p:cNvGrpSpPr/>
          <p:nvPr/>
        </p:nvGrpSpPr>
        <p:grpSpPr>
          <a:xfrm>
            <a:off x="5494787" y="2694507"/>
            <a:ext cx="1646299" cy="369923"/>
            <a:chOff x="4525428" y="3347482"/>
            <a:chExt cx="1646299" cy="369923"/>
          </a:xfrm>
        </p:grpSpPr>
        <p:grpSp>
          <p:nvGrpSpPr>
            <p:cNvPr id="202" name="组合 201"/>
            <p:cNvGrpSpPr/>
            <p:nvPr/>
          </p:nvGrpSpPr>
          <p:grpSpPr>
            <a:xfrm>
              <a:off x="4525428" y="3347482"/>
              <a:ext cx="1646299" cy="369923"/>
              <a:chOff x="5870882" y="2799648"/>
              <a:chExt cx="934200" cy="447608"/>
            </a:xfrm>
          </p:grpSpPr>
          <p:sp>
            <p:nvSpPr>
              <p:cNvPr id="204" name="Rectangle 3"/>
              <p:cNvSpPr/>
              <p:nvPr/>
            </p:nvSpPr>
            <p:spPr>
              <a:xfrm>
                <a:off x="5870882" y="2799648"/>
                <a:ext cx="934200" cy="447608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67">
                  <a:defRPr/>
                </a:pPr>
                <a:endParaRPr 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5" name="TextBox 72"/>
              <p:cNvSpPr txBox="1"/>
              <p:nvPr/>
            </p:nvSpPr>
            <p:spPr>
              <a:xfrm>
                <a:off x="6077321" y="2854747"/>
                <a:ext cx="717506" cy="372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367">
                  <a:defRPr/>
                </a:pPr>
                <a:r>
                  <a:rPr lang="zh-CN" altLang="en-US" sz="1400" b="1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设备维护</a:t>
                </a:r>
                <a:endParaRPr lang="en-US" sz="14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203" name="图片 202"/>
            <p:cNvPicPr>
              <a:picLocks noChangeAspect="1"/>
            </p:cNvPicPr>
            <p:nvPr/>
          </p:nvPicPr>
          <p:blipFill>
            <a:blip r:embed="rId4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5413" y="3437148"/>
              <a:ext cx="234022" cy="212747"/>
            </a:xfrm>
            <a:prstGeom prst="rect">
              <a:avLst/>
            </a:prstGeom>
          </p:spPr>
        </p:pic>
      </p:grpSp>
      <p:sp>
        <p:nvSpPr>
          <p:cNvPr id="206" name="下箭头 205"/>
          <p:cNvSpPr/>
          <p:nvPr/>
        </p:nvSpPr>
        <p:spPr>
          <a:xfrm flipV="1">
            <a:off x="6259745" y="3110486"/>
            <a:ext cx="170145" cy="64432"/>
          </a:xfrm>
          <a:prstGeom prst="downArrow">
            <a:avLst/>
          </a:prstGeom>
          <a:solidFill>
            <a:srgbClr val="D2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D2D2D2"/>
              </a:solidFill>
            </a:endParaRPr>
          </a:p>
        </p:txBody>
      </p:sp>
      <p:grpSp>
        <p:nvGrpSpPr>
          <p:cNvPr id="207" name="组合 206"/>
          <p:cNvGrpSpPr/>
          <p:nvPr/>
        </p:nvGrpSpPr>
        <p:grpSpPr>
          <a:xfrm>
            <a:off x="5606777" y="4441665"/>
            <a:ext cx="1516237" cy="367461"/>
            <a:chOff x="9634915" y="1409438"/>
            <a:chExt cx="2256965" cy="444628"/>
          </a:xfrm>
        </p:grpSpPr>
        <p:sp>
          <p:nvSpPr>
            <p:cNvPr id="208" name="圆角矩形 207"/>
            <p:cNvSpPr/>
            <p:nvPr/>
          </p:nvSpPr>
          <p:spPr>
            <a:xfrm>
              <a:off x="9679116" y="1409438"/>
              <a:ext cx="2212764" cy="444628"/>
            </a:xfrm>
            <a:prstGeom prst="roundRect">
              <a:avLst>
                <a:gd name="adj" fmla="val 8190"/>
              </a:avLst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kumimoji="1" lang="zh-CN" altLang="en-US" sz="1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9" name="TextBox 72"/>
            <p:cNvSpPr txBox="1"/>
            <p:nvPr/>
          </p:nvSpPr>
          <p:spPr>
            <a:xfrm>
              <a:off x="9634915" y="1473676"/>
              <a:ext cx="1805376" cy="335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67">
                <a:defRPr/>
              </a:pPr>
              <a:r>
                <a:rPr lang="zh-CN" altLang="en-US" sz="12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预测性维护</a:t>
              </a:r>
            </a:p>
          </p:txBody>
        </p:sp>
      </p:grpSp>
      <p:sp>
        <p:nvSpPr>
          <p:cNvPr id="210" name="Rectangle 6"/>
          <p:cNvSpPr/>
          <p:nvPr/>
        </p:nvSpPr>
        <p:spPr>
          <a:xfrm>
            <a:off x="1470380" y="5184715"/>
            <a:ext cx="1490435" cy="33404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67">
              <a:defRPr/>
            </a:pPr>
            <a:r>
              <a:rPr lang="zh-CN" altLang="en-US" sz="1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实时数据</a:t>
            </a:r>
          </a:p>
        </p:txBody>
      </p:sp>
      <p:sp>
        <p:nvSpPr>
          <p:cNvPr id="211" name="下箭头 210"/>
          <p:cNvSpPr/>
          <p:nvPr/>
        </p:nvSpPr>
        <p:spPr>
          <a:xfrm rot="5400000" flipV="1">
            <a:off x="2878385" y="3050244"/>
            <a:ext cx="170145" cy="114146"/>
          </a:xfrm>
          <a:prstGeom prst="downArrow">
            <a:avLst/>
          </a:prstGeom>
          <a:solidFill>
            <a:srgbClr val="D2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D2D2D2"/>
              </a:solidFill>
            </a:endParaRPr>
          </a:p>
        </p:txBody>
      </p:sp>
      <p:sp>
        <p:nvSpPr>
          <p:cNvPr id="212" name="下箭头 211"/>
          <p:cNvSpPr/>
          <p:nvPr/>
        </p:nvSpPr>
        <p:spPr>
          <a:xfrm rot="5400000" flipV="1">
            <a:off x="2878385" y="3892604"/>
            <a:ext cx="170145" cy="114146"/>
          </a:xfrm>
          <a:prstGeom prst="downArrow">
            <a:avLst/>
          </a:prstGeom>
          <a:solidFill>
            <a:srgbClr val="D2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D2D2D2"/>
              </a:solidFill>
            </a:endParaRPr>
          </a:p>
        </p:txBody>
      </p:sp>
      <p:sp>
        <p:nvSpPr>
          <p:cNvPr id="213" name="下箭头 212"/>
          <p:cNvSpPr/>
          <p:nvPr/>
        </p:nvSpPr>
        <p:spPr>
          <a:xfrm rot="5400000" flipV="1">
            <a:off x="3665380" y="3309852"/>
            <a:ext cx="170145" cy="114146"/>
          </a:xfrm>
          <a:prstGeom prst="downArrow">
            <a:avLst/>
          </a:prstGeom>
          <a:solidFill>
            <a:srgbClr val="D2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D2D2D2"/>
              </a:solidFill>
            </a:endParaRPr>
          </a:p>
        </p:txBody>
      </p:sp>
      <p:sp>
        <p:nvSpPr>
          <p:cNvPr id="214" name="下箭头 213"/>
          <p:cNvSpPr/>
          <p:nvPr/>
        </p:nvSpPr>
        <p:spPr>
          <a:xfrm rot="16200000" flipH="1" flipV="1">
            <a:off x="3665380" y="3520620"/>
            <a:ext cx="170145" cy="114146"/>
          </a:xfrm>
          <a:prstGeom prst="downArrow">
            <a:avLst/>
          </a:prstGeom>
          <a:solidFill>
            <a:srgbClr val="D2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D2D2D2"/>
              </a:solidFill>
            </a:endParaRPr>
          </a:p>
        </p:txBody>
      </p:sp>
      <p:grpSp>
        <p:nvGrpSpPr>
          <p:cNvPr id="215" name="组合 214"/>
          <p:cNvGrpSpPr/>
          <p:nvPr/>
        </p:nvGrpSpPr>
        <p:grpSpPr>
          <a:xfrm>
            <a:off x="7674964" y="4256045"/>
            <a:ext cx="2756452" cy="1078475"/>
            <a:chOff x="7316141" y="2005809"/>
            <a:chExt cx="2756452" cy="1078475"/>
          </a:xfrm>
        </p:grpSpPr>
        <p:sp>
          <p:nvSpPr>
            <p:cNvPr id="216" name="矩形 215"/>
            <p:cNvSpPr/>
            <p:nvPr/>
          </p:nvSpPr>
          <p:spPr>
            <a:xfrm>
              <a:off x="7316141" y="2005809"/>
              <a:ext cx="275645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r>
                <a:rPr lang="en-US" altLang="zh-CN" sz="4400" b="1" dirty="0" smtClean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000</a:t>
              </a:r>
              <a:r>
                <a:rPr lang="en-US" altLang="zh-CN" sz="2800" b="1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217" name="文本框 216"/>
            <p:cNvSpPr txBox="1"/>
            <p:nvPr/>
          </p:nvSpPr>
          <p:spPr>
            <a:xfrm>
              <a:off x="7541294" y="2745730"/>
              <a:ext cx="2219062" cy="33855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zh-CN" altLang="en-US" sz="1600" b="1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抽油机井</a:t>
              </a:r>
              <a:endParaRPr lang="en-US" altLang="zh-CN" sz="1600" b="1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8" name="组合 217"/>
          <p:cNvGrpSpPr/>
          <p:nvPr/>
        </p:nvGrpSpPr>
        <p:grpSpPr>
          <a:xfrm>
            <a:off x="7547069" y="2437929"/>
            <a:ext cx="2756452" cy="1078475"/>
            <a:chOff x="7316141" y="3735843"/>
            <a:chExt cx="2756452" cy="1078475"/>
          </a:xfrm>
        </p:grpSpPr>
        <p:sp>
          <p:nvSpPr>
            <p:cNvPr id="219" name="矩形 218"/>
            <p:cNvSpPr/>
            <p:nvPr/>
          </p:nvSpPr>
          <p:spPr>
            <a:xfrm>
              <a:off x="7316141" y="3735843"/>
              <a:ext cx="275645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&gt;</a:t>
              </a:r>
              <a:r>
                <a:rPr lang="en-US" altLang="zh-CN" sz="4400" b="1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90%</a:t>
              </a:r>
              <a:endParaRPr lang="en-US" altLang="zh-CN" sz="2800" b="1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20" name="文本框 219"/>
            <p:cNvSpPr txBox="1"/>
            <p:nvPr/>
          </p:nvSpPr>
          <p:spPr>
            <a:xfrm>
              <a:off x="7584836" y="4475764"/>
              <a:ext cx="2219062" cy="33855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zh-CN" altLang="en-US" sz="1600" b="1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准确率</a:t>
              </a:r>
              <a:endParaRPr lang="en-US" altLang="zh-CN" sz="1600" b="1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21" name="图片 22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6" b="73765"/>
          <a:stretch/>
        </p:blipFill>
        <p:spPr>
          <a:xfrm flipV="1">
            <a:off x="4604238" y="3688392"/>
            <a:ext cx="888696" cy="180667"/>
          </a:xfrm>
          <a:prstGeom prst="rect">
            <a:avLst/>
          </a:prstGeom>
        </p:spPr>
      </p:pic>
      <p:cxnSp>
        <p:nvCxnSpPr>
          <p:cNvPr id="222" name="直接箭头连接符 221"/>
          <p:cNvCxnSpPr/>
          <p:nvPr/>
        </p:nvCxnSpPr>
        <p:spPr>
          <a:xfrm flipV="1">
            <a:off x="6372152" y="4786778"/>
            <a:ext cx="0" cy="398648"/>
          </a:xfrm>
          <a:prstGeom prst="straightConnector1">
            <a:avLst/>
          </a:prstGeom>
          <a:ln w="28575">
            <a:solidFill>
              <a:srgbClr val="A5A5A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标题 5"/>
          <p:cNvSpPr txBox="1">
            <a:spLocks/>
          </p:cNvSpPr>
          <p:nvPr/>
        </p:nvSpPr>
        <p:spPr>
          <a:xfrm>
            <a:off x="389735" y="1491247"/>
            <a:ext cx="11567160" cy="59016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zh-CN" altLang="en-US" sz="3000" b="1" i="0" kern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pPr>
              <a:tabLst>
                <a:tab pos="3406775" algn="l"/>
              </a:tabLst>
            </a:pPr>
            <a:r>
              <a:rPr lang="zh-CN" altLang="en-US" sz="16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 Neue" panose="02000503000000020004" pitchFamily="2" charset="0"/>
              </a:rPr>
              <a:t>现行系统基于理想状态数据会频繁发出不需要处理的报警，无法借助系统判断是哪种故障。部分井过度维护，部分井维护</a:t>
            </a:r>
            <a:r>
              <a:rPr lang="zh-CN" altLang="en-US" sz="1600" b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 Neue" panose="02000503000000020004" pitchFamily="2" charset="0"/>
              </a:rPr>
              <a:t>不足</a:t>
            </a:r>
            <a:endParaRPr lang="zh-CN" altLang="en-US" sz="1600" b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07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-267135" y="840914"/>
            <a:ext cx="12723876" cy="590169"/>
          </a:xfrm>
        </p:spPr>
        <p:txBody>
          <a:bodyPr>
            <a:noAutofit/>
          </a:bodyPr>
          <a:lstStyle/>
          <a:p>
            <a:pPr>
              <a:tabLst>
                <a:tab pos="3406775" algn="l"/>
              </a:tabLst>
            </a:pPr>
            <a:r>
              <a:rPr lang="zh-CN" altLang="en-US" sz="3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 Neue" panose="02000503000000020004" pitchFamily="2" charset="0"/>
              </a:rPr>
              <a:t>转型需要从产业价值链视角出发，对人、设备、管理进行系统优化</a:t>
            </a:r>
          </a:p>
        </p:txBody>
      </p:sp>
      <p:sp>
        <p:nvSpPr>
          <p:cNvPr id="151" name="标题 5"/>
          <p:cNvSpPr txBox="1">
            <a:spLocks/>
          </p:cNvSpPr>
          <p:nvPr/>
        </p:nvSpPr>
        <p:spPr>
          <a:xfrm>
            <a:off x="463623" y="1435831"/>
            <a:ext cx="11567160" cy="59016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zh-CN" altLang="en-US" sz="3000" b="1" i="0" kern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zh-CN" altLang="en-US" sz="1600" b="0" dirty="0">
                <a:solidFill>
                  <a:prstClr val="white"/>
                </a:solidFill>
              </a:rPr>
              <a:t>在油气领域我们构建了包含底层数据仓库在内的，应用在勘探、开发、生产、储运、炼化、销售不同环节的方案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988292" y="2097082"/>
            <a:ext cx="10378544" cy="3810353"/>
            <a:chOff x="988292" y="2021926"/>
            <a:chExt cx="10378544" cy="3810353"/>
          </a:xfrm>
        </p:grpSpPr>
        <p:grpSp>
          <p:nvGrpSpPr>
            <p:cNvPr id="108" name="组合 107"/>
            <p:cNvGrpSpPr/>
            <p:nvPr/>
          </p:nvGrpSpPr>
          <p:grpSpPr>
            <a:xfrm>
              <a:off x="1119559" y="4990639"/>
              <a:ext cx="9669920" cy="841640"/>
              <a:chOff x="894678" y="4408329"/>
              <a:chExt cx="10295068" cy="841640"/>
            </a:xfrm>
          </p:grpSpPr>
          <p:sp>
            <p:nvSpPr>
              <p:cNvPr id="25" name="圆角矩形 24"/>
              <p:cNvSpPr/>
              <p:nvPr/>
            </p:nvSpPr>
            <p:spPr>
              <a:xfrm>
                <a:off x="894678" y="4903153"/>
                <a:ext cx="10295068" cy="32714"/>
              </a:xfrm>
              <a:prstGeom prst="roundRect">
                <a:avLst>
                  <a:gd name="adj" fmla="val 11074"/>
                </a:avLst>
              </a:prstGeom>
              <a:solidFill>
                <a:srgbClr val="FFF2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" name="组合 3"/>
              <p:cNvGrpSpPr/>
              <p:nvPr/>
            </p:nvGrpSpPr>
            <p:grpSpPr>
              <a:xfrm>
                <a:off x="1238812" y="4988359"/>
                <a:ext cx="9480314" cy="261610"/>
                <a:chOff x="1086519" y="5289583"/>
                <a:chExt cx="9869161" cy="261610"/>
              </a:xfrm>
            </p:grpSpPr>
            <p:sp>
              <p:nvSpPr>
                <p:cNvPr id="27" name="文本框 26"/>
                <p:cNvSpPr txBox="1"/>
                <p:nvPr/>
              </p:nvSpPr>
              <p:spPr>
                <a:xfrm>
                  <a:off x="1086519" y="5289583"/>
                  <a:ext cx="485940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1100" dirty="0" smtClean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勘探</a:t>
                  </a:r>
                  <a:endParaRPr lang="zh-CN" altLang="en-US" sz="11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" name="文本框 27"/>
                <p:cNvSpPr txBox="1"/>
                <p:nvPr/>
              </p:nvSpPr>
              <p:spPr>
                <a:xfrm>
                  <a:off x="2963163" y="5289583"/>
                  <a:ext cx="485940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1100" dirty="0" smtClean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开发</a:t>
                  </a:r>
                  <a:endParaRPr lang="zh-CN" altLang="en-US" sz="11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" name="文本框 28"/>
                <p:cNvSpPr txBox="1"/>
                <p:nvPr/>
              </p:nvSpPr>
              <p:spPr>
                <a:xfrm>
                  <a:off x="4839807" y="5289583"/>
                  <a:ext cx="485940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1100" dirty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生产</a:t>
                  </a:r>
                </a:p>
              </p:txBody>
            </p:sp>
            <p:sp>
              <p:nvSpPr>
                <p:cNvPr id="30" name="文本框 29"/>
                <p:cNvSpPr txBox="1"/>
                <p:nvPr/>
              </p:nvSpPr>
              <p:spPr>
                <a:xfrm>
                  <a:off x="6694053" y="5289583"/>
                  <a:ext cx="485940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1100" dirty="0" smtClean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储运</a:t>
                  </a:r>
                  <a:endParaRPr lang="zh-CN" altLang="en-US" sz="11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" name="文本框 30"/>
                <p:cNvSpPr txBox="1"/>
                <p:nvPr/>
              </p:nvSpPr>
              <p:spPr>
                <a:xfrm>
                  <a:off x="8593095" y="5289583"/>
                  <a:ext cx="485940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1100" dirty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炼化</a:t>
                  </a:r>
                </a:p>
              </p:txBody>
            </p:sp>
            <p:sp>
              <p:nvSpPr>
                <p:cNvPr id="32" name="文本框 31"/>
                <p:cNvSpPr txBox="1"/>
                <p:nvPr/>
              </p:nvSpPr>
              <p:spPr>
                <a:xfrm>
                  <a:off x="10469740" y="5289583"/>
                  <a:ext cx="485940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1100" dirty="0" smtClean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销售</a:t>
                  </a:r>
                  <a:endParaRPr lang="zh-CN" altLang="en-US" sz="11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20053" y="4503742"/>
                <a:ext cx="501645" cy="501645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64890" y="4474922"/>
                <a:ext cx="501645" cy="501645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51599" y="4461754"/>
                <a:ext cx="501645" cy="501645"/>
              </a:xfrm>
              <a:prstGeom prst="rect">
                <a:avLst/>
              </a:prstGeom>
            </p:spPr>
          </p:pic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16829" y="4567636"/>
                <a:ext cx="414583" cy="414583"/>
              </a:xfrm>
              <a:prstGeom prst="rect">
                <a:avLst/>
              </a:prstGeom>
            </p:spPr>
          </p:pic>
          <p:grpSp>
            <p:nvGrpSpPr>
              <p:cNvPr id="38" name="组合 37"/>
              <p:cNvGrpSpPr/>
              <p:nvPr/>
            </p:nvGrpSpPr>
            <p:grpSpPr>
              <a:xfrm>
                <a:off x="1285107" y="4408329"/>
                <a:ext cx="731430" cy="551810"/>
                <a:chOff x="1005399" y="4612731"/>
                <a:chExt cx="731430" cy="551810"/>
              </a:xfrm>
            </p:grpSpPr>
            <p:pic>
              <p:nvPicPr>
                <p:cNvPr id="14" name="图片 13"/>
                <p:cNvPicPr>
                  <a:picLocks noChangeAspect="1"/>
                </p:cNvPicPr>
                <p:nvPr/>
              </p:nvPicPr>
              <p:blipFill>
                <a:blip r:embed="rId7" cstate="print"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5399" y="4878078"/>
                  <a:ext cx="257424" cy="257424"/>
                </a:xfrm>
                <a:prstGeom prst="rect">
                  <a:avLst/>
                </a:prstGeom>
              </p:spPr>
            </p:pic>
            <p:pic>
              <p:nvPicPr>
                <p:cNvPr id="26" name="图片 25"/>
                <p:cNvPicPr>
                  <a:picLocks noChangeAspect="1"/>
                </p:cNvPicPr>
                <p:nvPr/>
              </p:nvPicPr>
              <p:blipFill>
                <a:blip r:embed="rId8" cstate="print"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85019" y="4612731"/>
                  <a:ext cx="551810" cy="551810"/>
                </a:xfrm>
                <a:prstGeom prst="rect">
                  <a:avLst/>
                </a:prstGeom>
              </p:spPr>
            </p:pic>
          </p:grpSp>
          <p:pic>
            <p:nvPicPr>
              <p:cNvPr id="34" name="图片 33"/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55643" y="4462399"/>
                <a:ext cx="501645" cy="501645"/>
              </a:xfrm>
              <a:prstGeom prst="rect">
                <a:avLst/>
              </a:prstGeom>
            </p:spPr>
          </p:pic>
        </p:grpSp>
        <p:grpSp>
          <p:nvGrpSpPr>
            <p:cNvPr id="47" name="组合 46"/>
            <p:cNvGrpSpPr/>
            <p:nvPr/>
          </p:nvGrpSpPr>
          <p:grpSpPr>
            <a:xfrm>
              <a:off x="1766123" y="4537287"/>
              <a:ext cx="101287" cy="291192"/>
              <a:chOff x="3399406" y="1533251"/>
              <a:chExt cx="157882" cy="387576"/>
            </a:xfrm>
            <a:solidFill>
              <a:srgbClr val="FFF26B"/>
            </a:solidFill>
          </p:grpSpPr>
          <p:grpSp>
            <p:nvGrpSpPr>
              <p:cNvPr id="44" name="组合 43"/>
              <p:cNvGrpSpPr/>
              <p:nvPr/>
            </p:nvGrpSpPr>
            <p:grpSpPr>
              <a:xfrm>
                <a:off x="3399406" y="1631366"/>
                <a:ext cx="157882" cy="184798"/>
                <a:chOff x="3408057" y="1352450"/>
                <a:chExt cx="157882" cy="184798"/>
              </a:xfrm>
              <a:grpFill/>
            </p:grpSpPr>
            <p:cxnSp>
              <p:nvCxnSpPr>
                <p:cNvPr id="41" name="直接连接符 40"/>
                <p:cNvCxnSpPr/>
                <p:nvPr/>
              </p:nvCxnSpPr>
              <p:spPr>
                <a:xfrm>
                  <a:off x="3408057" y="1352450"/>
                  <a:ext cx="157882" cy="0"/>
                </a:xfrm>
                <a:prstGeom prst="line">
                  <a:avLst/>
                </a:prstGeom>
                <a:grpFill/>
                <a:ln w="19050">
                  <a:solidFill>
                    <a:srgbClr val="FFF2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6"/>
                <p:cNvCxnSpPr/>
                <p:nvPr/>
              </p:nvCxnSpPr>
              <p:spPr>
                <a:xfrm>
                  <a:off x="3421758" y="1398649"/>
                  <a:ext cx="130481" cy="0"/>
                </a:xfrm>
                <a:prstGeom prst="line">
                  <a:avLst/>
                </a:prstGeom>
                <a:grpFill/>
                <a:ln w="19050">
                  <a:solidFill>
                    <a:srgbClr val="FFF2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接连接符 57"/>
                <p:cNvCxnSpPr/>
                <p:nvPr/>
              </p:nvCxnSpPr>
              <p:spPr>
                <a:xfrm>
                  <a:off x="3433081" y="1444848"/>
                  <a:ext cx="107835" cy="0"/>
                </a:xfrm>
                <a:prstGeom prst="line">
                  <a:avLst/>
                </a:prstGeom>
                <a:grpFill/>
                <a:ln w="19050">
                  <a:solidFill>
                    <a:srgbClr val="FFF2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8"/>
                <p:cNvCxnSpPr/>
                <p:nvPr/>
              </p:nvCxnSpPr>
              <p:spPr>
                <a:xfrm>
                  <a:off x="3442438" y="1491047"/>
                  <a:ext cx="89120" cy="0"/>
                </a:xfrm>
                <a:prstGeom prst="line">
                  <a:avLst/>
                </a:prstGeom>
                <a:grpFill/>
                <a:ln w="19050">
                  <a:solidFill>
                    <a:srgbClr val="FFF2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接连接符 59"/>
                <p:cNvCxnSpPr/>
                <p:nvPr/>
              </p:nvCxnSpPr>
              <p:spPr>
                <a:xfrm>
                  <a:off x="3450172" y="1537248"/>
                  <a:ext cx="73653" cy="0"/>
                </a:xfrm>
                <a:prstGeom prst="line">
                  <a:avLst/>
                </a:prstGeom>
                <a:grpFill/>
                <a:ln w="19050">
                  <a:solidFill>
                    <a:srgbClr val="FFF2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1" name="右箭头 60"/>
              <p:cNvSpPr/>
              <p:nvPr/>
            </p:nvSpPr>
            <p:spPr>
              <a:xfrm rot="16200000">
                <a:off x="3328485" y="1620057"/>
                <a:ext cx="299725" cy="126113"/>
              </a:xfrm>
              <a:prstGeom prst="rightArrow">
                <a:avLst>
                  <a:gd name="adj1" fmla="val 0"/>
                  <a:gd name="adj2" fmla="val 50000"/>
                </a:avLst>
              </a:prstGeom>
              <a:grpFill/>
              <a:ln>
                <a:solidFill>
                  <a:srgbClr val="FFF2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右箭头 61"/>
              <p:cNvSpPr/>
              <p:nvPr/>
            </p:nvSpPr>
            <p:spPr>
              <a:xfrm rot="5400000" flipV="1">
                <a:off x="3328485" y="1723590"/>
                <a:ext cx="299725" cy="94750"/>
              </a:xfrm>
              <a:prstGeom prst="rightArrow">
                <a:avLst>
                  <a:gd name="adj1" fmla="val 0"/>
                  <a:gd name="adj2" fmla="val 50000"/>
                </a:avLst>
              </a:prstGeom>
              <a:grpFill/>
              <a:ln>
                <a:solidFill>
                  <a:srgbClr val="FFF2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3" name="组合 62"/>
            <p:cNvGrpSpPr/>
            <p:nvPr/>
          </p:nvGrpSpPr>
          <p:grpSpPr>
            <a:xfrm>
              <a:off x="3349665" y="4537287"/>
              <a:ext cx="101287" cy="291192"/>
              <a:chOff x="3399406" y="1533251"/>
              <a:chExt cx="157882" cy="387576"/>
            </a:xfrm>
            <a:solidFill>
              <a:srgbClr val="FFF26B"/>
            </a:solidFill>
          </p:grpSpPr>
          <p:grpSp>
            <p:nvGrpSpPr>
              <p:cNvPr id="64" name="组合 63"/>
              <p:cNvGrpSpPr/>
              <p:nvPr/>
            </p:nvGrpSpPr>
            <p:grpSpPr>
              <a:xfrm>
                <a:off x="3399406" y="1631366"/>
                <a:ext cx="157882" cy="184798"/>
                <a:chOff x="3408057" y="1352450"/>
                <a:chExt cx="157882" cy="184798"/>
              </a:xfrm>
              <a:grpFill/>
            </p:grpSpPr>
            <p:cxnSp>
              <p:nvCxnSpPr>
                <p:cNvPr id="67" name="直接连接符 66"/>
                <p:cNvCxnSpPr/>
                <p:nvPr/>
              </p:nvCxnSpPr>
              <p:spPr>
                <a:xfrm>
                  <a:off x="3408057" y="1352450"/>
                  <a:ext cx="157882" cy="0"/>
                </a:xfrm>
                <a:prstGeom prst="line">
                  <a:avLst/>
                </a:prstGeom>
                <a:grpFill/>
                <a:ln w="19050">
                  <a:solidFill>
                    <a:srgbClr val="FFF2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直接连接符 67"/>
                <p:cNvCxnSpPr/>
                <p:nvPr/>
              </p:nvCxnSpPr>
              <p:spPr>
                <a:xfrm>
                  <a:off x="3421758" y="1398649"/>
                  <a:ext cx="130481" cy="0"/>
                </a:xfrm>
                <a:prstGeom prst="line">
                  <a:avLst/>
                </a:prstGeom>
                <a:grpFill/>
                <a:ln w="19050">
                  <a:solidFill>
                    <a:srgbClr val="FFF2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直接连接符 68"/>
                <p:cNvCxnSpPr/>
                <p:nvPr/>
              </p:nvCxnSpPr>
              <p:spPr>
                <a:xfrm>
                  <a:off x="3433081" y="1444848"/>
                  <a:ext cx="107835" cy="0"/>
                </a:xfrm>
                <a:prstGeom prst="line">
                  <a:avLst/>
                </a:prstGeom>
                <a:grpFill/>
                <a:ln w="19050">
                  <a:solidFill>
                    <a:srgbClr val="FFF2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直接连接符 69"/>
                <p:cNvCxnSpPr/>
                <p:nvPr/>
              </p:nvCxnSpPr>
              <p:spPr>
                <a:xfrm>
                  <a:off x="3442438" y="1491047"/>
                  <a:ext cx="89120" cy="0"/>
                </a:xfrm>
                <a:prstGeom prst="line">
                  <a:avLst/>
                </a:prstGeom>
                <a:grpFill/>
                <a:ln w="19050">
                  <a:solidFill>
                    <a:srgbClr val="FFF2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直接连接符 70"/>
                <p:cNvCxnSpPr/>
                <p:nvPr/>
              </p:nvCxnSpPr>
              <p:spPr>
                <a:xfrm>
                  <a:off x="3450172" y="1537248"/>
                  <a:ext cx="73653" cy="0"/>
                </a:xfrm>
                <a:prstGeom prst="line">
                  <a:avLst/>
                </a:prstGeom>
                <a:grpFill/>
                <a:ln w="19050">
                  <a:solidFill>
                    <a:srgbClr val="FFF2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5" name="右箭头 64"/>
              <p:cNvSpPr/>
              <p:nvPr/>
            </p:nvSpPr>
            <p:spPr>
              <a:xfrm rot="16200000">
                <a:off x="3328485" y="1620057"/>
                <a:ext cx="299725" cy="126113"/>
              </a:xfrm>
              <a:prstGeom prst="rightArrow">
                <a:avLst>
                  <a:gd name="adj1" fmla="val 0"/>
                  <a:gd name="adj2" fmla="val 50000"/>
                </a:avLst>
              </a:prstGeom>
              <a:grpFill/>
              <a:ln>
                <a:solidFill>
                  <a:srgbClr val="FFF2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右箭头 65"/>
              <p:cNvSpPr/>
              <p:nvPr/>
            </p:nvSpPr>
            <p:spPr>
              <a:xfrm rot="5400000" flipV="1">
                <a:off x="3328485" y="1723590"/>
                <a:ext cx="299725" cy="94750"/>
              </a:xfrm>
              <a:prstGeom prst="rightArrow">
                <a:avLst>
                  <a:gd name="adj1" fmla="val 0"/>
                  <a:gd name="adj2" fmla="val 50000"/>
                </a:avLst>
              </a:prstGeom>
              <a:grpFill/>
              <a:ln>
                <a:solidFill>
                  <a:srgbClr val="FFF2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4923106" y="4537287"/>
              <a:ext cx="101287" cy="291192"/>
              <a:chOff x="3399406" y="1533251"/>
              <a:chExt cx="157882" cy="387576"/>
            </a:xfrm>
            <a:solidFill>
              <a:srgbClr val="FFF26B"/>
            </a:solidFill>
          </p:grpSpPr>
          <p:grpSp>
            <p:nvGrpSpPr>
              <p:cNvPr id="73" name="组合 72"/>
              <p:cNvGrpSpPr/>
              <p:nvPr/>
            </p:nvGrpSpPr>
            <p:grpSpPr>
              <a:xfrm>
                <a:off x="3399406" y="1631366"/>
                <a:ext cx="157882" cy="184798"/>
                <a:chOff x="3408057" y="1352450"/>
                <a:chExt cx="157882" cy="184798"/>
              </a:xfrm>
              <a:grpFill/>
            </p:grpSpPr>
            <p:cxnSp>
              <p:nvCxnSpPr>
                <p:cNvPr id="76" name="直接连接符 75"/>
                <p:cNvCxnSpPr/>
                <p:nvPr/>
              </p:nvCxnSpPr>
              <p:spPr>
                <a:xfrm>
                  <a:off x="3408057" y="1352450"/>
                  <a:ext cx="157882" cy="0"/>
                </a:xfrm>
                <a:prstGeom prst="line">
                  <a:avLst/>
                </a:prstGeom>
                <a:grpFill/>
                <a:ln w="19050">
                  <a:solidFill>
                    <a:srgbClr val="FFF2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直接连接符 76"/>
                <p:cNvCxnSpPr/>
                <p:nvPr/>
              </p:nvCxnSpPr>
              <p:spPr>
                <a:xfrm>
                  <a:off x="3421758" y="1398649"/>
                  <a:ext cx="130481" cy="0"/>
                </a:xfrm>
                <a:prstGeom prst="line">
                  <a:avLst/>
                </a:prstGeom>
                <a:grpFill/>
                <a:ln w="19050">
                  <a:solidFill>
                    <a:srgbClr val="FFF2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直接连接符 77"/>
                <p:cNvCxnSpPr/>
                <p:nvPr/>
              </p:nvCxnSpPr>
              <p:spPr>
                <a:xfrm>
                  <a:off x="3433081" y="1444848"/>
                  <a:ext cx="107835" cy="0"/>
                </a:xfrm>
                <a:prstGeom prst="line">
                  <a:avLst/>
                </a:prstGeom>
                <a:grpFill/>
                <a:ln w="19050">
                  <a:solidFill>
                    <a:srgbClr val="FFF2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直接连接符 78"/>
                <p:cNvCxnSpPr/>
                <p:nvPr/>
              </p:nvCxnSpPr>
              <p:spPr>
                <a:xfrm>
                  <a:off x="3442438" y="1491047"/>
                  <a:ext cx="89120" cy="0"/>
                </a:xfrm>
                <a:prstGeom prst="line">
                  <a:avLst/>
                </a:prstGeom>
                <a:grpFill/>
                <a:ln w="19050">
                  <a:solidFill>
                    <a:srgbClr val="FFF2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直接连接符 79"/>
                <p:cNvCxnSpPr/>
                <p:nvPr/>
              </p:nvCxnSpPr>
              <p:spPr>
                <a:xfrm>
                  <a:off x="3450172" y="1537248"/>
                  <a:ext cx="73653" cy="0"/>
                </a:xfrm>
                <a:prstGeom prst="line">
                  <a:avLst/>
                </a:prstGeom>
                <a:grpFill/>
                <a:ln w="19050">
                  <a:solidFill>
                    <a:srgbClr val="FFF2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4" name="右箭头 73"/>
              <p:cNvSpPr/>
              <p:nvPr/>
            </p:nvSpPr>
            <p:spPr>
              <a:xfrm rot="16200000">
                <a:off x="3328485" y="1620057"/>
                <a:ext cx="299725" cy="126113"/>
              </a:xfrm>
              <a:prstGeom prst="rightArrow">
                <a:avLst>
                  <a:gd name="adj1" fmla="val 0"/>
                  <a:gd name="adj2" fmla="val 50000"/>
                </a:avLst>
              </a:prstGeom>
              <a:grpFill/>
              <a:ln>
                <a:solidFill>
                  <a:srgbClr val="FFF2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右箭头 74"/>
              <p:cNvSpPr/>
              <p:nvPr/>
            </p:nvSpPr>
            <p:spPr>
              <a:xfrm rot="5400000" flipV="1">
                <a:off x="3328485" y="1723590"/>
                <a:ext cx="299725" cy="94750"/>
              </a:xfrm>
              <a:prstGeom prst="rightArrow">
                <a:avLst>
                  <a:gd name="adj1" fmla="val 0"/>
                  <a:gd name="adj2" fmla="val 50000"/>
                </a:avLst>
              </a:prstGeom>
              <a:grpFill/>
              <a:ln>
                <a:solidFill>
                  <a:srgbClr val="FFF2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81" name="组合 80"/>
            <p:cNvGrpSpPr/>
            <p:nvPr/>
          </p:nvGrpSpPr>
          <p:grpSpPr>
            <a:xfrm>
              <a:off x="6597591" y="4537287"/>
              <a:ext cx="101287" cy="291192"/>
              <a:chOff x="3399406" y="1533251"/>
              <a:chExt cx="157882" cy="387576"/>
            </a:xfrm>
            <a:solidFill>
              <a:srgbClr val="FFF26B"/>
            </a:solidFill>
          </p:grpSpPr>
          <p:grpSp>
            <p:nvGrpSpPr>
              <p:cNvPr id="82" name="组合 81"/>
              <p:cNvGrpSpPr/>
              <p:nvPr/>
            </p:nvGrpSpPr>
            <p:grpSpPr>
              <a:xfrm>
                <a:off x="3399406" y="1631366"/>
                <a:ext cx="157882" cy="184798"/>
                <a:chOff x="3408057" y="1352450"/>
                <a:chExt cx="157882" cy="184798"/>
              </a:xfrm>
              <a:grpFill/>
            </p:grpSpPr>
            <p:cxnSp>
              <p:nvCxnSpPr>
                <p:cNvPr id="85" name="直接连接符 84"/>
                <p:cNvCxnSpPr/>
                <p:nvPr/>
              </p:nvCxnSpPr>
              <p:spPr>
                <a:xfrm>
                  <a:off x="3408057" y="1352450"/>
                  <a:ext cx="157882" cy="0"/>
                </a:xfrm>
                <a:prstGeom prst="line">
                  <a:avLst/>
                </a:prstGeom>
                <a:grpFill/>
                <a:ln w="19050">
                  <a:solidFill>
                    <a:srgbClr val="FFF2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直接连接符 85"/>
                <p:cNvCxnSpPr/>
                <p:nvPr/>
              </p:nvCxnSpPr>
              <p:spPr>
                <a:xfrm>
                  <a:off x="3421758" y="1398649"/>
                  <a:ext cx="130481" cy="0"/>
                </a:xfrm>
                <a:prstGeom prst="line">
                  <a:avLst/>
                </a:prstGeom>
                <a:grpFill/>
                <a:ln w="19050">
                  <a:solidFill>
                    <a:srgbClr val="FFF2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直接连接符 86"/>
                <p:cNvCxnSpPr/>
                <p:nvPr/>
              </p:nvCxnSpPr>
              <p:spPr>
                <a:xfrm>
                  <a:off x="3433081" y="1444848"/>
                  <a:ext cx="107835" cy="0"/>
                </a:xfrm>
                <a:prstGeom prst="line">
                  <a:avLst/>
                </a:prstGeom>
                <a:grpFill/>
                <a:ln w="19050">
                  <a:solidFill>
                    <a:srgbClr val="FFF2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直接连接符 87"/>
                <p:cNvCxnSpPr/>
                <p:nvPr/>
              </p:nvCxnSpPr>
              <p:spPr>
                <a:xfrm>
                  <a:off x="3442438" y="1491047"/>
                  <a:ext cx="89120" cy="0"/>
                </a:xfrm>
                <a:prstGeom prst="line">
                  <a:avLst/>
                </a:prstGeom>
                <a:grpFill/>
                <a:ln w="19050">
                  <a:solidFill>
                    <a:srgbClr val="FFF2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直接连接符 88"/>
                <p:cNvCxnSpPr/>
                <p:nvPr/>
              </p:nvCxnSpPr>
              <p:spPr>
                <a:xfrm>
                  <a:off x="3450172" y="1537248"/>
                  <a:ext cx="73653" cy="0"/>
                </a:xfrm>
                <a:prstGeom prst="line">
                  <a:avLst/>
                </a:prstGeom>
                <a:grpFill/>
                <a:ln w="19050">
                  <a:solidFill>
                    <a:srgbClr val="FFF2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3" name="右箭头 82"/>
              <p:cNvSpPr/>
              <p:nvPr/>
            </p:nvSpPr>
            <p:spPr>
              <a:xfrm rot="16200000">
                <a:off x="3328485" y="1620057"/>
                <a:ext cx="299725" cy="126113"/>
              </a:xfrm>
              <a:prstGeom prst="rightArrow">
                <a:avLst>
                  <a:gd name="adj1" fmla="val 0"/>
                  <a:gd name="adj2" fmla="val 50000"/>
                </a:avLst>
              </a:prstGeom>
              <a:grpFill/>
              <a:ln>
                <a:solidFill>
                  <a:srgbClr val="FFF2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右箭头 83"/>
              <p:cNvSpPr/>
              <p:nvPr/>
            </p:nvSpPr>
            <p:spPr>
              <a:xfrm rot="5400000" flipV="1">
                <a:off x="3328485" y="1723590"/>
                <a:ext cx="299725" cy="94750"/>
              </a:xfrm>
              <a:prstGeom prst="rightArrow">
                <a:avLst>
                  <a:gd name="adj1" fmla="val 0"/>
                  <a:gd name="adj2" fmla="val 50000"/>
                </a:avLst>
              </a:prstGeom>
              <a:grpFill/>
              <a:ln>
                <a:solidFill>
                  <a:srgbClr val="FFF2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90" name="组合 89"/>
            <p:cNvGrpSpPr/>
            <p:nvPr/>
          </p:nvGrpSpPr>
          <p:grpSpPr>
            <a:xfrm>
              <a:off x="8383224" y="4537287"/>
              <a:ext cx="101287" cy="291192"/>
              <a:chOff x="3399406" y="1533251"/>
              <a:chExt cx="157882" cy="387576"/>
            </a:xfrm>
            <a:solidFill>
              <a:srgbClr val="FFF26B"/>
            </a:solidFill>
          </p:grpSpPr>
          <p:grpSp>
            <p:nvGrpSpPr>
              <p:cNvPr id="91" name="组合 90"/>
              <p:cNvGrpSpPr/>
              <p:nvPr/>
            </p:nvGrpSpPr>
            <p:grpSpPr>
              <a:xfrm>
                <a:off x="3399406" y="1631366"/>
                <a:ext cx="157882" cy="184798"/>
                <a:chOff x="3408057" y="1352450"/>
                <a:chExt cx="157882" cy="184798"/>
              </a:xfrm>
              <a:grpFill/>
            </p:grpSpPr>
            <p:cxnSp>
              <p:nvCxnSpPr>
                <p:cNvPr id="94" name="直接连接符 93"/>
                <p:cNvCxnSpPr/>
                <p:nvPr/>
              </p:nvCxnSpPr>
              <p:spPr>
                <a:xfrm>
                  <a:off x="3408057" y="1352450"/>
                  <a:ext cx="157882" cy="0"/>
                </a:xfrm>
                <a:prstGeom prst="line">
                  <a:avLst/>
                </a:prstGeom>
                <a:grpFill/>
                <a:ln w="19050">
                  <a:solidFill>
                    <a:srgbClr val="FFF2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直接连接符 94"/>
                <p:cNvCxnSpPr/>
                <p:nvPr/>
              </p:nvCxnSpPr>
              <p:spPr>
                <a:xfrm>
                  <a:off x="3421758" y="1398649"/>
                  <a:ext cx="130481" cy="0"/>
                </a:xfrm>
                <a:prstGeom prst="line">
                  <a:avLst/>
                </a:prstGeom>
                <a:grpFill/>
                <a:ln w="19050">
                  <a:solidFill>
                    <a:srgbClr val="FFF2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直接连接符 95"/>
                <p:cNvCxnSpPr/>
                <p:nvPr/>
              </p:nvCxnSpPr>
              <p:spPr>
                <a:xfrm>
                  <a:off x="3433081" y="1444848"/>
                  <a:ext cx="107835" cy="0"/>
                </a:xfrm>
                <a:prstGeom prst="line">
                  <a:avLst/>
                </a:prstGeom>
                <a:grpFill/>
                <a:ln w="19050">
                  <a:solidFill>
                    <a:srgbClr val="FFF2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直接连接符 96"/>
                <p:cNvCxnSpPr/>
                <p:nvPr/>
              </p:nvCxnSpPr>
              <p:spPr>
                <a:xfrm>
                  <a:off x="3442438" y="1491047"/>
                  <a:ext cx="89120" cy="0"/>
                </a:xfrm>
                <a:prstGeom prst="line">
                  <a:avLst/>
                </a:prstGeom>
                <a:grpFill/>
                <a:ln w="19050">
                  <a:solidFill>
                    <a:srgbClr val="FFF2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直接连接符 97"/>
                <p:cNvCxnSpPr/>
                <p:nvPr/>
              </p:nvCxnSpPr>
              <p:spPr>
                <a:xfrm>
                  <a:off x="3450172" y="1537248"/>
                  <a:ext cx="73653" cy="0"/>
                </a:xfrm>
                <a:prstGeom prst="line">
                  <a:avLst/>
                </a:prstGeom>
                <a:grpFill/>
                <a:ln w="19050">
                  <a:solidFill>
                    <a:srgbClr val="FFF2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2" name="右箭头 91"/>
              <p:cNvSpPr/>
              <p:nvPr/>
            </p:nvSpPr>
            <p:spPr>
              <a:xfrm rot="16200000">
                <a:off x="3328485" y="1620057"/>
                <a:ext cx="299725" cy="126113"/>
              </a:xfrm>
              <a:prstGeom prst="rightArrow">
                <a:avLst>
                  <a:gd name="adj1" fmla="val 0"/>
                  <a:gd name="adj2" fmla="val 50000"/>
                </a:avLst>
              </a:prstGeom>
              <a:grpFill/>
              <a:ln>
                <a:solidFill>
                  <a:srgbClr val="FFF2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右箭头 92"/>
              <p:cNvSpPr/>
              <p:nvPr/>
            </p:nvSpPr>
            <p:spPr>
              <a:xfrm rot="5400000" flipV="1">
                <a:off x="3328485" y="1723590"/>
                <a:ext cx="299725" cy="94750"/>
              </a:xfrm>
              <a:prstGeom prst="rightArrow">
                <a:avLst>
                  <a:gd name="adj1" fmla="val 0"/>
                  <a:gd name="adj2" fmla="val 50000"/>
                </a:avLst>
              </a:prstGeom>
              <a:grpFill/>
              <a:ln>
                <a:solidFill>
                  <a:srgbClr val="FFF2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99" name="组合 98"/>
            <p:cNvGrpSpPr/>
            <p:nvPr/>
          </p:nvGrpSpPr>
          <p:grpSpPr>
            <a:xfrm>
              <a:off x="10088021" y="4537287"/>
              <a:ext cx="101287" cy="291192"/>
              <a:chOff x="3399406" y="1533251"/>
              <a:chExt cx="157882" cy="387576"/>
            </a:xfrm>
            <a:solidFill>
              <a:srgbClr val="FFF26B"/>
            </a:solidFill>
          </p:grpSpPr>
          <p:grpSp>
            <p:nvGrpSpPr>
              <p:cNvPr id="100" name="组合 99"/>
              <p:cNvGrpSpPr/>
              <p:nvPr/>
            </p:nvGrpSpPr>
            <p:grpSpPr>
              <a:xfrm>
                <a:off x="3399406" y="1631366"/>
                <a:ext cx="157882" cy="184798"/>
                <a:chOff x="3408057" y="1352450"/>
                <a:chExt cx="157882" cy="184798"/>
              </a:xfrm>
              <a:grpFill/>
            </p:grpSpPr>
            <p:cxnSp>
              <p:nvCxnSpPr>
                <p:cNvPr id="103" name="直接连接符 102"/>
                <p:cNvCxnSpPr/>
                <p:nvPr/>
              </p:nvCxnSpPr>
              <p:spPr>
                <a:xfrm>
                  <a:off x="3408057" y="1352450"/>
                  <a:ext cx="157882" cy="0"/>
                </a:xfrm>
                <a:prstGeom prst="line">
                  <a:avLst/>
                </a:prstGeom>
                <a:grpFill/>
                <a:ln w="19050">
                  <a:solidFill>
                    <a:srgbClr val="FFF2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直接连接符 103"/>
                <p:cNvCxnSpPr/>
                <p:nvPr/>
              </p:nvCxnSpPr>
              <p:spPr>
                <a:xfrm>
                  <a:off x="3421758" y="1398649"/>
                  <a:ext cx="130481" cy="0"/>
                </a:xfrm>
                <a:prstGeom prst="line">
                  <a:avLst/>
                </a:prstGeom>
                <a:grpFill/>
                <a:ln w="19050">
                  <a:solidFill>
                    <a:srgbClr val="FFF2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直接连接符 104"/>
                <p:cNvCxnSpPr/>
                <p:nvPr/>
              </p:nvCxnSpPr>
              <p:spPr>
                <a:xfrm>
                  <a:off x="3433081" y="1444848"/>
                  <a:ext cx="107835" cy="0"/>
                </a:xfrm>
                <a:prstGeom prst="line">
                  <a:avLst/>
                </a:prstGeom>
                <a:grpFill/>
                <a:ln w="19050">
                  <a:solidFill>
                    <a:srgbClr val="FFF2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直接连接符 105"/>
                <p:cNvCxnSpPr/>
                <p:nvPr/>
              </p:nvCxnSpPr>
              <p:spPr>
                <a:xfrm>
                  <a:off x="3442438" y="1491047"/>
                  <a:ext cx="89120" cy="0"/>
                </a:xfrm>
                <a:prstGeom prst="line">
                  <a:avLst/>
                </a:prstGeom>
                <a:grpFill/>
                <a:ln w="19050">
                  <a:solidFill>
                    <a:srgbClr val="FFF2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直接连接符 106"/>
                <p:cNvCxnSpPr/>
                <p:nvPr/>
              </p:nvCxnSpPr>
              <p:spPr>
                <a:xfrm>
                  <a:off x="3450172" y="1537248"/>
                  <a:ext cx="73653" cy="0"/>
                </a:xfrm>
                <a:prstGeom prst="line">
                  <a:avLst/>
                </a:prstGeom>
                <a:grpFill/>
                <a:ln w="19050">
                  <a:solidFill>
                    <a:srgbClr val="FFF26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1" name="右箭头 100"/>
              <p:cNvSpPr/>
              <p:nvPr/>
            </p:nvSpPr>
            <p:spPr>
              <a:xfrm rot="16200000">
                <a:off x="3328485" y="1620057"/>
                <a:ext cx="299725" cy="126113"/>
              </a:xfrm>
              <a:prstGeom prst="rightArrow">
                <a:avLst>
                  <a:gd name="adj1" fmla="val 0"/>
                  <a:gd name="adj2" fmla="val 50000"/>
                </a:avLst>
              </a:prstGeom>
              <a:grpFill/>
              <a:ln>
                <a:solidFill>
                  <a:srgbClr val="FFF2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102" name="右箭头 101"/>
              <p:cNvSpPr/>
              <p:nvPr/>
            </p:nvSpPr>
            <p:spPr>
              <a:xfrm rot="5400000" flipV="1">
                <a:off x="3328485" y="1723590"/>
                <a:ext cx="299725" cy="94750"/>
              </a:xfrm>
              <a:prstGeom prst="rightArrow">
                <a:avLst>
                  <a:gd name="adj1" fmla="val 0"/>
                  <a:gd name="adj2" fmla="val 50000"/>
                </a:avLst>
              </a:prstGeom>
              <a:grpFill/>
              <a:ln>
                <a:solidFill>
                  <a:srgbClr val="FFF2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1984765" y="2028023"/>
              <a:ext cx="2669146" cy="600164"/>
              <a:chOff x="1968734" y="2100646"/>
              <a:chExt cx="2841703" cy="600164"/>
            </a:xfrm>
          </p:grpSpPr>
          <p:sp>
            <p:nvSpPr>
              <p:cNvPr id="109" name="文本框 108"/>
              <p:cNvSpPr txBox="1"/>
              <p:nvPr/>
            </p:nvSpPr>
            <p:spPr>
              <a:xfrm>
                <a:off x="2121134" y="2100646"/>
                <a:ext cx="2689303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100" dirty="0">
                    <a:solidFill>
                      <a:srgbClr val="FFF26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勘探开发</a:t>
                </a:r>
                <a:r>
                  <a:rPr lang="zh-CN" altLang="en-US" sz="1100" dirty="0" smtClean="0">
                    <a:solidFill>
                      <a:srgbClr val="FFF26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知识平台</a:t>
                </a:r>
                <a:endParaRPr lang="en-US" altLang="zh-CN" sz="1100" dirty="0" smtClean="0">
                  <a:solidFill>
                    <a:srgbClr val="FFF26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1050" dirty="0">
                    <a:solidFill>
                      <a:srgbClr val="FFF26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（专家查找资料的时间节省</a:t>
                </a:r>
                <a:r>
                  <a:rPr lang="en-US" altLang="zh-CN" sz="1050" dirty="0">
                    <a:solidFill>
                      <a:srgbClr val="FFF26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40%+</a:t>
                </a:r>
                <a:r>
                  <a:rPr lang="zh-CN" altLang="en-US" sz="1050" dirty="0">
                    <a:solidFill>
                      <a:srgbClr val="FFF26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）</a:t>
                </a:r>
              </a:p>
              <a:p>
                <a:endParaRPr lang="zh-CN" altLang="en-US" sz="1100" dirty="0">
                  <a:solidFill>
                    <a:srgbClr val="FFF26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10" name="组合 109"/>
              <p:cNvGrpSpPr/>
              <p:nvPr/>
            </p:nvGrpSpPr>
            <p:grpSpPr>
              <a:xfrm>
                <a:off x="1968734" y="2141963"/>
                <a:ext cx="212747" cy="212747"/>
                <a:chOff x="2222217" y="5278060"/>
                <a:chExt cx="283166" cy="283166"/>
              </a:xfrm>
            </p:grpSpPr>
            <p:grpSp>
              <p:nvGrpSpPr>
                <p:cNvPr id="111" name="组合 110"/>
                <p:cNvGrpSpPr/>
                <p:nvPr/>
              </p:nvGrpSpPr>
              <p:grpSpPr>
                <a:xfrm>
                  <a:off x="2222217" y="5278060"/>
                  <a:ext cx="283166" cy="283166"/>
                  <a:chOff x="4253276" y="5740012"/>
                  <a:chExt cx="283166" cy="283166"/>
                </a:xfrm>
              </p:grpSpPr>
              <p:pic>
                <p:nvPicPr>
                  <p:cNvPr id="113" name="图片 112"/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duotone>
                      <a:prstClr val="black"/>
                      <a:schemeClr val="accent4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253276" y="5740012"/>
                    <a:ext cx="283166" cy="283166"/>
                  </a:xfrm>
                  <a:prstGeom prst="rect">
                    <a:avLst/>
                  </a:prstGeom>
                </p:spPr>
              </p:pic>
              <p:pic>
                <p:nvPicPr>
                  <p:cNvPr id="114" name="图片 113"/>
                  <p:cNvPicPr>
                    <a:picLocks noChangeAspect="1"/>
                  </p:cNvPicPr>
                  <p:nvPr/>
                </p:nvPicPr>
                <p:blipFill>
                  <a:blip r:embed="rId11" cstate="print">
                    <a:duotone>
                      <a:prstClr val="black"/>
                      <a:schemeClr val="accent4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335261" y="5823743"/>
                    <a:ext cx="120090" cy="12009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12" name="图片 111"/>
                <p:cNvPicPr>
                  <a:picLocks noChangeAspect="1"/>
                </p:cNvPicPr>
                <p:nvPr/>
              </p:nvPicPr>
              <p:blipFill>
                <a:blip r:embed="rId11" cstate="print"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67492" y="5401464"/>
                  <a:ext cx="120090" cy="12009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7" name="组合 6"/>
            <p:cNvGrpSpPr/>
            <p:nvPr/>
          </p:nvGrpSpPr>
          <p:grpSpPr>
            <a:xfrm>
              <a:off x="2950432" y="2999460"/>
              <a:ext cx="1578038" cy="261610"/>
              <a:chOff x="5039014" y="2467714"/>
              <a:chExt cx="1680056" cy="261610"/>
            </a:xfrm>
          </p:grpSpPr>
          <p:sp>
            <p:nvSpPr>
              <p:cNvPr id="115" name="文本框 114"/>
              <p:cNvSpPr txBox="1"/>
              <p:nvPr/>
            </p:nvSpPr>
            <p:spPr>
              <a:xfrm>
                <a:off x="5228267" y="2467714"/>
                <a:ext cx="149080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100" dirty="0">
                    <a:solidFill>
                      <a:srgbClr val="FFF26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井漏综合分析</a:t>
                </a:r>
              </a:p>
            </p:txBody>
          </p:sp>
          <p:pic>
            <p:nvPicPr>
              <p:cNvPr id="118" name="图片 117"/>
              <p:cNvPicPr>
                <a:picLocks noChangeAspect="1"/>
              </p:cNvPicPr>
              <p:nvPr/>
            </p:nvPicPr>
            <p:blipFill>
              <a:blip r:embed="rId12" cstate="print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39014" y="2481772"/>
                <a:ext cx="234022" cy="234022"/>
              </a:xfrm>
              <a:prstGeom prst="rect">
                <a:avLst/>
              </a:prstGeom>
            </p:spPr>
          </p:pic>
        </p:grpSp>
        <p:grpSp>
          <p:nvGrpSpPr>
            <p:cNvPr id="20" name="组合 19"/>
            <p:cNvGrpSpPr/>
            <p:nvPr/>
          </p:nvGrpSpPr>
          <p:grpSpPr>
            <a:xfrm>
              <a:off x="4339485" y="3078427"/>
              <a:ext cx="1595048" cy="300444"/>
              <a:chOff x="4083511" y="1600706"/>
              <a:chExt cx="1698166" cy="300444"/>
            </a:xfrm>
          </p:grpSpPr>
          <p:pic>
            <p:nvPicPr>
              <p:cNvPr id="126" name="图片 125"/>
              <p:cNvPicPr>
                <a:picLocks noChangeAspect="1"/>
              </p:cNvPicPr>
              <p:nvPr/>
            </p:nvPicPr>
            <p:blipFill>
              <a:blip r:embed="rId13" cstate="print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3511" y="1600706"/>
                <a:ext cx="271232" cy="283166"/>
              </a:xfrm>
              <a:prstGeom prst="rect">
                <a:avLst/>
              </a:prstGeom>
            </p:spPr>
          </p:pic>
          <p:sp>
            <p:nvSpPr>
              <p:cNvPr id="127" name="文本框 126"/>
              <p:cNvSpPr txBox="1"/>
              <p:nvPr/>
            </p:nvSpPr>
            <p:spPr>
              <a:xfrm>
                <a:off x="4281375" y="1639540"/>
                <a:ext cx="150030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100" dirty="0">
                    <a:solidFill>
                      <a:srgbClr val="FFF26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单井安全</a:t>
                </a:r>
                <a:r>
                  <a:rPr lang="zh-CN" altLang="en-US" sz="1100" dirty="0" smtClean="0">
                    <a:solidFill>
                      <a:srgbClr val="FFF26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监控</a:t>
                </a:r>
                <a:endParaRPr lang="en-US" altLang="zh-CN" sz="1100" dirty="0">
                  <a:solidFill>
                    <a:srgbClr val="FFF26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3872147" y="2549693"/>
              <a:ext cx="1396652" cy="283166"/>
              <a:chOff x="3845156" y="589112"/>
              <a:chExt cx="1486944" cy="283166"/>
            </a:xfrm>
          </p:grpSpPr>
          <p:sp>
            <p:nvSpPr>
              <p:cNvPr id="128" name="文本框 127"/>
              <p:cNvSpPr txBox="1"/>
              <p:nvPr/>
            </p:nvSpPr>
            <p:spPr>
              <a:xfrm>
                <a:off x="4058902" y="589112"/>
                <a:ext cx="127319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100" dirty="0">
                    <a:solidFill>
                      <a:srgbClr val="FFF26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套损套变预测</a:t>
                </a:r>
              </a:p>
            </p:txBody>
          </p:sp>
          <p:pic>
            <p:nvPicPr>
              <p:cNvPr id="129" name="图片 128"/>
              <p:cNvPicPr>
                <a:picLocks noChangeAspect="1"/>
              </p:cNvPicPr>
              <p:nvPr/>
            </p:nvPicPr>
            <p:blipFill>
              <a:blip r:embed="rId14" cstate="print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45156" y="589112"/>
                <a:ext cx="271232" cy="283166"/>
              </a:xfrm>
              <a:prstGeom prst="rect">
                <a:avLst/>
              </a:prstGeom>
            </p:spPr>
          </p:pic>
        </p:grpSp>
        <p:grpSp>
          <p:nvGrpSpPr>
            <p:cNvPr id="12" name="组合 11"/>
            <p:cNvGrpSpPr/>
            <p:nvPr/>
          </p:nvGrpSpPr>
          <p:grpSpPr>
            <a:xfrm>
              <a:off x="7009205" y="2021926"/>
              <a:ext cx="2124444" cy="761838"/>
              <a:chOff x="8480093" y="1980209"/>
              <a:chExt cx="2261786" cy="761838"/>
            </a:xfrm>
          </p:grpSpPr>
          <p:pic>
            <p:nvPicPr>
              <p:cNvPr id="130" name="图片 129"/>
              <p:cNvPicPr>
                <a:picLocks noChangeAspect="1"/>
              </p:cNvPicPr>
              <p:nvPr/>
            </p:nvPicPr>
            <p:blipFill>
              <a:blip r:embed="rId15" cstate="print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80093" y="1980209"/>
                <a:ext cx="246575" cy="257424"/>
              </a:xfrm>
              <a:prstGeom prst="rect">
                <a:avLst/>
              </a:prstGeom>
            </p:spPr>
          </p:pic>
          <p:sp>
            <p:nvSpPr>
              <p:cNvPr id="131" name="文本框 130"/>
              <p:cNvSpPr txBox="1"/>
              <p:nvPr/>
            </p:nvSpPr>
            <p:spPr>
              <a:xfrm>
                <a:off x="8698184" y="1987994"/>
                <a:ext cx="2043695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100" dirty="0">
                    <a:solidFill>
                      <a:srgbClr val="FFF26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站库</a:t>
                </a:r>
                <a:r>
                  <a:rPr lang="zh-CN" altLang="en-US" sz="1100" dirty="0" smtClean="0">
                    <a:solidFill>
                      <a:srgbClr val="FFF26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安全生产及预警</a:t>
                </a:r>
                <a:endParaRPr lang="en-US" altLang="zh-CN" sz="1100" dirty="0" smtClean="0">
                  <a:solidFill>
                    <a:srgbClr val="FFF26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1050" dirty="0">
                    <a:solidFill>
                      <a:srgbClr val="FFF26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（部分风险处置周期从超过</a:t>
                </a:r>
                <a:r>
                  <a:rPr lang="en-US" altLang="zh-CN" sz="1050" dirty="0">
                    <a:solidFill>
                      <a:srgbClr val="FFF26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15</a:t>
                </a:r>
                <a:r>
                  <a:rPr lang="zh-CN" altLang="en-US" sz="1050" dirty="0">
                    <a:solidFill>
                      <a:srgbClr val="FFF26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分钟缩短为约</a:t>
                </a:r>
                <a:r>
                  <a:rPr lang="en-US" altLang="zh-CN" sz="1050" dirty="0">
                    <a:solidFill>
                      <a:srgbClr val="FFF26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10</a:t>
                </a:r>
                <a:r>
                  <a:rPr lang="zh-CN" altLang="en-US" sz="1050" dirty="0">
                    <a:solidFill>
                      <a:srgbClr val="FFF26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分钟内）</a:t>
                </a:r>
              </a:p>
              <a:p>
                <a:endParaRPr lang="zh-CN" altLang="en-US" sz="1100" dirty="0">
                  <a:solidFill>
                    <a:srgbClr val="FFF26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6812108" y="3020925"/>
              <a:ext cx="1502583" cy="261610"/>
              <a:chOff x="7093789" y="2304635"/>
              <a:chExt cx="1599723" cy="261610"/>
            </a:xfrm>
          </p:grpSpPr>
          <p:sp>
            <p:nvSpPr>
              <p:cNvPr id="132" name="文本框 131"/>
              <p:cNvSpPr txBox="1"/>
              <p:nvPr/>
            </p:nvSpPr>
            <p:spPr>
              <a:xfrm>
                <a:off x="7328504" y="2304635"/>
                <a:ext cx="136500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100" dirty="0">
                    <a:solidFill>
                      <a:srgbClr val="FFF26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站库</a:t>
                </a:r>
                <a:r>
                  <a:rPr lang="zh-CN" altLang="en-US" sz="1100" dirty="0" smtClean="0">
                    <a:solidFill>
                      <a:srgbClr val="FFF26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模拟仿真</a:t>
                </a:r>
                <a:endParaRPr lang="zh-CN" altLang="en-US" sz="1100" dirty="0">
                  <a:solidFill>
                    <a:srgbClr val="FFF26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133" name="图片 132"/>
              <p:cNvPicPr>
                <a:picLocks noChangeAspect="1"/>
              </p:cNvPicPr>
              <p:nvPr/>
            </p:nvPicPr>
            <p:blipFill>
              <a:blip r:embed="rId16" cstate="print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93789" y="2307799"/>
                <a:ext cx="257424" cy="257424"/>
              </a:xfrm>
              <a:prstGeom prst="rect">
                <a:avLst/>
              </a:prstGeom>
            </p:spPr>
          </p:pic>
        </p:grpSp>
        <p:grpSp>
          <p:nvGrpSpPr>
            <p:cNvPr id="54" name="组合 53"/>
            <p:cNvGrpSpPr/>
            <p:nvPr/>
          </p:nvGrpSpPr>
          <p:grpSpPr>
            <a:xfrm>
              <a:off x="8888649" y="3057388"/>
              <a:ext cx="1911506" cy="261610"/>
              <a:chOff x="9900734" y="934847"/>
              <a:chExt cx="2035083" cy="261610"/>
            </a:xfrm>
          </p:grpSpPr>
          <p:sp>
            <p:nvSpPr>
              <p:cNvPr id="134" name="文本框 133"/>
              <p:cNvSpPr txBox="1"/>
              <p:nvPr/>
            </p:nvSpPr>
            <p:spPr>
              <a:xfrm>
                <a:off x="10061023" y="934847"/>
                <a:ext cx="187479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100" dirty="0">
                    <a:solidFill>
                      <a:srgbClr val="FFF26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任务调度优化</a:t>
                </a:r>
              </a:p>
            </p:txBody>
          </p:sp>
          <p:pic>
            <p:nvPicPr>
              <p:cNvPr id="135" name="图片 134"/>
              <p:cNvPicPr>
                <a:picLocks noChangeAspect="1"/>
              </p:cNvPicPr>
              <p:nvPr/>
            </p:nvPicPr>
            <p:blipFill>
              <a:blip r:embed="rId17" cstate="print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00734" y="966742"/>
                <a:ext cx="196307" cy="193406"/>
              </a:xfrm>
              <a:prstGeom prst="rect">
                <a:avLst/>
              </a:prstGeom>
            </p:spPr>
          </p:pic>
        </p:grpSp>
        <p:grpSp>
          <p:nvGrpSpPr>
            <p:cNvPr id="42" name="组合 41"/>
            <p:cNvGrpSpPr/>
            <p:nvPr/>
          </p:nvGrpSpPr>
          <p:grpSpPr>
            <a:xfrm>
              <a:off x="988292" y="2556070"/>
              <a:ext cx="1599775" cy="586454"/>
              <a:chOff x="1224106" y="1682885"/>
              <a:chExt cx="1703199" cy="586454"/>
            </a:xfrm>
          </p:grpSpPr>
          <p:grpSp>
            <p:nvGrpSpPr>
              <p:cNvPr id="157" name="组合 156"/>
              <p:cNvGrpSpPr/>
              <p:nvPr/>
            </p:nvGrpSpPr>
            <p:grpSpPr>
              <a:xfrm>
                <a:off x="1224106" y="1682885"/>
                <a:ext cx="311483" cy="283166"/>
                <a:chOff x="595564" y="785081"/>
                <a:chExt cx="1301141" cy="1301141"/>
              </a:xfrm>
            </p:grpSpPr>
            <p:pic>
              <p:nvPicPr>
                <p:cNvPr id="154" name="图片 153"/>
                <p:cNvPicPr>
                  <a:picLocks noChangeAspect="1"/>
                </p:cNvPicPr>
                <p:nvPr/>
              </p:nvPicPr>
              <p:blipFill>
                <a:blip r:embed="rId18" cstate="print"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5564" y="785081"/>
                  <a:ext cx="1301141" cy="1301141"/>
                </a:xfrm>
                <a:prstGeom prst="rect">
                  <a:avLst/>
                </a:prstGeom>
              </p:spPr>
            </p:pic>
            <p:sp>
              <p:nvSpPr>
                <p:cNvPr id="156" name="圆角矩形 155"/>
                <p:cNvSpPr/>
                <p:nvPr/>
              </p:nvSpPr>
              <p:spPr>
                <a:xfrm>
                  <a:off x="876641" y="1100091"/>
                  <a:ext cx="749433" cy="702668"/>
                </a:xfrm>
                <a:prstGeom prst="roundRect">
                  <a:avLst/>
                </a:prstGeom>
                <a:solidFill>
                  <a:srgbClr val="0E1D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solidFill>
                      <a:srgbClr val="FFF26B"/>
                    </a:solidFill>
                  </a:endParaRPr>
                </a:p>
              </p:txBody>
            </p:sp>
            <p:pic>
              <p:nvPicPr>
                <p:cNvPr id="153" name="图片 152"/>
                <p:cNvPicPr>
                  <a:picLocks noChangeAspect="1"/>
                </p:cNvPicPr>
                <p:nvPr/>
              </p:nvPicPr>
              <p:blipFill>
                <a:blip r:embed="rId19" cstate="print"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5120" y="959004"/>
                  <a:ext cx="807905" cy="807905"/>
                </a:xfrm>
                <a:prstGeom prst="rect">
                  <a:avLst/>
                </a:prstGeom>
              </p:spPr>
            </p:pic>
          </p:grpSp>
          <p:sp>
            <p:nvSpPr>
              <p:cNvPr id="158" name="文本框 157"/>
              <p:cNvSpPr txBox="1"/>
              <p:nvPr/>
            </p:nvSpPr>
            <p:spPr>
              <a:xfrm>
                <a:off x="1501699" y="1684564"/>
                <a:ext cx="14256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100" dirty="0">
                    <a:solidFill>
                      <a:srgbClr val="FFF26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油气</a:t>
                </a:r>
                <a:r>
                  <a:rPr lang="zh-CN" altLang="en-US" sz="1100" dirty="0" smtClean="0">
                    <a:solidFill>
                      <a:srgbClr val="FFF26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层智能识别</a:t>
                </a:r>
                <a:endParaRPr lang="en-US" altLang="zh-CN" sz="1100" dirty="0" smtClean="0">
                  <a:solidFill>
                    <a:srgbClr val="FFF26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1050" dirty="0">
                    <a:solidFill>
                      <a:srgbClr val="FFF26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（油层识别误差率从</a:t>
                </a:r>
                <a:r>
                  <a:rPr lang="en-US" altLang="zh-CN" sz="1050" dirty="0">
                    <a:solidFill>
                      <a:srgbClr val="FFF26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60%</a:t>
                </a:r>
                <a:r>
                  <a:rPr lang="zh-CN" altLang="en-US" sz="1050" dirty="0">
                    <a:solidFill>
                      <a:srgbClr val="FFF26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降为</a:t>
                </a:r>
                <a:r>
                  <a:rPr lang="en-US" altLang="zh-CN" sz="1050" dirty="0">
                    <a:solidFill>
                      <a:srgbClr val="FFF26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20%</a:t>
                </a:r>
                <a:r>
                  <a:rPr lang="zh-CN" altLang="en-US" sz="1050" dirty="0" smtClean="0">
                    <a:solidFill>
                      <a:srgbClr val="FFF26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）</a:t>
                </a:r>
                <a:endParaRPr lang="zh-CN" altLang="en-US" sz="1050" dirty="0">
                  <a:solidFill>
                    <a:srgbClr val="FFF26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5" name="组合 54"/>
            <p:cNvGrpSpPr/>
            <p:nvPr/>
          </p:nvGrpSpPr>
          <p:grpSpPr>
            <a:xfrm>
              <a:off x="8421775" y="2644792"/>
              <a:ext cx="1931352" cy="261610"/>
              <a:chOff x="9817066" y="543260"/>
              <a:chExt cx="2056211" cy="261610"/>
            </a:xfrm>
          </p:grpSpPr>
          <p:sp>
            <p:nvSpPr>
              <p:cNvPr id="141" name="文本框 140"/>
              <p:cNvSpPr txBox="1"/>
              <p:nvPr/>
            </p:nvSpPr>
            <p:spPr>
              <a:xfrm>
                <a:off x="9969753" y="543260"/>
                <a:ext cx="190352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100" dirty="0">
                    <a:solidFill>
                      <a:srgbClr val="FFF26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故障处置措施推荐</a:t>
                </a:r>
              </a:p>
            </p:txBody>
          </p:sp>
          <p:pic>
            <p:nvPicPr>
              <p:cNvPr id="147" name="图片 146"/>
              <p:cNvPicPr>
                <a:picLocks noChangeAspect="1"/>
              </p:cNvPicPr>
              <p:nvPr/>
            </p:nvPicPr>
            <p:blipFill>
              <a:blip r:embed="rId20" cstate="print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17066" y="577433"/>
                <a:ext cx="193406" cy="193406"/>
              </a:xfrm>
              <a:prstGeom prst="rect">
                <a:avLst/>
              </a:prstGeom>
            </p:spPr>
          </p:pic>
        </p:grpSp>
        <p:grpSp>
          <p:nvGrpSpPr>
            <p:cNvPr id="164" name="组合 163"/>
            <p:cNvGrpSpPr/>
            <p:nvPr/>
          </p:nvGrpSpPr>
          <p:grpSpPr>
            <a:xfrm>
              <a:off x="5405369" y="2123141"/>
              <a:ext cx="2003356" cy="278750"/>
              <a:chOff x="2688178" y="2530351"/>
              <a:chExt cx="2132871" cy="278750"/>
            </a:xfrm>
          </p:grpSpPr>
          <p:sp>
            <p:nvSpPr>
              <p:cNvPr id="165" name="文本框 164"/>
              <p:cNvSpPr txBox="1"/>
              <p:nvPr/>
            </p:nvSpPr>
            <p:spPr>
              <a:xfrm>
                <a:off x="2872488" y="2530351"/>
                <a:ext cx="194856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100" dirty="0">
                    <a:solidFill>
                      <a:srgbClr val="FFF26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水驱注水优化</a:t>
                </a:r>
              </a:p>
            </p:txBody>
          </p:sp>
          <p:pic>
            <p:nvPicPr>
              <p:cNvPr id="166" name="图片 165"/>
              <p:cNvPicPr>
                <a:picLocks noChangeAspect="1"/>
              </p:cNvPicPr>
              <p:nvPr/>
            </p:nvPicPr>
            <p:blipFill>
              <a:blip r:embed="rId21" cstate="print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8178" y="2575079"/>
                <a:ext cx="234022" cy="234022"/>
              </a:xfrm>
              <a:prstGeom prst="rect">
                <a:avLst/>
              </a:prstGeom>
            </p:spPr>
          </p:pic>
        </p:grpSp>
        <p:grpSp>
          <p:nvGrpSpPr>
            <p:cNvPr id="170" name="组合 169"/>
            <p:cNvGrpSpPr/>
            <p:nvPr/>
          </p:nvGrpSpPr>
          <p:grpSpPr>
            <a:xfrm>
              <a:off x="5631628" y="2631317"/>
              <a:ext cx="1578038" cy="261610"/>
              <a:chOff x="5039014" y="2467714"/>
              <a:chExt cx="1680056" cy="261610"/>
            </a:xfrm>
          </p:grpSpPr>
          <p:sp>
            <p:nvSpPr>
              <p:cNvPr id="171" name="文本框 170"/>
              <p:cNvSpPr txBox="1"/>
              <p:nvPr/>
            </p:nvSpPr>
            <p:spPr>
              <a:xfrm>
                <a:off x="5228267" y="2467714"/>
                <a:ext cx="149080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100" dirty="0">
                    <a:solidFill>
                      <a:srgbClr val="FFF26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油井</a:t>
                </a:r>
                <a:r>
                  <a:rPr lang="zh-CN" altLang="en-US" sz="1100" dirty="0" smtClean="0">
                    <a:solidFill>
                      <a:srgbClr val="FFF26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产量</a:t>
                </a:r>
                <a:r>
                  <a:rPr lang="zh-CN" altLang="en-US" sz="1100" dirty="0">
                    <a:solidFill>
                      <a:srgbClr val="FFF26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计量</a:t>
                </a:r>
              </a:p>
            </p:txBody>
          </p:sp>
          <p:pic>
            <p:nvPicPr>
              <p:cNvPr id="172" name="图片 171"/>
              <p:cNvPicPr>
                <a:picLocks noChangeAspect="1"/>
              </p:cNvPicPr>
              <p:nvPr/>
            </p:nvPicPr>
            <p:blipFill>
              <a:blip r:embed="rId12" cstate="print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39014" y="2481772"/>
                <a:ext cx="234022" cy="234022"/>
              </a:xfrm>
              <a:prstGeom prst="rect">
                <a:avLst/>
              </a:prstGeom>
            </p:spPr>
          </p:pic>
        </p:grpSp>
        <p:grpSp>
          <p:nvGrpSpPr>
            <p:cNvPr id="179" name="组合 178"/>
            <p:cNvGrpSpPr/>
            <p:nvPr/>
          </p:nvGrpSpPr>
          <p:grpSpPr>
            <a:xfrm>
              <a:off x="9411976" y="2110712"/>
              <a:ext cx="1920915" cy="287437"/>
              <a:chOff x="10382032" y="2427591"/>
              <a:chExt cx="2045100" cy="287437"/>
            </a:xfrm>
          </p:grpSpPr>
          <p:sp>
            <p:nvSpPr>
              <p:cNvPr id="177" name="文本框 176"/>
              <p:cNvSpPr txBox="1"/>
              <p:nvPr/>
            </p:nvSpPr>
            <p:spPr>
              <a:xfrm>
                <a:off x="10552338" y="2427591"/>
                <a:ext cx="187479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100" dirty="0">
                    <a:solidFill>
                      <a:srgbClr val="FFF26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加油</a:t>
                </a:r>
                <a:r>
                  <a:rPr lang="zh-CN" altLang="en-US" sz="1100" dirty="0" smtClean="0">
                    <a:solidFill>
                      <a:srgbClr val="FFF26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卡升级换代</a:t>
                </a:r>
                <a:endParaRPr lang="zh-CN" altLang="en-US" sz="1100" dirty="0">
                  <a:solidFill>
                    <a:srgbClr val="FFF26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123" name="图片 122"/>
              <p:cNvPicPr>
                <a:picLocks noChangeAspect="1"/>
              </p:cNvPicPr>
              <p:nvPr/>
            </p:nvPicPr>
            <p:blipFill>
              <a:blip r:embed="rId22" cstate="print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82032" y="2457604"/>
                <a:ext cx="257424" cy="257424"/>
              </a:xfrm>
              <a:prstGeom prst="rect">
                <a:avLst/>
              </a:prstGeom>
            </p:spPr>
          </p:pic>
        </p:grpSp>
        <p:grpSp>
          <p:nvGrpSpPr>
            <p:cNvPr id="188" name="组合 187"/>
            <p:cNvGrpSpPr/>
            <p:nvPr/>
          </p:nvGrpSpPr>
          <p:grpSpPr>
            <a:xfrm>
              <a:off x="10184217" y="2824951"/>
              <a:ext cx="1182619" cy="261610"/>
              <a:chOff x="10526883" y="2635129"/>
              <a:chExt cx="1259074" cy="261610"/>
            </a:xfrm>
          </p:grpSpPr>
          <p:sp>
            <p:nvSpPr>
              <p:cNvPr id="185" name="文本框 184"/>
              <p:cNvSpPr txBox="1"/>
              <p:nvPr/>
            </p:nvSpPr>
            <p:spPr>
              <a:xfrm>
                <a:off x="10681562" y="2635129"/>
                <a:ext cx="110439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100" dirty="0" smtClean="0">
                    <a:solidFill>
                      <a:srgbClr val="FFF26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智慧督察</a:t>
                </a:r>
                <a:endParaRPr lang="zh-CN" altLang="en-US" sz="1100" dirty="0">
                  <a:solidFill>
                    <a:srgbClr val="FFF26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187" name="图片 186"/>
              <p:cNvPicPr>
                <a:picLocks noChangeAspect="1"/>
              </p:cNvPicPr>
              <p:nvPr/>
            </p:nvPicPr>
            <p:blipFill>
              <a:blip r:embed="rId23" cstate="print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26883" y="2675259"/>
                <a:ext cx="222321" cy="193406"/>
              </a:xfrm>
              <a:prstGeom prst="rect">
                <a:avLst/>
              </a:prstGeom>
            </p:spPr>
          </p:pic>
        </p:grpSp>
        <p:cxnSp>
          <p:nvCxnSpPr>
            <p:cNvPr id="136" name="直接连接符 135"/>
            <p:cNvCxnSpPr/>
            <p:nvPr/>
          </p:nvCxnSpPr>
          <p:spPr>
            <a:xfrm rot="16200000" flipV="1">
              <a:off x="1392246" y="3472963"/>
              <a:ext cx="675077" cy="0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chemeClr val="accent4">
                      <a:lumMod val="60000"/>
                      <a:lumOff val="40000"/>
                    </a:schemeClr>
                  </a:gs>
                  <a:gs pos="91000">
                    <a:schemeClr val="accent4">
                      <a:lumMod val="20000"/>
                      <a:lumOff val="80000"/>
                      <a:alpha val="20000"/>
                    </a:schemeClr>
                  </a:gs>
                  <a:gs pos="100000">
                    <a:schemeClr val="accent4">
                      <a:lumMod val="20000"/>
                      <a:lumOff val="80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直接连接符 154"/>
            <p:cNvCxnSpPr/>
            <p:nvPr/>
          </p:nvCxnSpPr>
          <p:spPr>
            <a:xfrm rot="16200000" flipV="1">
              <a:off x="1815447" y="3222741"/>
              <a:ext cx="1447089" cy="0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chemeClr val="accent4">
                      <a:lumMod val="60000"/>
                      <a:lumOff val="40000"/>
                    </a:schemeClr>
                  </a:gs>
                  <a:gs pos="91000">
                    <a:schemeClr val="accent4">
                      <a:lumMod val="20000"/>
                      <a:lumOff val="80000"/>
                      <a:alpha val="20000"/>
                    </a:schemeClr>
                  </a:gs>
                  <a:gs pos="100000">
                    <a:schemeClr val="accent4">
                      <a:lumMod val="20000"/>
                      <a:lumOff val="80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/>
            <p:cNvCxnSpPr/>
            <p:nvPr/>
          </p:nvCxnSpPr>
          <p:spPr>
            <a:xfrm rot="16200000" flipV="1">
              <a:off x="4805464" y="3172147"/>
              <a:ext cx="1447089" cy="0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chemeClr val="accent4">
                      <a:lumMod val="60000"/>
                      <a:lumOff val="40000"/>
                    </a:schemeClr>
                  </a:gs>
                  <a:gs pos="91000">
                    <a:schemeClr val="accent4">
                      <a:lumMod val="20000"/>
                      <a:lumOff val="80000"/>
                      <a:alpha val="20000"/>
                    </a:schemeClr>
                  </a:gs>
                  <a:gs pos="100000">
                    <a:schemeClr val="accent4">
                      <a:lumMod val="20000"/>
                      <a:lumOff val="80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/>
            <p:nvPr/>
          </p:nvCxnSpPr>
          <p:spPr>
            <a:xfrm rot="16200000" flipV="1">
              <a:off x="7509643" y="3248079"/>
              <a:ext cx="1195941" cy="0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chemeClr val="accent4">
                      <a:lumMod val="60000"/>
                      <a:lumOff val="40000"/>
                    </a:schemeClr>
                  </a:gs>
                  <a:gs pos="91000">
                    <a:schemeClr val="accent4">
                      <a:lumMod val="20000"/>
                      <a:lumOff val="80000"/>
                      <a:alpha val="20000"/>
                    </a:schemeClr>
                  </a:gs>
                  <a:gs pos="100000">
                    <a:schemeClr val="accent4">
                      <a:lumMod val="20000"/>
                      <a:lumOff val="80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/>
            <p:nvPr/>
          </p:nvCxnSpPr>
          <p:spPr>
            <a:xfrm rot="16200000" flipV="1">
              <a:off x="9380531" y="3136336"/>
              <a:ext cx="1447089" cy="0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chemeClr val="accent4">
                      <a:lumMod val="60000"/>
                      <a:lumOff val="40000"/>
                    </a:schemeClr>
                  </a:gs>
                  <a:gs pos="91000">
                    <a:schemeClr val="accent4">
                      <a:lumMod val="20000"/>
                      <a:lumOff val="80000"/>
                      <a:alpha val="20000"/>
                    </a:schemeClr>
                  </a:gs>
                  <a:gs pos="100000">
                    <a:schemeClr val="accent4">
                      <a:lumMod val="20000"/>
                      <a:lumOff val="80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直接连接符 161"/>
            <p:cNvCxnSpPr/>
            <p:nvPr/>
          </p:nvCxnSpPr>
          <p:spPr>
            <a:xfrm rot="16200000" flipV="1">
              <a:off x="2982293" y="3635453"/>
              <a:ext cx="675077" cy="0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chemeClr val="accent4">
                      <a:lumMod val="60000"/>
                      <a:lumOff val="40000"/>
                    </a:schemeClr>
                  </a:gs>
                  <a:gs pos="91000">
                    <a:schemeClr val="accent4">
                      <a:lumMod val="20000"/>
                      <a:lumOff val="80000"/>
                      <a:alpha val="20000"/>
                    </a:schemeClr>
                  </a:gs>
                  <a:gs pos="100000">
                    <a:schemeClr val="accent4">
                      <a:lumMod val="20000"/>
                      <a:lumOff val="80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接连接符 162"/>
            <p:cNvCxnSpPr/>
            <p:nvPr/>
          </p:nvCxnSpPr>
          <p:spPr>
            <a:xfrm rot="16200000" flipV="1">
              <a:off x="3732580" y="3393260"/>
              <a:ext cx="988381" cy="0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chemeClr val="accent4">
                      <a:lumMod val="60000"/>
                      <a:lumOff val="40000"/>
                    </a:schemeClr>
                  </a:gs>
                  <a:gs pos="91000">
                    <a:schemeClr val="accent4">
                      <a:lumMod val="20000"/>
                      <a:lumOff val="80000"/>
                      <a:alpha val="20000"/>
                    </a:schemeClr>
                  </a:gs>
                  <a:gs pos="100000">
                    <a:schemeClr val="accent4">
                      <a:lumMod val="20000"/>
                      <a:lumOff val="80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接连接符 166"/>
            <p:cNvCxnSpPr/>
            <p:nvPr/>
          </p:nvCxnSpPr>
          <p:spPr>
            <a:xfrm rot="16200000" flipV="1">
              <a:off x="8251788" y="3446954"/>
              <a:ext cx="988381" cy="0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chemeClr val="accent4">
                      <a:lumMod val="60000"/>
                      <a:lumOff val="40000"/>
                    </a:schemeClr>
                  </a:gs>
                  <a:gs pos="91000">
                    <a:schemeClr val="accent4">
                      <a:lumMod val="20000"/>
                      <a:lumOff val="80000"/>
                      <a:alpha val="20000"/>
                    </a:schemeClr>
                  </a:gs>
                  <a:gs pos="100000">
                    <a:schemeClr val="accent4">
                      <a:lumMod val="20000"/>
                      <a:lumOff val="80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/>
            <p:nvPr/>
          </p:nvCxnSpPr>
          <p:spPr>
            <a:xfrm rot="16200000" flipV="1">
              <a:off x="5436378" y="3399727"/>
              <a:ext cx="988381" cy="0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chemeClr val="accent4">
                      <a:lumMod val="60000"/>
                      <a:lumOff val="40000"/>
                    </a:schemeClr>
                  </a:gs>
                  <a:gs pos="91000">
                    <a:schemeClr val="accent4">
                      <a:lumMod val="20000"/>
                      <a:lumOff val="80000"/>
                      <a:alpha val="20000"/>
                    </a:schemeClr>
                  </a:gs>
                  <a:gs pos="100000">
                    <a:schemeClr val="accent4">
                      <a:lumMod val="20000"/>
                      <a:lumOff val="80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/>
          </p:nvCxnSpPr>
          <p:spPr>
            <a:xfrm rot="16200000" flipV="1">
              <a:off x="4542988" y="3728678"/>
              <a:ext cx="675077" cy="0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chemeClr val="accent4">
                      <a:lumMod val="60000"/>
                      <a:lumOff val="40000"/>
                    </a:schemeClr>
                  </a:gs>
                  <a:gs pos="91000">
                    <a:schemeClr val="accent4">
                      <a:lumMod val="20000"/>
                      <a:lumOff val="80000"/>
                      <a:alpha val="20000"/>
                    </a:schemeClr>
                  </a:gs>
                  <a:gs pos="100000">
                    <a:schemeClr val="accent4">
                      <a:lumMod val="20000"/>
                      <a:lumOff val="80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接连接符 172"/>
            <p:cNvCxnSpPr/>
            <p:nvPr/>
          </p:nvCxnSpPr>
          <p:spPr>
            <a:xfrm rot="16200000" flipV="1">
              <a:off x="6999093" y="3614615"/>
              <a:ext cx="675077" cy="0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chemeClr val="accent4">
                      <a:lumMod val="60000"/>
                      <a:lumOff val="40000"/>
                    </a:schemeClr>
                  </a:gs>
                  <a:gs pos="91000">
                    <a:schemeClr val="accent4">
                      <a:lumMod val="20000"/>
                      <a:lumOff val="80000"/>
                      <a:alpha val="20000"/>
                    </a:schemeClr>
                  </a:gs>
                  <a:gs pos="100000">
                    <a:schemeClr val="accent4">
                      <a:lumMod val="20000"/>
                      <a:lumOff val="80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直接连接符 173"/>
            <p:cNvCxnSpPr/>
            <p:nvPr/>
          </p:nvCxnSpPr>
          <p:spPr>
            <a:xfrm rot="16200000" flipV="1">
              <a:off x="10114577" y="3564810"/>
              <a:ext cx="675077" cy="0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chemeClr val="accent4">
                      <a:lumMod val="60000"/>
                      <a:lumOff val="40000"/>
                    </a:schemeClr>
                  </a:gs>
                  <a:gs pos="91000">
                    <a:schemeClr val="accent4">
                      <a:lumMod val="20000"/>
                      <a:lumOff val="80000"/>
                      <a:alpha val="20000"/>
                    </a:schemeClr>
                  </a:gs>
                  <a:gs pos="100000">
                    <a:schemeClr val="accent4">
                      <a:lumMod val="20000"/>
                      <a:lumOff val="80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接连接符 174"/>
            <p:cNvCxnSpPr/>
            <p:nvPr/>
          </p:nvCxnSpPr>
          <p:spPr>
            <a:xfrm rot="16200000" flipV="1">
              <a:off x="8941510" y="3641836"/>
              <a:ext cx="675077" cy="0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chemeClr val="accent4">
                      <a:lumMod val="60000"/>
                      <a:lumOff val="40000"/>
                    </a:schemeClr>
                  </a:gs>
                  <a:gs pos="91000">
                    <a:schemeClr val="accent4">
                      <a:lumMod val="20000"/>
                      <a:lumOff val="80000"/>
                      <a:alpha val="20000"/>
                    </a:schemeClr>
                  </a:gs>
                  <a:gs pos="100000">
                    <a:schemeClr val="accent4">
                      <a:lumMod val="20000"/>
                      <a:lumOff val="80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圆角矩形 2"/>
            <p:cNvSpPr/>
            <p:nvPr/>
          </p:nvSpPr>
          <p:spPr>
            <a:xfrm>
              <a:off x="1119559" y="3756855"/>
              <a:ext cx="9669920" cy="518915"/>
            </a:xfrm>
            <a:prstGeom prst="roundRect">
              <a:avLst>
                <a:gd name="adj" fmla="val 6928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176" name="文本框 175"/>
            <p:cNvSpPr txBox="1"/>
            <p:nvPr/>
          </p:nvSpPr>
          <p:spPr>
            <a:xfrm>
              <a:off x="4589734" y="3859881"/>
              <a:ext cx="17152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国双产业智能平台</a:t>
              </a:r>
              <a:endPara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298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311223" y="711054"/>
            <a:ext cx="11567160" cy="1224136"/>
          </a:xfrm>
        </p:spPr>
        <p:txBody>
          <a:bodyPr/>
          <a:lstStyle/>
          <a:p>
            <a:pPr>
              <a:tabLst>
                <a:tab pos="3406775" algn="l"/>
              </a:tabLst>
            </a:pPr>
            <a:r>
              <a:rPr lang="zh-CN" altLang="en-US" sz="3200" dirty="0"/>
              <a:t>政府：知识穿透，搭建城市数脑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sym typeface="Helvetica Neue" panose="02000503000000020004" pitchFamily="2" charset="0"/>
            </a:endParaRPr>
          </a:p>
        </p:txBody>
      </p:sp>
      <p:sp>
        <p:nvSpPr>
          <p:cNvPr id="195" name="标题 5"/>
          <p:cNvSpPr txBox="1">
            <a:spLocks/>
          </p:cNvSpPr>
          <p:nvPr/>
        </p:nvSpPr>
        <p:spPr>
          <a:xfrm>
            <a:off x="532255" y="1268723"/>
            <a:ext cx="11567160" cy="59016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zh-CN" altLang="en-US" sz="3000" b="1" i="0" kern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zh-CN" altLang="en-US" sz="1600" b="0" dirty="0"/>
              <a:t>业务协同构建数据中台。运用知识将数据与业务、数据、数据与系统分层解耦，实现数据长期高可用、高复用、高安全</a:t>
            </a:r>
          </a:p>
        </p:txBody>
      </p:sp>
      <p:sp>
        <p:nvSpPr>
          <p:cNvPr id="196" name="圆柱形 195"/>
          <p:cNvSpPr/>
          <p:nvPr/>
        </p:nvSpPr>
        <p:spPr>
          <a:xfrm rot="16200000">
            <a:off x="2569789" y="3422880"/>
            <a:ext cx="327123" cy="3567242"/>
          </a:xfrm>
          <a:prstGeom prst="can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1200" ker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5" name="文本框 334"/>
          <p:cNvSpPr txBox="1"/>
          <p:nvPr/>
        </p:nvSpPr>
        <p:spPr>
          <a:xfrm>
            <a:off x="2545508" y="5080803"/>
            <a:ext cx="800219" cy="276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数据集成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6" name="组合 335"/>
          <p:cNvGrpSpPr/>
          <p:nvPr/>
        </p:nvGrpSpPr>
        <p:grpSpPr>
          <a:xfrm>
            <a:off x="1103117" y="5410768"/>
            <a:ext cx="3251261" cy="365920"/>
            <a:chOff x="931939" y="5443112"/>
            <a:chExt cx="4688414" cy="289459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59" name="圆角矩形 358">
              <a:extLst>
                <a:ext uri="{FF2B5EF4-FFF2-40B4-BE49-F238E27FC236}">
                  <a16:creationId xmlns="" xmlns:a16="http://schemas.microsoft.com/office/drawing/2014/main" id="{6100D055-BFCF-4A47-952D-13E9B9BDA3D9}"/>
                </a:ext>
              </a:extLst>
            </p:cNvPr>
            <p:cNvSpPr/>
            <p:nvPr/>
          </p:nvSpPr>
          <p:spPr>
            <a:xfrm>
              <a:off x="931939" y="5443112"/>
              <a:ext cx="4688414" cy="289459"/>
            </a:xfrm>
            <a:prstGeom prst="roundRect">
              <a:avLst/>
            </a:prstGeom>
            <a:grpFill/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0" name="文本框 359"/>
            <p:cNvSpPr txBox="1"/>
            <p:nvPr/>
          </p:nvSpPr>
          <p:spPr>
            <a:xfrm>
              <a:off x="3072909" y="5487348"/>
              <a:ext cx="932028" cy="219119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云平台</a:t>
              </a:r>
            </a:p>
          </p:txBody>
        </p:sp>
      </p:grpSp>
      <p:grpSp>
        <p:nvGrpSpPr>
          <p:cNvPr id="337" name="组合 336"/>
          <p:cNvGrpSpPr/>
          <p:nvPr/>
        </p:nvGrpSpPr>
        <p:grpSpPr>
          <a:xfrm>
            <a:off x="1103117" y="3113751"/>
            <a:ext cx="1515481" cy="1880741"/>
            <a:chOff x="915730" y="3110436"/>
            <a:chExt cx="1952198" cy="1487752"/>
          </a:xfrm>
        </p:grpSpPr>
        <p:sp>
          <p:nvSpPr>
            <p:cNvPr id="357" name="圆角矩形 356">
              <a:extLst>
                <a:ext uri="{FF2B5EF4-FFF2-40B4-BE49-F238E27FC236}">
                  <a16:creationId xmlns="" xmlns:a16="http://schemas.microsoft.com/office/drawing/2014/main" id="{DBD36B39-8BDF-7340-A5AA-EEBDBC87850D}"/>
                </a:ext>
              </a:extLst>
            </p:cNvPr>
            <p:cNvSpPr/>
            <p:nvPr/>
          </p:nvSpPr>
          <p:spPr>
            <a:xfrm>
              <a:off x="915730" y="3110436"/>
              <a:ext cx="1952198" cy="1487752"/>
            </a:xfrm>
            <a:prstGeom prst="roundRect">
              <a:avLst>
                <a:gd name="adj" fmla="val 4250"/>
              </a:avLst>
            </a:prstGeom>
            <a:solidFill>
              <a:schemeClr val="accent6"/>
            </a:soli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8" name="矩形 357"/>
            <p:cNvSpPr/>
            <p:nvPr/>
          </p:nvSpPr>
          <p:spPr>
            <a:xfrm>
              <a:off x="1122157" y="3649739"/>
              <a:ext cx="1427288" cy="2921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智能数仓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672393" y="3113751"/>
            <a:ext cx="1716266" cy="1873116"/>
            <a:chOff x="3408289" y="3116467"/>
            <a:chExt cx="2210846" cy="1481720"/>
          </a:xfrm>
        </p:grpSpPr>
        <p:sp>
          <p:nvSpPr>
            <p:cNvPr id="355" name="圆角矩形 354">
              <a:extLst>
                <a:ext uri="{FF2B5EF4-FFF2-40B4-BE49-F238E27FC236}">
                  <a16:creationId xmlns="" xmlns:a16="http://schemas.microsoft.com/office/drawing/2014/main" id="{DBD36B39-8BDF-7340-A5AA-EEBDBC87850D}"/>
                </a:ext>
              </a:extLst>
            </p:cNvPr>
            <p:cNvSpPr/>
            <p:nvPr/>
          </p:nvSpPr>
          <p:spPr>
            <a:xfrm>
              <a:off x="3408289" y="3116467"/>
              <a:ext cx="2204235" cy="1481720"/>
            </a:xfrm>
            <a:prstGeom prst="roundRect">
              <a:avLst>
                <a:gd name="adj" fmla="val 5446"/>
              </a:avLst>
            </a:prstGeom>
            <a:solidFill>
              <a:schemeClr val="accent1"/>
            </a:soli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6" name="矩形 355"/>
            <p:cNvSpPr/>
            <p:nvPr/>
          </p:nvSpPr>
          <p:spPr>
            <a:xfrm>
              <a:off x="3428576" y="3511154"/>
              <a:ext cx="2190559" cy="7303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数据与知识双轮驱动的数据治理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9" name="组合 338"/>
          <p:cNvGrpSpPr/>
          <p:nvPr/>
        </p:nvGrpSpPr>
        <p:grpSpPr>
          <a:xfrm>
            <a:off x="959266" y="2734451"/>
            <a:ext cx="3557706" cy="327943"/>
            <a:chOff x="469877" y="3235264"/>
            <a:chExt cx="5643349" cy="259418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53" name="圆角矩形 352">
              <a:extLst>
                <a:ext uri="{FF2B5EF4-FFF2-40B4-BE49-F238E27FC236}">
                  <a16:creationId xmlns="" xmlns:a16="http://schemas.microsoft.com/office/drawing/2014/main" id="{F9C6BB5E-5EB9-7A48-90D1-25C659DF5BAE}"/>
                </a:ext>
              </a:extLst>
            </p:cNvPr>
            <p:cNvSpPr/>
            <p:nvPr/>
          </p:nvSpPr>
          <p:spPr>
            <a:xfrm>
              <a:off x="469877" y="3235264"/>
              <a:ext cx="5643349" cy="259418"/>
            </a:xfrm>
            <a:prstGeom prst="roundRect">
              <a:avLst>
                <a:gd name="adj" fmla="val 13107"/>
              </a:avLst>
            </a:prstGeom>
            <a:grpFill/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4" name="文本框 353"/>
            <p:cNvSpPr txBox="1"/>
            <p:nvPr/>
          </p:nvSpPr>
          <p:spPr>
            <a:xfrm>
              <a:off x="2836385" y="3254091"/>
              <a:ext cx="1269333" cy="219119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数据服务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0" name="组合 339"/>
          <p:cNvGrpSpPr/>
          <p:nvPr/>
        </p:nvGrpSpPr>
        <p:grpSpPr>
          <a:xfrm>
            <a:off x="1050090" y="1939914"/>
            <a:ext cx="3357016" cy="795552"/>
            <a:chOff x="956068" y="2037553"/>
            <a:chExt cx="4400832" cy="761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41" name="矩形 85">
              <a:extLst>
                <a:ext uri="{FF2B5EF4-FFF2-40B4-BE49-F238E27FC236}">
                  <a16:creationId xmlns="" xmlns:a16="http://schemas.microsoft.com/office/drawing/2014/main" id="{E62B5141-A3A2-E64B-AE52-D8F688A3A0BF}"/>
                </a:ext>
              </a:extLst>
            </p:cNvPr>
            <p:cNvSpPr/>
            <p:nvPr/>
          </p:nvSpPr>
          <p:spPr>
            <a:xfrm>
              <a:off x="956068" y="2037553"/>
              <a:ext cx="633627" cy="583502"/>
            </a:xfrm>
            <a:prstGeom prst="roundRect">
              <a:avLst>
                <a:gd name="adj" fmla="val 9006"/>
              </a:avLst>
            </a:prstGeom>
            <a:grpFill/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1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业务智能</a:t>
              </a:r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查询</a:t>
              </a:r>
            </a:p>
          </p:txBody>
        </p:sp>
        <p:sp>
          <p:nvSpPr>
            <p:cNvPr id="342" name="矩形 86">
              <a:extLst>
                <a:ext uri="{FF2B5EF4-FFF2-40B4-BE49-F238E27FC236}">
                  <a16:creationId xmlns="" xmlns:a16="http://schemas.microsoft.com/office/drawing/2014/main" id="{E693D547-0CF5-EC4E-85B6-37E823930A15}"/>
                </a:ext>
              </a:extLst>
            </p:cNvPr>
            <p:cNvSpPr/>
            <p:nvPr/>
          </p:nvSpPr>
          <p:spPr>
            <a:xfrm>
              <a:off x="1736377" y="2037553"/>
              <a:ext cx="633626" cy="583502"/>
            </a:xfrm>
            <a:prstGeom prst="roundRect">
              <a:avLst>
                <a:gd name="adj" fmla="val 10921"/>
              </a:avLst>
            </a:prstGeom>
            <a:grpFill/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1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智能</a:t>
              </a:r>
              <a:endParaRPr lang="en-US" altLang="zh-CN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推荐</a:t>
              </a:r>
              <a:endPara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3" name="矩形 87">
              <a:extLst>
                <a:ext uri="{FF2B5EF4-FFF2-40B4-BE49-F238E27FC236}">
                  <a16:creationId xmlns="" xmlns:a16="http://schemas.microsoft.com/office/drawing/2014/main" id="{4FA1B46F-4A1D-8841-A0C2-156B6B9007CF}"/>
                </a:ext>
              </a:extLst>
            </p:cNvPr>
            <p:cNvSpPr/>
            <p:nvPr/>
          </p:nvSpPr>
          <p:spPr>
            <a:xfrm>
              <a:off x="2499894" y="2037553"/>
              <a:ext cx="633626" cy="583502"/>
            </a:xfrm>
            <a:prstGeom prst="roundRect">
              <a:avLst>
                <a:gd name="adj" fmla="val 10921"/>
              </a:avLst>
            </a:prstGeom>
            <a:grpFill/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文件统一管理</a:t>
              </a:r>
            </a:p>
          </p:txBody>
        </p:sp>
        <p:sp>
          <p:nvSpPr>
            <p:cNvPr id="344" name="矩形 88">
              <a:extLst>
                <a:ext uri="{FF2B5EF4-FFF2-40B4-BE49-F238E27FC236}">
                  <a16:creationId xmlns="" xmlns:a16="http://schemas.microsoft.com/office/drawing/2014/main" id="{E693D547-0CF5-EC4E-85B6-37E823930A15}"/>
                </a:ext>
              </a:extLst>
            </p:cNvPr>
            <p:cNvSpPr/>
            <p:nvPr/>
          </p:nvSpPr>
          <p:spPr>
            <a:xfrm>
              <a:off x="3263411" y="2037553"/>
              <a:ext cx="633626" cy="583502"/>
            </a:xfrm>
            <a:prstGeom prst="roundRect">
              <a:avLst>
                <a:gd name="adj" fmla="val 9006"/>
              </a:avLst>
            </a:prstGeom>
            <a:grpFill/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  <a:r>
                <a:rPr lang="zh-CN" altLang="en-US" sz="1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码</a:t>
              </a:r>
              <a:endParaRPr lang="en-US" altLang="zh-CN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认证</a:t>
              </a:r>
              <a:endPara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5" name="矩形 89">
              <a:extLst>
                <a:ext uri="{FF2B5EF4-FFF2-40B4-BE49-F238E27FC236}">
                  <a16:creationId xmlns="" xmlns:a16="http://schemas.microsoft.com/office/drawing/2014/main" id="{E693D547-0CF5-EC4E-85B6-37E823930A15}"/>
                </a:ext>
              </a:extLst>
            </p:cNvPr>
            <p:cNvSpPr/>
            <p:nvPr/>
          </p:nvSpPr>
          <p:spPr>
            <a:xfrm>
              <a:off x="4026927" y="2037553"/>
              <a:ext cx="633626" cy="583502"/>
            </a:xfrm>
            <a:prstGeom prst="roundRect">
              <a:avLst>
                <a:gd name="adj" fmla="val 12836"/>
              </a:avLst>
            </a:prstGeom>
            <a:grpFill/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  <a:r>
                <a:rPr lang="zh-CN" altLang="en-US" sz="1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窗</a:t>
              </a:r>
              <a:endParaRPr lang="en-US" altLang="zh-CN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办理</a:t>
              </a:r>
              <a:endPara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6" name="矩形 90">
              <a:extLst>
                <a:ext uri="{FF2B5EF4-FFF2-40B4-BE49-F238E27FC236}">
                  <a16:creationId xmlns="" xmlns:a16="http://schemas.microsoft.com/office/drawing/2014/main" id="{E693D547-0CF5-EC4E-85B6-37E823930A15}"/>
                </a:ext>
              </a:extLst>
            </p:cNvPr>
            <p:cNvSpPr/>
            <p:nvPr/>
          </p:nvSpPr>
          <p:spPr>
            <a:xfrm>
              <a:off x="4723274" y="2037553"/>
              <a:ext cx="633626" cy="583502"/>
            </a:xfrm>
            <a:prstGeom prst="roundRect">
              <a:avLst/>
            </a:prstGeom>
            <a:grpFill/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1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</a:t>
              </a:r>
              <a:endPara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7" name="上箭头 346"/>
            <p:cNvSpPr/>
            <p:nvPr/>
          </p:nvSpPr>
          <p:spPr>
            <a:xfrm>
              <a:off x="1207661" y="2655347"/>
              <a:ext cx="146627" cy="143681"/>
            </a:xfrm>
            <a:prstGeom prst="upArrow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2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8" name="上箭头 347"/>
            <p:cNvSpPr/>
            <p:nvPr/>
          </p:nvSpPr>
          <p:spPr>
            <a:xfrm>
              <a:off x="4234697" y="2655347"/>
              <a:ext cx="146627" cy="143681"/>
            </a:xfrm>
            <a:prstGeom prst="upArrow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2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9" name="上箭头 348"/>
            <p:cNvSpPr/>
            <p:nvPr/>
          </p:nvSpPr>
          <p:spPr>
            <a:xfrm>
              <a:off x="1964420" y="2655347"/>
              <a:ext cx="146627" cy="143681"/>
            </a:xfrm>
            <a:prstGeom prst="upArrow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2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0" name="上箭头 349"/>
            <p:cNvSpPr/>
            <p:nvPr/>
          </p:nvSpPr>
          <p:spPr>
            <a:xfrm>
              <a:off x="2721179" y="2655347"/>
              <a:ext cx="146627" cy="143681"/>
            </a:xfrm>
            <a:prstGeom prst="upArrow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2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1" name="上箭头 350"/>
            <p:cNvSpPr/>
            <p:nvPr/>
          </p:nvSpPr>
          <p:spPr>
            <a:xfrm>
              <a:off x="3477938" y="2655347"/>
              <a:ext cx="146627" cy="143681"/>
            </a:xfrm>
            <a:prstGeom prst="upArrow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2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2" name="上箭头 351"/>
            <p:cNvSpPr/>
            <p:nvPr/>
          </p:nvSpPr>
          <p:spPr>
            <a:xfrm>
              <a:off x="4991458" y="2655347"/>
              <a:ext cx="146627" cy="143681"/>
            </a:xfrm>
            <a:prstGeom prst="upArrow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2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4" name="右箭头 143"/>
          <p:cNvSpPr/>
          <p:nvPr/>
        </p:nvSpPr>
        <p:spPr>
          <a:xfrm>
            <a:off x="4511220" y="3744530"/>
            <a:ext cx="210121" cy="38684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145" name="组合 144"/>
          <p:cNvGrpSpPr/>
          <p:nvPr/>
        </p:nvGrpSpPr>
        <p:grpSpPr>
          <a:xfrm>
            <a:off x="5124619" y="1983666"/>
            <a:ext cx="5940253" cy="3759762"/>
            <a:chOff x="5165715" y="1967622"/>
            <a:chExt cx="5940253" cy="3759762"/>
          </a:xfrm>
        </p:grpSpPr>
        <p:sp>
          <p:nvSpPr>
            <p:cNvPr id="146" name="文本框 145">
              <a:extLst>
                <a:ext uri="{FF2B5EF4-FFF2-40B4-BE49-F238E27FC236}">
                  <a16:creationId xmlns:a16="http://schemas.microsoft.com/office/drawing/2014/main" xmlns="" id="{F2FABE6A-940A-DE46-955D-6A7E9909E9FE}"/>
                </a:ext>
              </a:extLst>
            </p:cNvPr>
            <p:cNvSpPr txBox="1"/>
            <p:nvPr/>
          </p:nvSpPr>
          <p:spPr>
            <a:xfrm>
              <a:off x="10730015" y="2391723"/>
              <a:ext cx="2712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1000" kern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业务层面</a:t>
              </a:r>
              <a:endParaRPr kumimoji="1" lang="en-US" altLang="zh-CN" sz="1000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" name="文本框 146">
              <a:extLst>
                <a:ext uri="{FF2B5EF4-FFF2-40B4-BE49-F238E27FC236}">
                  <a16:creationId xmlns:a16="http://schemas.microsoft.com/office/drawing/2014/main" xmlns="" id="{508B1A83-1DB4-3147-8B8A-089A3C3D4FC6}"/>
                </a:ext>
              </a:extLst>
            </p:cNvPr>
            <p:cNvSpPr txBox="1"/>
            <p:nvPr/>
          </p:nvSpPr>
          <p:spPr>
            <a:xfrm>
              <a:off x="10749054" y="4684527"/>
              <a:ext cx="3569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1000" kern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数据层面</a:t>
              </a:r>
              <a:endParaRPr kumimoji="1" lang="en-US" altLang="zh-CN" sz="1000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48" name="组合 147"/>
            <p:cNvGrpSpPr/>
            <p:nvPr/>
          </p:nvGrpSpPr>
          <p:grpSpPr>
            <a:xfrm>
              <a:off x="5693946" y="4673206"/>
              <a:ext cx="4637482" cy="1054178"/>
              <a:chOff x="5539836" y="4673206"/>
              <a:chExt cx="4637482" cy="1054178"/>
            </a:xfrm>
          </p:grpSpPr>
          <p:sp>
            <p:nvSpPr>
              <p:cNvPr id="187" name="流程图: 磁盘 4">
                <a:extLst>
                  <a:ext uri="{FF2B5EF4-FFF2-40B4-BE49-F238E27FC236}">
                    <a16:creationId xmlns:a16="http://schemas.microsoft.com/office/drawing/2014/main" xmlns="" id="{652771A5-09DE-4448-9FF2-162F1D6DF5EF}"/>
                  </a:ext>
                </a:extLst>
              </p:cNvPr>
              <p:cNvSpPr/>
              <p:nvPr/>
            </p:nvSpPr>
            <p:spPr>
              <a:xfrm>
                <a:off x="6639545" y="5206214"/>
                <a:ext cx="940631" cy="521169"/>
              </a:xfrm>
              <a:prstGeom prst="flowChartMagneticDisk">
                <a:avLst/>
              </a:prstGeom>
              <a:solidFill>
                <a:srgbClr val="013C8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zh-CN" altLang="en-US" sz="1000" kern="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主数据</a:t>
                </a:r>
                <a:r>
                  <a:rPr lang="en-US" altLang="zh-CN" sz="1000" kern="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zh-CN" altLang="en-US" sz="1000" kern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8" name="流程图: 磁盘 5">
                <a:extLst>
                  <a:ext uri="{FF2B5EF4-FFF2-40B4-BE49-F238E27FC236}">
                    <a16:creationId xmlns:a16="http://schemas.microsoft.com/office/drawing/2014/main" xmlns="" id="{156CA3E9-C721-E24F-8C2B-AE1DA5FD4556}"/>
                  </a:ext>
                </a:extLst>
              </p:cNvPr>
              <p:cNvSpPr/>
              <p:nvPr/>
            </p:nvSpPr>
            <p:spPr>
              <a:xfrm>
                <a:off x="8087087" y="5206214"/>
                <a:ext cx="940631" cy="521169"/>
              </a:xfrm>
              <a:prstGeom prst="flowChartMagneticDisk">
                <a:avLst/>
              </a:prstGeom>
              <a:solidFill>
                <a:srgbClr val="013C8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zh-CN" altLang="en-US" sz="1000" kern="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主数据</a:t>
                </a:r>
                <a:r>
                  <a:rPr lang="en-US" altLang="zh-CN" sz="1000" kern="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lang="zh-CN" altLang="en-US" sz="1000" kern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9" name="流程图: 磁盘 7">
                <a:extLst>
                  <a:ext uri="{FF2B5EF4-FFF2-40B4-BE49-F238E27FC236}">
                    <a16:creationId xmlns:a16="http://schemas.microsoft.com/office/drawing/2014/main" xmlns="" id="{3F52E67C-E81E-EE4D-B4C5-8EA9F6B231CC}"/>
                  </a:ext>
                </a:extLst>
              </p:cNvPr>
              <p:cNvSpPr/>
              <p:nvPr/>
            </p:nvSpPr>
            <p:spPr>
              <a:xfrm>
                <a:off x="5539836" y="5206215"/>
                <a:ext cx="940631" cy="521169"/>
              </a:xfrm>
              <a:prstGeom prst="flowChartMagneticDisk">
                <a:avLst/>
              </a:prstGeom>
              <a:solidFill>
                <a:srgbClr val="013C8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zh-CN" altLang="en-US" sz="1000" kern="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主数据</a:t>
                </a:r>
                <a:r>
                  <a:rPr lang="en-US" altLang="zh-CN" sz="1000" kern="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1000" kern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0" name="流程图: 磁盘 5">
                <a:extLst>
                  <a:ext uri="{FF2B5EF4-FFF2-40B4-BE49-F238E27FC236}">
                    <a16:creationId xmlns:a16="http://schemas.microsoft.com/office/drawing/2014/main" xmlns="" id="{6F2BB359-D720-DA45-8868-C3178D3AE602}"/>
                  </a:ext>
                </a:extLst>
              </p:cNvPr>
              <p:cNvSpPr/>
              <p:nvPr/>
            </p:nvSpPr>
            <p:spPr>
              <a:xfrm>
                <a:off x="9236687" y="5206213"/>
                <a:ext cx="940631" cy="521169"/>
              </a:xfrm>
              <a:prstGeom prst="flowChartMagneticDisk">
                <a:avLst/>
              </a:prstGeom>
              <a:solidFill>
                <a:srgbClr val="013C8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altLang="zh-CN" sz="1000" kern="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…</a:t>
                </a:r>
                <a:endParaRPr lang="zh-CN" altLang="en-US" sz="1000" kern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191" name="曲线连接符 190">
                <a:extLst>
                  <a:ext uri="{FF2B5EF4-FFF2-40B4-BE49-F238E27FC236}">
                    <a16:creationId xmlns:a16="http://schemas.microsoft.com/office/drawing/2014/main" xmlns="" id="{9CE52194-85F7-584F-A45C-533E3000169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6709654" y="4036401"/>
                <a:ext cx="533006" cy="1806620"/>
              </a:xfrm>
              <a:prstGeom prst="curvedConnector2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92" name="曲线连接符 191">
                <a:extLst>
                  <a:ext uri="{FF2B5EF4-FFF2-40B4-BE49-F238E27FC236}">
                    <a16:creationId xmlns:a16="http://schemas.microsoft.com/office/drawing/2014/main" xmlns="" id="{B3F57413-4F47-E343-846B-B28E274E801F}"/>
                  </a:ext>
                </a:extLst>
              </p:cNvPr>
              <p:cNvCxnSpPr>
                <a:cxnSpLocks/>
                <a:stCxn id="187" idx="1"/>
              </p:cNvCxnSpPr>
              <p:nvPr/>
            </p:nvCxnSpPr>
            <p:spPr>
              <a:xfrm rot="5400000" flipH="1" flipV="1">
                <a:off x="7238508" y="4544563"/>
                <a:ext cx="533004" cy="790297"/>
              </a:xfrm>
              <a:prstGeom prst="curvedConnector2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93" name="曲线连接符 192">
                <a:extLst>
                  <a:ext uri="{FF2B5EF4-FFF2-40B4-BE49-F238E27FC236}">
                    <a16:creationId xmlns:a16="http://schemas.microsoft.com/office/drawing/2014/main" xmlns="" id="{695B3642-635B-5E4E-BF06-F1CA97BFBF8D}"/>
                  </a:ext>
                </a:extLst>
              </p:cNvPr>
              <p:cNvCxnSpPr>
                <a:cxnSpLocks/>
                <a:stCxn id="188" idx="1"/>
              </p:cNvCxnSpPr>
              <p:nvPr/>
            </p:nvCxnSpPr>
            <p:spPr>
              <a:xfrm rot="16200000" flipV="1">
                <a:off x="7931455" y="4580265"/>
                <a:ext cx="533008" cy="718889"/>
              </a:xfrm>
              <a:prstGeom prst="curvedConnector2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94" name="曲线连接符 193">
                <a:extLst>
                  <a:ext uri="{FF2B5EF4-FFF2-40B4-BE49-F238E27FC236}">
                    <a16:creationId xmlns:a16="http://schemas.microsoft.com/office/drawing/2014/main" xmlns="" id="{DDA2CBA0-3584-BF47-A5D3-FA9FA173B4FF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8490845" y="4019015"/>
                <a:ext cx="533006" cy="1841389"/>
              </a:xfrm>
              <a:prstGeom prst="curvedConnector2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triangle"/>
              </a:ln>
              <a:effectLst/>
            </p:spPr>
          </p:cxnSp>
        </p:grpSp>
        <p:grpSp>
          <p:nvGrpSpPr>
            <p:cNvPr id="149" name="组合 148"/>
            <p:cNvGrpSpPr/>
            <p:nvPr/>
          </p:nvGrpSpPr>
          <p:grpSpPr>
            <a:xfrm>
              <a:off x="5269150" y="3977320"/>
              <a:ext cx="5488040" cy="689721"/>
              <a:chOff x="6595507" y="4065725"/>
              <a:chExt cx="4535569" cy="689721"/>
            </a:xfrm>
          </p:grpSpPr>
          <p:sp>
            <p:nvSpPr>
              <p:cNvPr id="181" name="圆角矩形 180">
                <a:extLst>
                  <a:ext uri="{FF2B5EF4-FFF2-40B4-BE49-F238E27FC236}">
                    <a16:creationId xmlns:a16="http://schemas.microsoft.com/office/drawing/2014/main" xmlns="" id="{2F6EEBFD-86ED-DC48-AEC2-C8F8733E6F04}"/>
                  </a:ext>
                </a:extLst>
              </p:cNvPr>
              <p:cNvSpPr/>
              <p:nvPr/>
            </p:nvSpPr>
            <p:spPr>
              <a:xfrm>
                <a:off x="6595507" y="4065725"/>
                <a:ext cx="4535569" cy="689721"/>
              </a:xfrm>
              <a:prstGeom prst="roundRect">
                <a:avLst>
                  <a:gd name="adj" fmla="val 6951"/>
                </a:avLst>
              </a:prstGeom>
              <a:solidFill>
                <a:srgbClr val="4472C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kumimoji="1" lang="zh-CN" altLang="en-US" sz="1000" kern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2" name="文本框 181">
                <a:extLst>
                  <a:ext uri="{FF2B5EF4-FFF2-40B4-BE49-F238E27FC236}">
                    <a16:creationId xmlns:a16="http://schemas.microsoft.com/office/drawing/2014/main" xmlns="" id="{7D91FD81-4D23-0445-9181-0D0D20F87E57}"/>
                  </a:ext>
                </a:extLst>
              </p:cNvPr>
              <p:cNvSpPr txBox="1"/>
              <p:nvPr/>
            </p:nvSpPr>
            <p:spPr>
              <a:xfrm>
                <a:off x="6613651" y="4236225"/>
                <a:ext cx="505625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zh-CN" altLang="en-US" sz="1050" kern="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主数据管理</a:t>
                </a:r>
              </a:p>
            </p:txBody>
          </p:sp>
          <p:sp>
            <p:nvSpPr>
              <p:cNvPr id="183" name="圆角矩形 182">
                <a:extLst>
                  <a:ext uri="{FF2B5EF4-FFF2-40B4-BE49-F238E27FC236}">
                    <a16:creationId xmlns:a16="http://schemas.microsoft.com/office/drawing/2014/main" xmlns="" id="{FAF9DA6E-39A8-4046-9105-CD5398641B78}"/>
                  </a:ext>
                </a:extLst>
              </p:cNvPr>
              <p:cNvSpPr/>
              <p:nvPr/>
            </p:nvSpPr>
            <p:spPr>
              <a:xfrm>
                <a:off x="7263873" y="4237611"/>
                <a:ext cx="1002392" cy="316893"/>
              </a:xfrm>
              <a:prstGeom prst="roundRect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kumimoji="1" lang="zh-CN" altLang="en-US" sz="1000" kern="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部门主数据</a:t>
                </a:r>
              </a:p>
            </p:txBody>
          </p:sp>
          <p:sp>
            <p:nvSpPr>
              <p:cNvPr id="184" name="圆角矩形 183">
                <a:extLst>
                  <a:ext uri="{FF2B5EF4-FFF2-40B4-BE49-F238E27FC236}">
                    <a16:creationId xmlns:a16="http://schemas.microsoft.com/office/drawing/2014/main" xmlns="" id="{A4E5D39F-38BA-BD4B-8669-22164547D467}"/>
                  </a:ext>
                </a:extLst>
              </p:cNvPr>
              <p:cNvSpPr/>
              <p:nvPr/>
            </p:nvSpPr>
            <p:spPr>
              <a:xfrm>
                <a:off x="8319753" y="4236851"/>
                <a:ext cx="1012560" cy="318412"/>
              </a:xfrm>
              <a:prstGeom prst="roundRect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kumimoji="1" lang="zh-CN" altLang="en-US" sz="1000" kern="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政务事项主数据</a:t>
                </a:r>
              </a:p>
            </p:txBody>
          </p:sp>
          <p:sp>
            <p:nvSpPr>
              <p:cNvPr id="185" name="圆角矩形 184">
                <a:extLst>
                  <a:ext uri="{FF2B5EF4-FFF2-40B4-BE49-F238E27FC236}">
                    <a16:creationId xmlns:a16="http://schemas.microsoft.com/office/drawing/2014/main" xmlns="" id="{DBA53133-B558-2749-9661-50210092ABD3}"/>
                  </a:ext>
                </a:extLst>
              </p:cNvPr>
              <p:cNvSpPr/>
              <p:nvPr/>
            </p:nvSpPr>
            <p:spPr>
              <a:xfrm>
                <a:off x="9385803" y="4237611"/>
                <a:ext cx="1016067" cy="316893"/>
              </a:xfrm>
              <a:prstGeom prst="roundRect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kumimoji="1" lang="zh-CN" altLang="en-US" sz="1000" kern="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服务对象主数据</a:t>
                </a:r>
              </a:p>
            </p:txBody>
          </p:sp>
          <p:sp>
            <p:nvSpPr>
              <p:cNvPr id="186" name="圆角矩形 185">
                <a:extLst>
                  <a:ext uri="{FF2B5EF4-FFF2-40B4-BE49-F238E27FC236}">
                    <a16:creationId xmlns:a16="http://schemas.microsoft.com/office/drawing/2014/main" xmlns="" id="{A15324A9-6DDC-0741-A58F-59D33F0A0CD4}"/>
                  </a:ext>
                </a:extLst>
              </p:cNvPr>
              <p:cNvSpPr/>
              <p:nvPr/>
            </p:nvSpPr>
            <p:spPr>
              <a:xfrm>
                <a:off x="10455359" y="4237611"/>
                <a:ext cx="502220" cy="316893"/>
              </a:xfrm>
              <a:prstGeom prst="roundRect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kumimoji="1" lang="en-US" altLang="zh-CN" sz="1000" kern="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…</a:t>
                </a:r>
                <a:endParaRPr kumimoji="1" lang="zh-CN" altLang="en-US" sz="1000" kern="0" dirty="0" smtClea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50" name="椭圆 149">
              <a:extLst>
                <a:ext uri="{FF2B5EF4-FFF2-40B4-BE49-F238E27FC236}">
                  <a16:creationId xmlns:a16="http://schemas.microsoft.com/office/drawing/2014/main" xmlns="" id="{4BAFFB52-3E9B-254F-A265-0326A4190679}"/>
                </a:ext>
              </a:extLst>
            </p:cNvPr>
            <p:cNvSpPr/>
            <p:nvPr/>
          </p:nvSpPr>
          <p:spPr>
            <a:xfrm>
              <a:off x="5165715" y="2562963"/>
              <a:ext cx="5555231" cy="901584"/>
            </a:xfrm>
            <a:prstGeom prst="ellipse">
              <a:avLst/>
            </a:prstGeom>
            <a:solidFill>
              <a:srgbClr val="4472C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kumimoji="1" lang="zh-CN" altLang="en-US" sz="1000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51" name="组合 150"/>
            <p:cNvGrpSpPr/>
            <p:nvPr/>
          </p:nvGrpSpPr>
          <p:grpSpPr>
            <a:xfrm>
              <a:off x="5501522" y="1980076"/>
              <a:ext cx="868723" cy="527527"/>
              <a:chOff x="6190036" y="2140287"/>
              <a:chExt cx="868722" cy="527527"/>
            </a:xfrm>
          </p:grpSpPr>
          <p:sp>
            <p:nvSpPr>
              <p:cNvPr id="179" name="圆角矩形 178">
                <a:extLst>
                  <a:ext uri="{FF2B5EF4-FFF2-40B4-BE49-F238E27FC236}">
                    <a16:creationId xmlns:a16="http://schemas.microsoft.com/office/drawing/2014/main" xmlns="" id="{36EA813C-6137-0446-8625-D677810DDDEE}"/>
                  </a:ext>
                </a:extLst>
              </p:cNvPr>
              <p:cNvSpPr/>
              <p:nvPr/>
            </p:nvSpPr>
            <p:spPr>
              <a:xfrm>
                <a:off x="6190036" y="2140287"/>
                <a:ext cx="868722" cy="404621"/>
              </a:xfrm>
              <a:prstGeom prst="roundRect">
                <a:avLst/>
              </a:prstGeom>
              <a:solidFill>
                <a:srgbClr val="013C8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kumimoji="1" lang="zh-CN" altLang="en-US" sz="1000" kern="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事务</a:t>
                </a:r>
                <a:r>
                  <a:rPr kumimoji="1" lang="en-US" altLang="zh-CN" sz="1000" kern="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kumimoji="1" lang="zh-CN" altLang="en-US" sz="1000" kern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0" name="下箭头 179">
                <a:extLst>
                  <a:ext uri="{FF2B5EF4-FFF2-40B4-BE49-F238E27FC236}">
                    <a16:creationId xmlns:a16="http://schemas.microsoft.com/office/drawing/2014/main" xmlns="" id="{EEB876B9-E421-AE45-A34A-CBB17E6C7090}"/>
                  </a:ext>
                </a:extLst>
              </p:cNvPr>
              <p:cNvSpPr/>
              <p:nvPr/>
            </p:nvSpPr>
            <p:spPr>
              <a:xfrm>
                <a:off x="6530246" y="2564778"/>
                <a:ext cx="273491" cy="103036"/>
              </a:xfrm>
              <a:prstGeom prst="downArrow">
                <a:avLst/>
              </a:prstGeom>
              <a:solidFill>
                <a:srgbClr val="9DC3E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kumimoji="1" lang="zh-CN" altLang="en-US" sz="1000" kern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2" name="组合 151"/>
            <p:cNvGrpSpPr/>
            <p:nvPr/>
          </p:nvGrpSpPr>
          <p:grpSpPr>
            <a:xfrm>
              <a:off x="6578426" y="1984203"/>
              <a:ext cx="868723" cy="525481"/>
              <a:chOff x="7249850" y="2140287"/>
              <a:chExt cx="868722" cy="525481"/>
            </a:xfrm>
          </p:grpSpPr>
          <p:sp>
            <p:nvSpPr>
              <p:cNvPr id="177" name="圆角矩形 176">
                <a:extLst>
                  <a:ext uri="{FF2B5EF4-FFF2-40B4-BE49-F238E27FC236}">
                    <a16:creationId xmlns:a16="http://schemas.microsoft.com/office/drawing/2014/main" xmlns="" id="{32CCC4FB-588E-9540-A4F7-5108DA2BABAE}"/>
                  </a:ext>
                </a:extLst>
              </p:cNvPr>
              <p:cNvSpPr/>
              <p:nvPr/>
            </p:nvSpPr>
            <p:spPr>
              <a:xfrm>
                <a:off x="7249850" y="2140287"/>
                <a:ext cx="868722" cy="404621"/>
              </a:xfrm>
              <a:prstGeom prst="roundRect">
                <a:avLst/>
              </a:prstGeom>
              <a:solidFill>
                <a:srgbClr val="013C8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kumimoji="1" lang="zh-CN" altLang="en-US" sz="1000" kern="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事务</a:t>
                </a:r>
                <a:r>
                  <a:rPr kumimoji="1" lang="en-US" altLang="zh-CN" sz="1000" kern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kumimoji="1" lang="zh-CN" altLang="en-US" sz="1000" kern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8" name="下箭头 177">
                <a:extLst>
                  <a:ext uri="{FF2B5EF4-FFF2-40B4-BE49-F238E27FC236}">
                    <a16:creationId xmlns:a16="http://schemas.microsoft.com/office/drawing/2014/main" xmlns="" id="{574E2BB6-5BF4-304D-B259-6887A64B2CAD}"/>
                  </a:ext>
                </a:extLst>
              </p:cNvPr>
              <p:cNvSpPr/>
              <p:nvPr/>
            </p:nvSpPr>
            <p:spPr>
              <a:xfrm>
                <a:off x="7570826" y="2562732"/>
                <a:ext cx="273491" cy="103036"/>
              </a:xfrm>
              <a:prstGeom prst="downArrow">
                <a:avLst/>
              </a:prstGeom>
              <a:solidFill>
                <a:srgbClr val="9DC3E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kumimoji="1" lang="zh-CN" altLang="en-US" sz="1000" kern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3" name="组合 152"/>
            <p:cNvGrpSpPr/>
            <p:nvPr/>
          </p:nvGrpSpPr>
          <p:grpSpPr>
            <a:xfrm>
              <a:off x="7655330" y="1977994"/>
              <a:ext cx="868723" cy="527527"/>
              <a:chOff x="8309664" y="2140287"/>
              <a:chExt cx="868722" cy="527527"/>
            </a:xfrm>
          </p:grpSpPr>
          <p:sp>
            <p:nvSpPr>
              <p:cNvPr id="175" name="圆角矩形 174">
                <a:extLst>
                  <a:ext uri="{FF2B5EF4-FFF2-40B4-BE49-F238E27FC236}">
                    <a16:creationId xmlns:a16="http://schemas.microsoft.com/office/drawing/2014/main" xmlns="" id="{1F12BFD7-0435-8D43-83B3-BADCD90FF178}"/>
                  </a:ext>
                </a:extLst>
              </p:cNvPr>
              <p:cNvSpPr/>
              <p:nvPr/>
            </p:nvSpPr>
            <p:spPr>
              <a:xfrm>
                <a:off x="8309664" y="2140287"/>
                <a:ext cx="868722" cy="404621"/>
              </a:xfrm>
              <a:prstGeom prst="roundRect">
                <a:avLst/>
              </a:prstGeom>
              <a:solidFill>
                <a:srgbClr val="013C8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kumimoji="1" lang="zh-CN" altLang="en-US" sz="1000" kern="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事务</a:t>
                </a:r>
                <a:r>
                  <a:rPr kumimoji="1" lang="en-US" altLang="zh-CN" sz="1000" kern="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kumimoji="1" lang="zh-CN" altLang="en-US" sz="1000" kern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6" name="下箭头 175">
                <a:extLst>
                  <a:ext uri="{FF2B5EF4-FFF2-40B4-BE49-F238E27FC236}">
                    <a16:creationId xmlns:a16="http://schemas.microsoft.com/office/drawing/2014/main" xmlns="" id="{CC769AA6-3FC6-0040-830B-A746F580969F}"/>
                  </a:ext>
                </a:extLst>
              </p:cNvPr>
              <p:cNvSpPr/>
              <p:nvPr/>
            </p:nvSpPr>
            <p:spPr>
              <a:xfrm>
                <a:off x="8611406" y="2564778"/>
                <a:ext cx="273491" cy="103036"/>
              </a:xfrm>
              <a:prstGeom prst="downArrow">
                <a:avLst/>
              </a:prstGeom>
              <a:solidFill>
                <a:srgbClr val="9DC3E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kumimoji="1" lang="zh-CN" altLang="en-US" sz="1000" kern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4" name="组合 153"/>
            <p:cNvGrpSpPr/>
            <p:nvPr/>
          </p:nvGrpSpPr>
          <p:grpSpPr>
            <a:xfrm>
              <a:off x="8732234" y="1975913"/>
              <a:ext cx="868723" cy="537898"/>
              <a:chOff x="9369478" y="2129916"/>
              <a:chExt cx="868722" cy="537898"/>
            </a:xfrm>
          </p:grpSpPr>
          <p:sp>
            <p:nvSpPr>
              <p:cNvPr id="173" name="圆角矩形 172">
                <a:extLst>
                  <a:ext uri="{FF2B5EF4-FFF2-40B4-BE49-F238E27FC236}">
                    <a16:creationId xmlns:a16="http://schemas.microsoft.com/office/drawing/2014/main" xmlns="" id="{B9442260-AFED-614E-9246-DD1EFD6DD9C5}"/>
                  </a:ext>
                </a:extLst>
              </p:cNvPr>
              <p:cNvSpPr/>
              <p:nvPr/>
            </p:nvSpPr>
            <p:spPr>
              <a:xfrm>
                <a:off x="9369478" y="2129916"/>
                <a:ext cx="868722" cy="404621"/>
              </a:xfrm>
              <a:prstGeom prst="roundRect">
                <a:avLst/>
              </a:prstGeom>
              <a:solidFill>
                <a:srgbClr val="013C8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kumimoji="1" lang="zh-CN" altLang="en-US" sz="1000" kern="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事务</a:t>
                </a:r>
                <a:r>
                  <a:rPr kumimoji="1" lang="en-US" altLang="zh-CN" sz="1000" kern="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  <a:endParaRPr kumimoji="1" lang="zh-CN" altLang="en-US" sz="1000" kern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" name="下箭头 173">
                <a:extLst>
                  <a:ext uri="{FF2B5EF4-FFF2-40B4-BE49-F238E27FC236}">
                    <a16:creationId xmlns:a16="http://schemas.microsoft.com/office/drawing/2014/main" xmlns="" id="{AB0F0F56-49C3-FB4C-B0A2-FE5AEA116B60}"/>
                  </a:ext>
                </a:extLst>
              </p:cNvPr>
              <p:cNvSpPr/>
              <p:nvPr/>
            </p:nvSpPr>
            <p:spPr>
              <a:xfrm>
                <a:off x="9651986" y="2564778"/>
                <a:ext cx="273491" cy="103036"/>
              </a:xfrm>
              <a:prstGeom prst="downArrow">
                <a:avLst/>
              </a:prstGeom>
              <a:solidFill>
                <a:srgbClr val="9DC3E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kumimoji="1" lang="zh-CN" altLang="en-US" sz="1000" kern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5" name="组合 154"/>
            <p:cNvGrpSpPr/>
            <p:nvPr/>
          </p:nvGrpSpPr>
          <p:grpSpPr>
            <a:xfrm>
              <a:off x="9809140" y="1967622"/>
              <a:ext cx="721590" cy="537899"/>
              <a:chOff x="10429292" y="2129915"/>
              <a:chExt cx="721590" cy="537899"/>
            </a:xfrm>
          </p:grpSpPr>
          <p:sp>
            <p:nvSpPr>
              <p:cNvPr id="171" name="圆角矩形 170">
                <a:extLst>
                  <a:ext uri="{FF2B5EF4-FFF2-40B4-BE49-F238E27FC236}">
                    <a16:creationId xmlns:a16="http://schemas.microsoft.com/office/drawing/2014/main" xmlns="" id="{79A10955-3B8E-7247-8987-4E5CEA622490}"/>
                  </a:ext>
                </a:extLst>
              </p:cNvPr>
              <p:cNvSpPr/>
              <p:nvPr/>
            </p:nvSpPr>
            <p:spPr>
              <a:xfrm>
                <a:off x="10429292" y="2129915"/>
                <a:ext cx="721590" cy="404621"/>
              </a:xfrm>
              <a:prstGeom prst="roundRect">
                <a:avLst/>
              </a:prstGeom>
              <a:solidFill>
                <a:srgbClr val="013C8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kumimoji="1" lang="en-US" altLang="zh-CN" sz="1000" kern="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…</a:t>
                </a:r>
                <a:endParaRPr kumimoji="1" lang="zh-CN" altLang="en-US" sz="1000" kern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2" name="下箭头 171">
                <a:extLst>
                  <a:ext uri="{FF2B5EF4-FFF2-40B4-BE49-F238E27FC236}">
                    <a16:creationId xmlns:a16="http://schemas.microsoft.com/office/drawing/2014/main" xmlns="" id="{D3D7396E-5638-2A41-A733-1DD6F0BC3254}"/>
                  </a:ext>
                </a:extLst>
              </p:cNvPr>
              <p:cNvSpPr/>
              <p:nvPr/>
            </p:nvSpPr>
            <p:spPr>
              <a:xfrm>
                <a:off x="10692567" y="2564778"/>
                <a:ext cx="273491" cy="103036"/>
              </a:xfrm>
              <a:prstGeom prst="downArrow">
                <a:avLst/>
              </a:prstGeom>
              <a:solidFill>
                <a:srgbClr val="9DC3E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kumimoji="1" lang="zh-CN" altLang="en-US" sz="1000" kern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56" name="圆角矩形 155">
              <a:extLst>
                <a:ext uri="{FF2B5EF4-FFF2-40B4-BE49-F238E27FC236}">
                  <a16:creationId xmlns:a16="http://schemas.microsoft.com/office/drawing/2014/main" xmlns="" id="{2673AFFB-25EA-9F46-96AA-D1098027E07C}"/>
                </a:ext>
              </a:extLst>
            </p:cNvPr>
            <p:cNvSpPr/>
            <p:nvPr/>
          </p:nvSpPr>
          <p:spPr>
            <a:xfrm>
              <a:off x="5888733" y="2928300"/>
              <a:ext cx="889713" cy="421784"/>
            </a:xfrm>
            <a:prstGeom prst="roundRect">
              <a:avLst>
                <a:gd name="adj" fmla="val 8704"/>
              </a:avLst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kumimoji="1" lang="zh-CN" altLang="en-US" sz="1200" kern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组织图谱</a:t>
              </a:r>
            </a:p>
          </p:txBody>
        </p:sp>
        <p:sp>
          <p:nvSpPr>
            <p:cNvPr id="157" name="圆角矩形 156">
              <a:extLst>
                <a:ext uri="{FF2B5EF4-FFF2-40B4-BE49-F238E27FC236}">
                  <a16:creationId xmlns:a16="http://schemas.microsoft.com/office/drawing/2014/main" xmlns="" id="{9F3A237F-5FAC-1A4C-90E5-D2B2AC50E45F}"/>
                </a:ext>
              </a:extLst>
            </p:cNvPr>
            <p:cNvSpPr/>
            <p:nvPr/>
          </p:nvSpPr>
          <p:spPr>
            <a:xfrm>
              <a:off x="6842513" y="2928300"/>
              <a:ext cx="889713" cy="421784"/>
            </a:xfrm>
            <a:prstGeom prst="roundRect">
              <a:avLst>
                <a:gd name="adj" fmla="val 10695"/>
              </a:avLst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kumimoji="1" lang="zh-CN" altLang="en-US" sz="1200" kern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事项图谱</a:t>
              </a:r>
            </a:p>
          </p:txBody>
        </p:sp>
        <p:sp>
          <p:nvSpPr>
            <p:cNvPr id="158" name="圆角矩形 157">
              <a:extLst>
                <a:ext uri="{FF2B5EF4-FFF2-40B4-BE49-F238E27FC236}">
                  <a16:creationId xmlns:a16="http://schemas.microsoft.com/office/drawing/2014/main" xmlns="" id="{B5D5D5FA-73D3-394F-96C6-2FBFFE4D896F}"/>
                </a:ext>
              </a:extLst>
            </p:cNvPr>
            <p:cNvSpPr/>
            <p:nvPr/>
          </p:nvSpPr>
          <p:spPr>
            <a:xfrm>
              <a:off x="7796293" y="2928300"/>
              <a:ext cx="889713" cy="421784"/>
            </a:xfrm>
            <a:prstGeom prst="roundRect">
              <a:avLst>
                <a:gd name="adj" fmla="val 12686"/>
              </a:avLst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kumimoji="1" lang="zh-CN" altLang="en-US" sz="1200" kern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流程图谱</a:t>
              </a:r>
            </a:p>
          </p:txBody>
        </p:sp>
        <p:sp>
          <p:nvSpPr>
            <p:cNvPr id="159" name="圆角矩形 158">
              <a:extLst>
                <a:ext uri="{FF2B5EF4-FFF2-40B4-BE49-F238E27FC236}">
                  <a16:creationId xmlns:a16="http://schemas.microsoft.com/office/drawing/2014/main" xmlns="" id="{1F0DD571-1B10-1349-8360-0A8A39069D60}"/>
                </a:ext>
              </a:extLst>
            </p:cNvPr>
            <p:cNvSpPr/>
            <p:nvPr/>
          </p:nvSpPr>
          <p:spPr>
            <a:xfrm>
              <a:off x="8750074" y="2928300"/>
              <a:ext cx="889713" cy="421784"/>
            </a:xfrm>
            <a:prstGeom prst="roundRect">
              <a:avLst>
                <a:gd name="adj" fmla="val 10695"/>
              </a:avLst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kumimoji="1" lang="zh-CN" altLang="en-US" sz="1200" kern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政策图谱</a:t>
              </a:r>
            </a:p>
          </p:txBody>
        </p:sp>
        <p:sp>
          <p:nvSpPr>
            <p:cNvPr id="160" name="圆角矩形 159">
              <a:extLst>
                <a:ext uri="{FF2B5EF4-FFF2-40B4-BE49-F238E27FC236}">
                  <a16:creationId xmlns:a16="http://schemas.microsoft.com/office/drawing/2014/main" xmlns="" id="{99B694FB-D86E-5F48-8D57-140F68396D9B}"/>
                </a:ext>
              </a:extLst>
            </p:cNvPr>
            <p:cNvSpPr/>
            <p:nvPr/>
          </p:nvSpPr>
          <p:spPr>
            <a:xfrm>
              <a:off x="9754002" y="2928300"/>
              <a:ext cx="311839" cy="421784"/>
            </a:xfrm>
            <a:prstGeom prst="roundRect">
              <a:avLst>
                <a:gd name="adj" fmla="val 4840"/>
              </a:avLst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kumimoji="1" lang="en-US" altLang="zh-CN" sz="1200" kern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</a:t>
              </a:r>
              <a:endParaRPr kumimoji="1" lang="zh-CN" altLang="en-US" sz="1200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1" name="文本框 160"/>
            <p:cNvSpPr txBox="1"/>
            <p:nvPr/>
          </p:nvSpPr>
          <p:spPr>
            <a:xfrm>
              <a:off x="7135442" y="3537119"/>
              <a:ext cx="1415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建立映射关系</a:t>
              </a:r>
            </a:p>
          </p:txBody>
        </p:sp>
        <p:cxnSp>
          <p:nvCxnSpPr>
            <p:cNvPr id="162" name="直接连接符 161"/>
            <p:cNvCxnSpPr/>
            <p:nvPr/>
          </p:nvCxnSpPr>
          <p:spPr>
            <a:xfrm>
              <a:off x="5929829" y="4141859"/>
              <a:ext cx="0" cy="3622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3" name="图片 16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7438" y="2786925"/>
              <a:ext cx="193406" cy="193406"/>
            </a:xfrm>
            <a:prstGeom prst="rect">
              <a:avLst/>
            </a:prstGeom>
          </p:spPr>
        </p:pic>
        <p:pic>
          <p:nvPicPr>
            <p:cNvPr id="164" name="图片 16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7126" y="2806807"/>
              <a:ext cx="212747" cy="212747"/>
            </a:xfrm>
            <a:prstGeom prst="rect">
              <a:avLst/>
            </a:prstGeom>
          </p:spPr>
        </p:pic>
        <p:pic>
          <p:nvPicPr>
            <p:cNvPr id="165" name="图片 16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0396" y="2742045"/>
              <a:ext cx="283166" cy="283166"/>
            </a:xfrm>
            <a:prstGeom prst="rect">
              <a:avLst/>
            </a:prstGeom>
          </p:spPr>
        </p:pic>
        <p:pic>
          <p:nvPicPr>
            <p:cNvPr id="166" name="图片 16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8535" y="2797597"/>
              <a:ext cx="212747" cy="212747"/>
            </a:xfrm>
            <a:prstGeom prst="rect">
              <a:avLst/>
            </a:prstGeom>
          </p:spPr>
        </p:pic>
        <p:sp>
          <p:nvSpPr>
            <p:cNvPr id="167" name="下箭头 166"/>
            <p:cNvSpPr/>
            <p:nvPr/>
          </p:nvSpPr>
          <p:spPr>
            <a:xfrm>
              <a:off x="6361264" y="3537119"/>
              <a:ext cx="148044" cy="330964"/>
            </a:xfrm>
            <a:prstGeom prst="downArrow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8" name="下箭头 167"/>
            <p:cNvSpPr/>
            <p:nvPr/>
          </p:nvSpPr>
          <p:spPr>
            <a:xfrm>
              <a:off x="8862612" y="3537119"/>
              <a:ext cx="148044" cy="330964"/>
            </a:xfrm>
            <a:prstGeom prst="downArrow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9" name="下箭头 168"/>
            <p:cNvSpPr/>
            <p:nvPr/>
          </p:nvSpPr>
          <p:spPr>
            <a:xfrm flipV="1">
              <a:off x="6513664" y="3537119"/>
              <a:ext cx="148044" cy="330964"/>
            </a:xfrm>
            <a:prstGeom prst="downArrow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70" name="下箭头 169"/>
            <p:cNvSpPr/>
            <p:nvPr/>
          </p:nvSpPr>
          <p:spPr>
            <a:xfrm flipV="1">
              <a:off x="9015012" y="3537119"/>
              <a:ext cx="148044" cy="330964"/>
            </a:xfrm>
            <a:prstGeom prst="downArrow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555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311223" y="711054"/>
            <a:ext cx="11567160" cy="1224136"/>
          </a:xfrm>
        </p:spPr>
        <p:txBody>
          <a:bodyPr/>
          <a:lstStyle/>
          <a:p>
            <a:pPr>
              <a:tabLst>
                <a:tab pos="3406775" algn="l"/>
              </a:tabLst>
            </a:pPr>
            <a:r>
              <a:rPr lang="zh-CN" altLang="en-US" sz="3200" dirty="0"/>
              <a:t>法院：创新司法服务模式，提升办案质效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sym typeface="Helvetica Neue" panose="02000503000000020004" pitchFamily="2" charset="0"/>
            </a:endParaRPr>
          </a:p>
        </p:txBody>
      </p:sp>
      <p:sp>
        <p:nvSpPr>
          <p:cNvPr id="195" name="标题 5"/>
          <p:cNvSpPr txBox="1">
            <a:spLocks/>
          </p:cNvSpPr>
          <p:nvPr/>
        </p:nvSpPr>
        <p:spPr>
          <a:xfrm>
            <a:off x="532255" y="1268723"/>
            <a:ext cx="11567160" cy="59016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zh-CN" altLang="en-US" sz="3000" b="1" i="0" kern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zh-CN" altLang="en-US" sz="1600" b="0" dirty="0">
                <a:solidFill>
                  <a:prstClr val="white"/>
                </a:solidFill>
              </a:rPr>
              <a:t>审判流程智能化，缩减工作人员时间，提升司法审判效率</a:t>
            </a:r>
          </a:p>
        </p:txBody>
      </p:sp>
      <p:grpSp>
        <p:nvGrpSpPr>
          <p:cNvPr id="83" name="组合 82"/>
          <p:cNvGrpSpPr/>
          <p:nvPr/>
        </p:nvGrpSpPr>
        <p:grpSpPr>
          <a:xfrm>
            <a:off x="8788249" y="1955225"/>
            <a:ext cx="1419481" cy="1598518"/>
            <a:chOff x="8722053" y="1889082"/>
            <a:chExt cx="1419481" cy="1598518"/>
          </a:xfrm>
        </p:grpSpPr>
        <p:sp>
          <p:nvSpPr>
            <p:cNvPr id="129" name="文本框 128">
              <a:extLst>
                <a:ext uri="{FF2B5EF4-FFF2-40B4-BE49-F238E27FC236}">
                  <a16:creationId xmlns="" xmlns:a16="http://schemas.microsoft.com/office/drawing/2014/main" id="{C5E040FA-8548-4800-A4A0-34F52CF6C2E2}"/>
                </a:ext>
              </a:extLst>
            </p:cNvPr>
            <p:cNvSpPr txBox="1"/>
            <p:nvPr/>
          </p:nvSpPr>
          <p:spPr>
            <a:xfrm>
              <a:off x="8722053" y="1986008"/>
              <a:ext cx="14169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zh-CN" altLang="en-US" sz="16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/>
                </a:rPr>
                <a:t>简单案件</a:t>
              </a:r>
            </a:p>
          </p:txBody>
        </p:sp>
        <p:sp>
          <p:nvSpPr>
            <p:cNvPr id="130" name="矩形 129">
              <a:extLst>
                <a:ext uri="{FF2B5EF4-FFF2-40B4-BE49-F238E27FC236}">
                  <a16:creationId xmlns="" xmlns:a16="http://schemas.microsoft.com/office/drawing/2014/main" id="{9D714E64-C2ED-47F1-A4A7-5989AE8EC53E}"/>
                </a:ext>
              </a:extLst>
            </p:cNvPr>
            <p:cNvSpPr/>
            <p:nvPr/>
          </p:nvSpPr>
          <p:spPr>
            <a:xfrm>
              <a:off x="8734413" y="1889082"/>
              <a:ext cx="1392220" cy="2837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400" kern="0">
                <a:solidFill>
                  <a:schemeClr val="bg1"/>
                </a:solidFill>
                <a:latin typeface="Arial"/>
                <a:ea typeface="微软雅黑"/>
              </a:endParaRPr>
            </a:p>
          </p:txBody>
        </p:sp>
        <p:sp>
          <p:nvSpPr>
            <p:cNvPr id="132" name="矩形 131">
              <a:extLst>
                <a:ext uri="{FF2B5EF4-FFF2-40B4-BE49-F238E27FC236}">
                  <a16:creationId xmlns="" xmlns:a16="http://schemas.microsoft.com/office/drawing/2014/main" id="{31CFCCE0-4714-497A-9DE2-9E1F822E92A3}"/>
                </a:ext>
              </a:extLst>
            </p:cNvPr>
            <p:cNvSpPr/>
            <p:nvPr/>
          </p:nvSpPr>
          <p:spPr>
            <a:xfrm>
              <a:off x="8744998" y="2267937"/>
              <a:ext cx="1396536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1050" kern="0" dirty="0">
                  <a:solidFill>
                    <a:schemeClr val="bg1"/>
                  </a:solidFill>
                  <a:latin typeface="Arial"/>
                  <a:ea typeface="微软雅黑"/>
                </a:rPr>
                <a:t>文书准备、写作时间</a:t>
              </a:r>
            </a:p>
          </p:txBody>
        </p:sp>
        <p:grpSp>
          <p:nvGrpSpPr>
            <p:cNvPr id="133" name="组合 132"/>
            <p:cNvGrpSpPr/>
            <p:nvPr/>
          </p:nvGrpSpPr>
          <p:grpSpPr>
            <a:xfrm>
              <a:off x="9044320" y="2470606"/>
              <a:ext cx="809837" cy="944950"/>
              <a:chOff x="9151056" y="2691662"/>
              <a:chExt cx="809837" cy="944950"/>
            </a:xfrm>
          </p:grpSpPr>
          <p:grpSp>
            <p:nvGrpSpPr>
              <p:cNvPr id="135" name="组合 134">
                <a:extLst>
                  <a:ext uri="{FF2B5EF4-FFF2-40B4-BE49-F238E27FC236}">
                    <a16:creationId xmlns="" xmlns:a16="http://schemas.microsoft.com/office/drawing/2014/main" id="{C9773356-F5ED-4841-91C6-7C7037DF2B30}"/>
                  </a:ext>
                </a:extLst>
              </p:cNvPr>
              <p:cNvGrpSpPr/>
              <p:nvPr/>
            </p:nvGrpSpPr>
            <p:grpSpPr>
              <a:xfrm>
                <a:off x="9151056" y="2691662"/>
                <a:ext cx="809837" cy="944950"/>
                <a:chOff x="2614956" y="5473754"/>
                <a:chExt cx="1185684" cy="1522828"/>
              </a:xfrm>
            </p:grpSpPr>
            <p:sp>
              <p:nvSpPr>
                <p:cNvPr id="137" name="矩形 136">
                  <a:extLst>
                    <a:ext uri="{FF2B5EF4-FFF2-40B4-BE49-F238E27FC236}">
                      <a16:creationId xmlns="" xmlns:a16="http://schemas.microsoft.com/office/drawing/2014/main" id="{434C825C-B0B7-423D-9839-7D2F50C3EA9E}"/>
                    </a:ext>
                  </a:extLst>
                </p:cNvPr>
                <p:cNvSpPr/>
                <p:nvPr/>
              </p:nvSpPr>
              <p:spPr>
                <a:xfrm>
                  <a:off x="2731061" y="5473754"/>
                  <a:ext cx="997928" cy="7439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400" b="1" kern="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/>
                    </a:rPr>
                    <a:t>4</a:t>
                  </a:r>
                  <a:r>
                    <a:rPr lang="zh-CN" altLang="en-US" sz="1200" b="1" kern="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/>
                    </a:rPr>
                    <a:t>小时</a:t>
                  </a:r>
                  <a:endParaRPr lang="zh-CN" altLang="en-US" sz="2000" b="1" kern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/>
                  </a:endParaRPr>
                </a:p>
              </p:txBody>
            </p:sp>
            <p:sp>
              <p:nvSpPr>
                <p:cNvPr id="138" name="矩形 137">
                  <a:extLst>
                    <a:ext uri="{FF2B5EF4-FFF2-40B4-BE49-F238E27FC236}">
                      <a16:creationId xmlns="" xmlns:a16="http://schemas.microsoft.com/office/drawing/2014/main" id="{0673D35C-A52A-4FA4-9910-363949D8FEF9}"/>
                    </a:ext>
                  </a:extLst>
                </p:cNvPr>
                <p:cNvSpPr/>
                <p:nvPr/>
              </p:nvSpPr>
              <p:spPr>
                <a:xfrm>
                  <a:off x="2614956" y="6351788"/>
                  <a:ext cx="1185684" cy="644794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000" b="1" kern="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/>
                    </a:rPr>
                    <a:t>10</a:t>
                  </a:r>
                  <a:r>
                    <a:rPr lang="zh-CN" altLang="en-US" sz="1200" b="1" kern="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/>
                    </a:rPr>
                    <a:t>分钟</a:t>
                  </a:r>
                </a:p>
              </p:txBody>
            </p:sp>
          </p:grpSp>
          <p:sp>
            <p:nvSpPr>
              <p:cNvPr id="136" name="Freeform 96">
                <a:extLst>
                  <a:ext uri="{FF2B5EF4-FFF2-40B4-BE49-F238E27FC236}">
                    <a16:creationId xmlns="" xmlns:a16="http://schemas.microsoft.com/office/drawing/2014/main" id="{E1937325-BDA0-47DE-ADF3-210BDF5238D4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9513572" y="3133397"/>
                <a:ext cx="115167" cy="118666"/>
              </a:xfrm>
              <a:custGeom>
                <a:avLst/>
                <a:gdLst>
                  <a:gd name="T0" fmla="*/ 0 w 443"/>
                  <a:gd name="T1" fmla="*/ 313 h 438"/>
                  <a:gd name="T2" fmla="*/ 0 w 443"/>
                  <a:gd name="T3" fmla="*/ 313 h 438"/>
                  <a:gd name="T4" fmla="*/ 153 w 443"/>
                  <a:gd name="T5" fmla="*/ 313 h 438"/>
                  <a:gd name="T6" fmla="*/ 153 w 443"/>
                  <a:gd name="T7" fmla="*/ 438 h 438"/>
                  <a:gd name="T8" fmla="*/ 443 w 443"/>
                  <a:gd name="T9" fmla="*/ 219 h 438"/>
                  <a:gd name="T10" fmla="*/ 153 w 443"/>
                  <a:gd name="T11" fmla="*/ 0 h 438"/>
                  <a:gd name="T12" fmla="*/ 153 w 443"/>
                  <a:gd name="T13" fmla="*/ 124 h 438"/>
                  <a:gd name="T14" fmla="*/ 0 w 443"/>
                  <a:gd name="T15" fmla="*/ 124 h 438"/>
                  <a:gd name="T16" fmla="*/ 0 w 443"/>
                  <a:gd name="T17" fmla="*/ 313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3" h="438">
                    <a:moveTo>
                      <a:pt x="0" y="313"/>
                    </a:moveTo>
                    <a:lnTo>
                      <a:pt x="0" y="313"/>
                    </a:lnTo>
                    <a:lnTo>
                      <a:pt x="153" y="313"/>
                    </a:lnTo>
                    <a:lnTo>
                      <a:pt x="153" y="438"/>
                    </a:lnTo>
                    <a:lnTo>
                      <a:pt x="443" y="219"/>
                    </a:lnTo>
                    <a:lnTo>
                      <a:pt x="153" y="0"/>
                    </a:lnTo>
                    <a:lnTo>
                      <a:pt x="153" y="124"/>
                    </a:lnTo>
                    <a:lnTo>
                      <a:pt x="0" y="124"/>
                    </a:lnTo>
                    <a:lnTo>
                      <a:pt x="0" y="313"/>
                    </a:lnTo>
                    <a:close/>
                  </a:path>
                </a:pathLst>
              </a:custGeom>
              <a:solidFill>
                <a:srgbClr val="2283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400" kern="0" dirty="0">
                  <a:solidFill>
                    <a:schemeClr val="bg1"/>
                  </a:solidFill>
                  <a:latin typeface="Arial"/>
                  <a:ea typeface="微软雅黑"/>
                </a:endParaRPr>
              </a:p>
            </p:txBody>
          </p:sp>
        </p:grpSp>
        <p:sp>
          <p:nvSpPr>
            <p:cNvPr id="134" name="矩形 133">
              <a:extLst>
                <a:ext uri="{FF2B5EF4-FFF2-40B4-BE49-F238E27FC236}">
                  <a16:creationId xmlns="" xmlns:a16="http://schemas.microsoft.com/office/drawing/2014/main" id="{C5DBC235-3DEB-4C31-86CA-29B847EB1F7F}"/>
                </a:ext>
              </a:extLst>
            </p:cNvPr>
            <p:cNvSpPr/>
            <p:nvPr/>
          </p:nvSpPr>
          <p:spPr>
            <a:xfrm>
              <a:off x="8740666" y="3459230"/>
              <a:ext cx="1392220" cy="2837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400" kern="0">
                <a:solidFill>
                  <a:schemeClr val="bg1"/>
                </a:solidFill>
                <a:latin typeface="Arial"/>
                <a:ea typeface="微软雅黑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8636665" y="3930671"/>
            <a:ext cx="1800493" cy="1628656"/>
            <a:chOff x="8570469" y="4115733"/>
            <a:chExt cx="1800493" cy="1628656"/>
          </a:xfrm>
        </p:grpSpPr>
        <p:sp>
          <p:nvSpPr>
            <p:cNvPr id="120" name="文本框 119">
              <a:extLst>
                <a:ext uri="{FF2B5EF4-FFF2-40B4-BE49-F238E27FC236}">
                  <a16:creationId xmlns="" xmlns:a16="http://schemas.microsoft.com/office/drawing/2014/main" id="{6E8293E9-3170-4258-83F9-776155D5AA5C}"/>
                </a:ext>
              </a:extLst>
            </p:cNvPr>
            <p:cNvSpPr txBox="1"/>
            <p:nvPr/>
          </p:nvSpPr>
          <p:spPr>
            <a:xfrm>
              <a:off x="8736418" y="4212659"/>
              <a:ext cx="14169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zh-CN" altLang="en-US" sz="16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/>
                </a:rPr>
                <a:t>复杂案件</a:t>
              </a:r>
            </a:p>
            <a:p>
              <a:pPr algn="ctr">
                <a:defRPr/>
              </a:pPr>
              <a:endParaRPr lang="zh-CN" altLang="en-US" sz="16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/>
              </a:endParaRPr>
            </a:p>
          </p:txBody>
        </p:sp>
        <p:sp>
          <p:nvSpPr>
            <p:cNvPr id="121" name="矩形 120">
              <a:extLst>
                <a:ext uri="{FF2B5EF4-FFF2-40B4-BE49-F238E27FC236}">
                  <a16:creationId xmlns="" xmlns:a16="http://schemas.microsoft.com/office/drawing/2014/main" id="{78B7CD59-DFC6-42DC-B187-5E2AA0620F4C}"/>
                </a:ext>
              </a:extLst>
            </p:cNvPr>
            <p:cNvSpPr/>
            <p:nvPr/>
          </p:nvSpPr>
          <p:spPr>
            <a:xfrm>
              <a:off x="8748780" y="4115733"/>
              <a:ext cx="1392220" cy="2837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400" kern="0">
                <a:solidFill>
                  <a:schemeClr val="bg1"/>
                </a:solidFill>
                <a:latin typeface="Arial"/>
                <a:ea typeface="微软雅黑"/>
              </a:endParaRPr>
            </a:p>
          </p:txBody>
        </p:sp>
        <p:sp>
          <p:nvSpPr>
            <p:cNvPr id="122" name="矩形 121">
              <a:extLst>
                <a:ext uri="{FF2B5EF4-FFF2-40B4-BE49-F238E27FC236}">
                  <a16:creationId xmlns="" xmlns:a16="http://schemas.microsoft.com/office/drawing/2014/main" id="{8C4D1161-144C-470B-AFE0-FA257C5690BB}"/>
                </a:ext>
              </a:extLst>
            </p:cNvPr>
            <p:cNvSpPr/>
            <p:nvPr/>
          </p:nvSpPr>
          <p:spPr>
            <a:xfrm>
              <a:off x="8748780" y="5716019"/>
              <a:ext cx="1392220" cy="2837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400" kern="0">
                <a:solidFill>
                  <a:schemeClr val="bg1"/>
                </a:solidFill>
                <a:latin typeface="Arial"/>
                <a:ea typeface="微软雅黑"/>
              </a:endParaRPr>
            </a:p>
          </p:txBody>
        </p:sp>
        <p:sp>
          <p:nvSpPr>
            <p:cNvPr id="123" name="矩形 122">
              <a:extLst>
                <a:ext uri="{FF2B5EF4-FFF2-40B4-BE49-F238E27FC236}">
                  <a16:creationId xmlns="" xmlns:a16="http://schemas.microsoft.com/office/drawing/2014/main" id="{D6D57B89-BC2A-459C-A756-DD64759DD001}"/>
                </a:ext>
              </a:extLst>
            </p:cNvPr>
            <p:cNvSpPr/>
            <p:nvPr/>
          </p:nvSpPr>
          <p:spPr>
            <a:xfrm>
              <a:off x="8570469" y="4494588"/>
              <a:ext cx="1800493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1050" kern="0" dirty="0">
                  <a:solidFill>
                    <a:schemeClr val="bg1"/>
                  </a:solidFill>
                  <a:latin typeface="Arial"/>
                  <a:ea typeface="微软雅黑"/>
                </a:rPr>
                <a:t>找资料开会，文书</a:t>
              </a:r>
              <a:r>
                <a:rPr lang="zh-CN" altLang="en-US" sz="1050" kern="0" dirty="0" smtClean="0">
                  <a:solidFill>
                    <a:schemeClr val="bg1"/>
                  </a:solidFill>
                  <a:latin typeface="Arial"/>
                  <a:ea typeface="微软雅黑"/>
                </a:rPr>
                <a:t>写作时间</a:t>
              </a:r>
              <a:endParaRPr lang="zh-CN" altLang="en-US" sz="1050" kern="0" dirty="0">
                <a:solidFill>
                  <a:schemeClr val="bg1"/>
                </a:solidFill>
                <a:latin typeface="Arial"/>
                <a:ea typeface="微软雅黑"/>
              </a:endParaRPr>
            </a:p>
          </p:txBody>
        </p:sp>
        <p:grpSp>
          <p:nvGrpSpPr>
            <p:cNvPr id="124" name="组合 123"/>
            <p:cNvGrpSpPr/>
            <p:nvPr/>
          </p:nvGrpSpPr>
          <p:grpSpPr>
            <a:xfrm>
              <a:off x="8997681" y="4664261"/>
              <a:ext cx="881973" cy="1059596"/>
              <a:chOff x="9007730" y="4624069"/>
              <a:chExt cx="881973" cy="1059596"/>
            </a:xfrm>
          </p:grpSpPr>
          <p:grpSp>
            <p:nvGrpSpPr>
              <p:cNvPr id="125" name="组合 124">
                <a:extLst>
                  <a:ext uri="{FF2B5EF4-FFF2-40B4-BE49-F238E27FC236}">
                    <a16:creationId xmlns="" xmlns:a16="http://schemas.microsoft.com/office/drawing/2014/main" id="{B7D22581-8E73-4007-8525-4A7538DA93EA}"/>
                  </a:ext>
                </a:extLst>
              </p:cNvPr>
              <p:cNvGrpSpPr/>
              <p:nvPr/>
            </p:nvGrpSpPr>
            <p:grpSpPr>
              <a:xfrm>
                <a:off x="9007730" y="4624069"/>
                <a:ext cx="881973" cy="1059596"/>
                <a:chOff x="2562149" y="5388194"/>
                <a:chExt cx="1291297" cy="1707585"/>
              </a:xfrm>
            </p:grpSpPr>
            <p:sp>
              <p:nvSpPr>
                <p:cNvPr id="127" name="矩形 126">
                  <a:extLst>
                    <a:ext uri="{FF2B5EF4-FFF2-40B4-BE49-F238E27FC236}">
                      <a16:creationId xmlns="" xmlns:a16="http://schemas.microsoft.com/office/drawing/2014/main" id="{19B80AF5-5564-431D-B87E-04B64C70ABF6}"/>
                    </a:ext>
                  </a:extLst>
                </p:cNvPr>
                <p:cNvSpPr/>
                <p:nvPr/>
              </p:nvSpPr>
              <p:spPr>
                <a:xfrm>
                  <a:off x="2846108" y="5388194"/>
                  <a:ext cx="772619" cy="74399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400" b="1" kern="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/>
                    </a:rPr>
                    <a:t>5</a:t>
                  </a:r>
                  <a:r>
                    <a:rPr lang="zh-CN" altLang="en-US" sz="1200" b="1" kern="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/>
                    </a:rPr>
                    <a:t>天</a:t>
                  </a:r>
                  <a:endParaRPr lang="zh-CN" altLang="en-US" sz="2000" b="1" kern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/>
                  </a:endParaRPr>
                </a:p>
              </p:txBody>
            </p:sp>
            <p:sp>
              <p:nvSpPr>
                <p:cNvPr id="128" name="矩形 127">
                  <a:extLst>
                    <a:ext uri="{FF2B5EF4-FFF2-40B4-BE49-F238E27FC236}">
                      <a16:creationId xmlns="" xmlns:a16="http://schemas.microsoft.com/office/drawing/2014/main" id="{A50394EE-5129-4307-9885-BF937F8C2A62}"/>
                    </a:ext>
                  </a:extLst>
                </p:cNvPr>
                <p:cNvSpPr/>
                <p:nvPr/>
              </p:nvSpPr>
              <p:spPr>
                <a:xfrm>
                  <a:off x="2562149" y="6351785"/>
                  <a:ext cx="1291297" cy="743994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2400" b="1" kern="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/>
                    </a:rPr>
                    <a:t>0.5</a:t>
                  </a:r>
                  <a:r>
                    <a:rPr lang="en-US" altLang="zh-CN" sz="2000" b="1" kern="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/>
                    </a:rPr>
                    <a:t> </a:t>
                  </a:r>
                  <a:r>
                    <a:rPr lang="zh-CN" altLang="en-US" sz="1200" b="1" kern="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/>
                    </a:rPr>
                    <a:t>天</a:t>
                  </a:r>
                  <a:endParaRPr lang="zh-CN" altLang="en-US" sz="2000" b="1" kern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/>
                  </a:endParaRPr>
                </a:p>
              </p:txBody>
            </p:sp>
          </p:grpSp>
          <p:sp>
            <p:nvSpPr>
              <p:cNvPr id="126" name="Freeform 96">
                <a:extLst>
                  <a:ext uri="{FF2B5EF4-FFF2-40B4-BE49-F238E27FC236}">
                    <a16:creationId xmlns="" xmlns:a16="http://schemas.microsoft.com/office/drawing/2014/main" id="{46126F75-428A-4A29-9D03-BCADB447C74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9407950" y="5118896"/>
                <a:ext cx="115167" cy="118666"/>
              </a:xfrm>
              <a:custGeom>
                <a:avLst/>
                <a:gdLst>
                  <a:gd name="T0" fmla="*/ 0 w 443"/>
                  <a:gd name="T1" fmla="*/ 313 h 438"/>
                  <a:gd name="T2" fmla="*/ 0 w 443"/>
                  <a:gd name="T3" fmla="*/ 313 h 438"/>
                  <a:gd name="T4" fmla="*/ 153 w 443"/>
                  <a:gd name="T5" fmla="*/ 313 h 438"/>
                  <a:gd name="T6" fmla="*/ 153 w 443"/>
                  <a:gd name="T7" fmla="*/ 438 h 438"/>
                  <a:gd name="T8" fmla="*/ 443 w 443"/>
                  <a:gd name="T9" fmla="*/ 219 h 438"/>
                  <a:gd name="T10" fmla="*/ 153 w 443"/>
                  <a:gd name="T11" fmla="*/ 0 h 438"/>
                  <a:gd name="T12" fmla="*/ 153 w 443"/>
                  <a:gd name="T13" fmla="*/ 124 h 438"/>
                  <a:gd name="T14" fmla="*/ 0 w 443"/>
                  <a:gd name="T15" fmla="*/ 124 h 438"/>
                  <a:gd name="T16" fmla="*/ 0 w 443"/>
                  <a:gd name="T17" fmla="*/ 313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3" h="438">
                    <a:moveTo>
                      <a:pt x="0" y="313"/>
                    </a:moveTo>
                    <a:lnTo>
                      <a:pt x="0" y="313"/>
                    </a:lnTo>
                    <a:lnTo>
                      <a:pt x="153" y="313"/>
                    </a:lnTo>
                    <a:lnTo>
                      <a:pt x="153" y="438"/>
                    </a:lnTo>
                    <a:lnTo>
                      <a:pt x="443" y="219"/>
                    </a:lnTo>
                    <a:lnTo>
                      <a:pt x="153" y="0"/>
                    </a:lnTo>
                    <a:lnTo>
                      <a:pt x="153" y="124"/>
                    </a:lnTo>
                    <a:lnTo>
                      <a:pt x="0" y="124"/>
                    </a:lnTo>
                    <a:lnTo>
                      <a:pt x="0" y="313"/>
                    </a:lnTo>
                    <a:close/>
                  </a:path>
                </a:pathLst>
              </a:custGeom>
              <a:solidFill>
                <a:srgbClr val="2283C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400" kern="0" dirty="0">
                  <a:solidFill>
                    <a:schemeClr val="bg1"/>
                  </a:solidFill>
                  <a:latin typeface="Arial"/>
                  <a:ea typeface="微软雅黑"/>
                </a:endParaRPr>
              </a:p>
            </p:txBody>
          </p:sp>
        </p:grpSp>
      </p:grpSp>
      <p:grpSp>
        <p:nvGrpSpPr>
          <p:cNvPr id="85" name="组合 84"/>
          <p:cNvGrpSpPr/>
          <p:nvPr/>
        </p:nvGrpSpPr>
        <p:grpSpPr>
          <a:xfrm>
            <a:off x="1406768" y="2042777"/>
            <a:ext cx="6508210" cy="3497650"/>
            <a:chOff x="683296" y="2117307"/>
            <a:chExt cx="6508210" cy="3497650"/>
          </a:xfrm>
        </p:grpSpPr>
        <p:grpSp>
          <p:nvGrpSpPr>
            <p:cNvPr id="87" name="组合 86"/>
            <p:cNvGrpSpPr/>
            <p:nvPr/>
          </p:nvGrpSpPr>
          <p:grpSpPr>
            <a:xfrm>
              <a:off x="683296" y="2117307"/>
              <a:ext cx="4083471" cy="3497650"/>
              <a:chOff x="768425" y="2277206"/>
              <a:chExt cx="3712246" cy="3179684"/>
            </a:xfrm>
          </p:grpSpPr>
          <p:cxnSp>
            <p:nvCxnSpPr>
              <p:cNvPr id="97" name="直接连接符 96"/>
              <p:cNvCxnSpPr/>
              <p:nvPr/>
            </p:nvCxnSpPr>
            <p:spPr>
              <a:xfrm>
                <a:off x="2647778" y="2663201"/>
                <a:ext cx="0" cy="406866"/>
              </a:xfrm>
              <a:prstGeom prst="line">
                <a:avLst/>
              </a:prstGeom>
              <a:ln>
                <a:solidFill>
                  <a:srgbClr val="42424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8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23" t="974" r="1558" b="2265"/>
              <a:stretch/>
            </p:blipFill>
            <p:spPr bwMode="auto">
              <a:xfrm>
                <a:off x="2255209" y="3285149"/>
                <a:ext cx="704752" cy="4629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grpSp>
            <p:nvGrpSpPr>
              <p:cNvPr id="99" name="组合 98"/>
              <p:cNvGrpSpPr/>
              <p:nvPr/>
            </p:nvGrpSpPr>
            <p:grpSpPr>
              <a:xfrm>
                <a:off x="768425" y="4263585"/>
                <a:ext cx="1442987" cy="1193305"/>
                <a:chOff x="708137" y="4082716"/>
                <a:chExt cx="1442987" cy="1193305"/>
              </a:xfrm>
            </p:grpSpPr>
            <p:sp>
              <p:nvSpPr>
                <p:cNvPr id="117" name="Oval 4">
                  <a:extLst>
                    <a:ext uri="{FF2B5EF4-FFF2-40B4-BE49-F238E27FC236}">
                      <a16:creationId xmlns="" xmlns:a16="http://schemas.microsoft.com/office/drawing/2014/main" id="{6362B1F4-4DF0-4E4A-AA6B-9E141EB74BF5}"/>
                    </a:ext>
                  </a:extLst>
                </p:cNvPr>
                <p:cNvSpPr/>
                <p:nvPr/>
              </p:nvSpPr>
              <p:spPr>
                <a:xfrm>
                  <a:off x="708137" y="4583814"/>
                  <a:ext cx="688257" cy="692207"/>
                </a:xfrm>
                <a:prstGeom prst="ellipse">
                  <a:avLst/>
                </a:prstGeom>
                <a:noFill/>
                <a:ln w="76200">
                  <a:solidFill>
                    <a:schemeClr val="accent5"/>
                  </a:solidFill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sz="7200" dirty="0">
                    <a:solidFill>
                      <a:schemeClr val="bg1"/>
                    </a:solidFill>
                    <a:latin typeface="微软雅黑"/>
                    <a:ea typeface="微软雅黑"/>
                  </a:endParaRPr>
                </a:p>
              </p:txBody>
            </p:sp>
            <p:sp>
              <p:nvSpPr>
                <p:cNvPr id="118" name="矩形 117">
                  <a:extLst>
                    <a:ext uri="{FF2B5EF4-FFF2-40B4-BE49-F238E27FC236}">
                      <a16:creationId xmlns="" xmlns:a16="http://schemas.microsoft.com/office/drawing/2014/main" id="{B7112A39-D59D-4E38-BB33-A2E38D380DC2}"/>
                    </a:ext>
                  </a:extLst>
                </p:cNvPr>
                <p:cNvSpPr/>
                <p:nvPr/>
              </p:nvSpPr>
              <p:spPr>
                <a:xfrm>
                  <a:off x="783357" y="4781521"/>
                  <a:ext cx="540941" cy="30777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zh-CN" altLang="en-US" sz="1600" dirty="0">
                      <a:solidFill>
                        <a:schemeClr val="bg1"/>
                      </a:solidFill>
                      <a:latin typeface="微软雅黑"/>
                      <a:ea typeface="微软雅黑"/>
                    </a:rPr>
                    <a:t>法条</a:t>
                  </a:r>
                  <a:endParaRPr lang="zh-CN" altLang="zh-CN" sz="1600" dirty="0">
                    <a:solidFill>
                      <a:schemeClr val="bg1"/>
                    </a:solidFill>
                    <a:latin typeface="微软雅黑"/>
                    <a:ea typeface="微软雅黑"/>
                  </a:endParaRPr>
                </a:p>
              </p:txBody>
            </p:sp>
            <p:cxnSp>
              <p:nvCxnSpPr>
                <p:cNvPr id="119" name="肘形连接符 118"/>
                <p:cNvCxnSpPr>
                  <a:endCxn id="117" idx="0"/>
                </p:cNvCxnSpPr>
                <p:nvPr/>
              </p:nvCxnSpPr>
              <p:spPr>
                <a:xfrm rot="10800000" flipV="1">
                  <a:off x="1052266" y="4082716"/>
                  <a:ext cx="1098858" cy="501098"/>
                </a:xfrm>
                <a:prstGeom prst="bentConnector2">
                  <a:avLst/>
                </a:prstGeom>
                <a:ln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0" name="组合 99"/>
              <p:cNvGrpSpPr/>
              <p:nvPr/>
            </p:nvGrpSpPr>
            <p:grpSpPr>
              <a:xfrm>
                <a:off x="1655455" y="4492189"/>
                <a:ext cx="688257" cy="957067"/>
                <a:chOff x="1544927" y="4311320"/>
                <a:chExt cx="688257" cy="957067"/>
              </a:xfrm>
            </p:grpSpPr>
            <p:sp>
              <p:nvSpPr>
                <p:cNvPr id="114" name="Oval 5">
                  <a:extLst>
                    <a:ext uri="{FF2B5EF4-FFF2-40B4-BE49-F238E27FC236}">
                      <a16:creationId xmlns="" xmlns:a16="http://schemas.microsoft.com/office/drawing/2014/main" id="{D264881E-9D9B-4601-99DB-47AACDB3AAB6}"/>
                    </a:ext>
                  </a:extLst>
                </p:cNvPr>
                <p:cNvSpPr/>
                <p:nvPr/>
              </p:nvSpPr>
              <p:spPr>
                <a:xfrm>
                  <a:off x="1544927" y="4576180"/>
                  <a:ext cx="688257" cy="692207"/>
                </a:xfrm>
                <a:prstGeom prst="ellipse">
                  <a:avLst/>
                </a:prstGeom>
                <a:noFill/>
                <a:ln w="76200">
                  <a:solidFill>
                    <a:schemeClr val="accent5"/>
                  </a:solidFill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sz="7200" dirty="0">
                    <a:solidFill>
                      <a:schemeClr val="bg1"/>
                    </a:solidFill>
                    <a:latin typeface="微软雅黑"/>
                    <a:ea typeface="微软雅黑"/>
                  </a:endParaRPr>
                </a:p>
              </p:txBody>
            </p:sp>
            <p:sp>
              <p:nvSpPr>
                <p:cNvPr id="115" name="矩形 114">
                  <a:extLst>
                    <a:ext uri="{FF2B5EF4-FFF2-40B4-BE49-F238E27FC236}">
                      <a16:creationId xmlns="" xmlns:a16="http://schemas.microsoft.com/office/drawing/2014/main" id="{1576CB8E-65FD-4AF3-9167-5E5EC8CA95FB}"/>
                    </a:ext>
                  </a:extLst>
                </p:cNvPr>
                <p:cNvSpPr/>
                <p:nvPr/>
              </p:nvSpPr>
              <p:spPr>
                <a:xfrm>
                  <a:off x="1618584" y="4781521"/>
                  <a:ext cx="54094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zh-CN" altLang="en-US" sz="1600" dirty="0">
                      <a:solidFill>
                        <a:schemeClr val="bg1"/>
                      </a:solidFill>
                      <a:latin typeface="微软雅黑"/>
                      <a:ea typeface="微软雅黑"/>
                    </a:rPr>
                    <a:t>案例</a:t>
                  </a:r>
                  <a:endParaRPr lang="zh-CN" altLang="zh-CN" sz="1600" dirty="0">
                    <a:solidFill>
                      <a:schemeClr val="bg1"/>
                    </a:solidFill>
                    <a:latin typeface="微软雅黑"/>
                    <a:ea typeface="微软雅黑"/>
                  </a:endParaRPr>
                </a:p>
              </p:txBody>
            </p:sp>
            <p:cxnSp>
              <p:nvCxnSpPr>
                <p:cNvPr id="116" name="肘形连接符 115"/>
                <p:cNvCxnSpPr>
                  <a:endCxn id="114" idx="0"/>
                </p:cNvCxnSpPr>
                <p:nvPr/>
              </p:nvCxnSpPr>
              <p:spPr>
                <a:xfrm rot="10800000" flipV="1">
                  <a:off x="1889056" y="4311320"/>
                  <a:ext cx="299428" cy="264860"/>
                </a:xfrm>
                <a:prstGeom prst="bentConnector2">
                  <a:avLst/>
                </a:prstGeom>
                <a:ln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1" name="组合 100"/>
              <p:cNvGrpSpPr/>
              <p:nvPr/>
            </p:nvGrpSpPr>
            <p:grpSpPr>
              <a:xfrm>
                <a:off x="2884220" y="4496829"/>
                <a:ext cx="707858" cy="960061"/>
                <a:chOff x="2994748" y="4315960"/>
                <a:chExt cx="707858" cy="960061"/>
              </a:xfrm>
            </p:grpSpPr>
            <p:sp>
              <p:nvSpPr>
                <p:cNvPr id="111" name="Oval 6">
                  <a:extLst>
                    <a:ext uri="{FF2B5EF4-FFF2-40B4-BE49-F238E27FC236}">
                      <a16:creationId xmlns="" xmlns:a16="http://schemas.microsoft.com/office/drawing/2014/main" id="{836D186E-9200-41CA-8315-037D31A78D4C}"/>
                    </a:ext>
                  </a:extLst>
                </p:cNvPr>
                <p:cNvSpPr/>
                <p:nvPr/>
              </p:nvSpPr>
              <p:spPr>
                <a:xfrm>
                  <a:off x="3014349" y="4583814"/>
                  <a:ext cx="688257" cy="692207"/>
                </a:xfrm>
                <a:prstGeom prst="ellipse">
                  <a:avLst/>
                </a:prstGeom>
                <a:noFill/>
                <a:ln w="76200">
                  <a:solidFill>
                    <a:schemeClr val="accent5"/>
                  </a:solidFill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sz="7200" dirty="0">
                    <a:solidFill>
                      <a:schemeClr val="bg1"/>
                    </a:solidFill>
                    <a:latin typeface="微软雅黑"/>
                    <a:ea typeface="微软雅黑"/>
                  </a:endParaRPr>
                </a:p>
              </p:txBody>
            </p:sp>
            <p:sp>
              <p:nvSpPr>
                <p:cNvPr id="112" name="矩形 111">
                  <a:extLst>
                    <a:ext uri="{FF2B5EF4-FFF2-40B4-BE49-F238E27FC236}">
                      <a16:creationId xmlns="" xmlns:a16="http://schemas.microsoft.com/office/drawing/2014/main" id="{85DDE294-70ED-4802-9CF2-8079CC0F659F}"/>
                    </a:ext>
                  </a:extLst>
                </p:cNvPr>
                <p:cNvSpPr/>
                <p:nvPr/>
              </p:nvSpPr>
              <p:spPr>
                <a:xfrm>
                  <a:off x="3084435" y="4781521"/>
                  <a:ext cx="54094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zh-CN" altLang="en-US" sz="1600" dirty="0">
                      <a:solidFill>
                        <a:schemeClr val="bg1"/>
                      </a:solidFill>
                      <a:latin typeface="微软雅黑"/>
                      <a:ea typeface="微软雅黑"/>
                    </a:rPr>
                    <a:t>观点</a:t>
                  </a:r>
                  <a:endParaRPr lang="zh-CN" altLang="zh-CN" sz="1600" dirty="0">
                    <a:solidFill>
                      <a:schemeClr val="bg1"/>
                    </a:solidFill>
                    <a:latin typeface="微软雅黑"/>
                    <a:ea typeface="微软雅黑"/>
                  </a:endParaRPr>
                </a:p>
              </p:txBody>
            </p:sp>
            <p:cxnSp>
              <p:nvCxnSpPr>
                <p:cNvPr id="113" name="肘形连接符 112"/>
                <p:cNvCxnSpPr>
                  <a:endCxn id="111" idx="0"/>
                </p:cNvCxnSpPr>
                <p:nvPr/>
              </p:nvCxnSpPr>
              <p:spPr>
                <a:xfrm>
                  <a:off x="2994748" y="4315960"/>
                  <a:ext cx="363730" cy="267854"/>
                </a:xfrm>
                <a:prstGeom prst="bentConnector2">
                  <a:avLst/>
                </a:prstGeom>
                <a:ln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2" name="组合 101"/>
              <p:cNvGrpSpPr/>
              <p:nvPr/>
            </p:nvGrpSpPr>
            <p:grpSpPr>
              <a:xfrm>
                <a:off x="3030449" y="4263586"/>
                <a:ext cx="1450222" cy="1185670"/>
                <a:chOff x="3090737" y="4082717"/>
                <a:chExt cx="1450222" cy="1185670"/>
              </a:xfrm>
            </p:grpSpPr>
            <p:sp>
              <p:nvSpPr>
                <p:cNvPr id="108" name="Oval 7">
                  <a:extLst>
                    <a:ext uri="{FF2B5EF4-FFF2-40B4-BE49-F238E27FC236}">
                      <a16:creationId xmlns="" xmlns:a16="http://schemas.microsoft.com/office/drawing/2014/main" id="{39FCD5EA-7DC5-431F-B167-68F9E5939829}"/>
                    </a:ext>
                  </a:extLst>
                </p:cNvPr>
                <p:cNvSpPr/>
                <p:nvPr/>
              </p:nvSpPr>
              <p:spPr>
                <a:xfrm>
                  <a:off x="3852702" y="4576180"/>
                  <a:ext cx="688257" cy="692207"/>
                </a:xfrm>
                <a:prstGeom prst="ellipse">
                  <a:avLst/>
                </a:prstGeom>
                <a:noFill/>
                <a:ln w="76200">
                  <a:solidFill>
                    <a:schemeClr val="accent5"/>
                  </a:solidFill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sz="7200" dirty="0">
                    <a:solidFill>
                      <a:schemeClr val="bg1"/>
                    </a:solidFill>
                    <a:latin typeface="微软雅黑"/>
                    <a:ea typeface="微软雅黑"/>
                  </a:endParaRPr>
                </a:p>
              </p:txBody>
            </p:sp>
            <p:sp>
              <p:nvSpPr>
                <p:cNvPr id="109" name="矩形 108">
                  <a:extLst>
                    <a:ext uri="{FF2B5EF4-FFF2-40B4-BE49-F238E27FC236}">
                      <a16:creationId xmlns="" xmlns:a16="http://schemas.microsoft.com/office/drawing/2014/main" id="{469FCE30-C080-4EFB-8715-9D05F16D4C02}"/>
                    </a:ext>
                  </a:extLst>
                </p:cNvPr>
                <p:cNvSpPr/>
                <p:nvPr/>
              </p:nvSpPr>
              <p:spPr>
                <a:xfrm>
                  <a:off x="3935901" y="4781521"/>
                  <a:ext cx="54094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zh-CN" altLang="en-US" sz="1600" dirty="0">
                      <a:solidFill>
                        <a:schemeClr val="bg1"/>
                      </a:solidFill>
                      <a:latin typeface="微软雅黑"/>
                      <a:ea typeface="微软雅黑"/>
                    </a:rPr>
                    <a:t>论著</a:t>
                  </a:r>
                  <a:endParaRPr lang="zh-CN" altLang="zh-CN" sz="1600" dirty="0">
                    <a:solidFill>
                      <a:schemeClr val="bg1"/>
                    </a:solidFill>
                    <a:latin typeface="微软雅黑"/>
                    <a:ea typeface="微软雅黑"/>
                  </a:endParaRPr>
                </a:p>
              </p:txBody>
            </p:sp>
            <p:cxnSp>
              <p:nvCxnSpPr>
                <p:cNvPr id="110" name="肘形连接符 109"/>
                <p:cNvCxnSpPr>
                  <a:endCxn id="108" idx="0"/>
                </p:cNvCxnSpPr>
                <p:nvPr/>
              </p:nvCxnSpPr>
              <p:spPr>
                <a:xfrm>
                  <a:off x="3090737" y="4082717"/>
                  <a:ext cx="1106094" cy="493463"/>
                </a:xfrm>
                <a:prstGeom prst="bentConnector2">
                  <a:avLst/>
                </a:prstGeom>
                <a:ln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3" name="矩形 102">
                <a:extLst>
                  <a:ext uri="{FF2B5EF4-FFF2-40B4-BE49-F238E27FC236}">
                    <a16:creationId xmlns="" xmlns:a16="http://schemas.microsoft.com/office/drawing/2014/main" id="{B7112A39-D59D-4E38-BB33-A2E38D380DC2}"/>
                  </a:ext>
                </a:extLst>
              </p:cNvPr>
              <p:cNvSpPr/>
              <p:nvPr/>
            </p:nvSpPr>
            <p:spPr>
              <a:xfrm>
                <a:off x="2135630" y="3710683"/>
                <a:ext cx="95218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zh-CN" altLang="en-US" b="1" dirty="0" smtClean="0">
                    <a:solidFill>
                      <a:schemeClr val="bg1"/>
                    </a:solidFill>
                    <a:latin typeface="微软雅黑"/>
                    <a:ea typeface="微软雅黑"/>
                  </a:rPr>
                  <a:t>司法知识图谱</a:t>
                </a:r>
                <a:endParaRPr lang="zh-CN" altLang="zh-CN" b="1" dirty="0">
                  <a:solidFill>
                    <a:schemeClr val="bg1"/>
                  </a:solidFill>
                  <a:latin typeface="微软雅黑"/>
                  <a:ea typeface="微软雅黑"/>
                </a:endParaRPr>
              </a:p>
            </p:txBody>
          </p:sp>
          <p:grpSp>
            <p:nvGrpSpPr>
              <p:cNvPr id="104" name="组合 103"/>
              <p:cNvGrpSpPr/>
              <p:nvPr/>
            </p:nvGrpSpPr>
            <p:grpSpPr>
              <a:xfrm>
                <a:off x="1251023" y="2277206"/>
                <a:ext cx="2914022" cy="464054"/>
                <a:chOff x="1251023" y="2448026"/>
                <a:chExt cx="2914022" cy="464054"/>
              </a:xfrm>
            </p:grpSpPr>
            <p:sp>
              <p:nvSpPr>
                <p:cNvPr id="106" name="圆角矩形 105"/>
                <p:cNvSpPr/>
                <p:nvPr/>
              </p:nvSpPr>
              <p:spPr>
                <a:xfrm>
                  <a:off x="1251023" y="2448026"/>
                  <a:ext cx="2914022" cy="464054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7" name="矩形 106"/>
                <p:cNvSpPr/>
                <p:nvPr/>
              </p:nvSpPr>
              <p:spPr>
                <a:xfrm>
                  <a:off x="1456230" y="2498882"/>
                  <a:ext cx="2266354" cy="33575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法官庭审</a:t>
                  </a:r>
                  <a:r>
                    <a:rPr lang="zh-CN" altLang="en-US" b="1" dirty="0" smtClean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判案智能</a:t>
                  </a:r>
                  <a:r>
                    <a:rPr lang="zh-CN" altLang="en-US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助手</a:t>
                  </a:r>
                </a:p>
              </p:txBody>
            </p:sp>
          </p:grpSp>
          <p:sp>
            <p:nvSpPr>
              <p:cNvPr id="105" name="Freeform 3">
                <a:extLst>
                  <a:ext uri="{FF2B5EF4-FFF2-40B4-BE49-F238E27FC236}">
                    <a16:creationId xmlns="" xmlns:a16="http://schemas.microsoft.com/office/drawing/2014/main" id="{01406D34-B24A-4FB3-8E28-89DB42F9BDC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4799" y="2890226"/>
                <a:ext cx="1820990" cy="1819068"/>
              </a:xfrm>
              <a:custGeom>
                <a:avLst/>
                <a:gdLst>
                  <a:gd name="T0" fmla="*/ 1384777 w 971"/>
                  <a:gd name="T1" fmla="*/ 788425 h 971"/>
                  <a:gd name="T2" fmla="*/ 1500950 w 971"/>
                  <a:gd name="T3" fmla="*/ 684644 h 971"/>
                  <a:gd name="T4" fmla="*/ 1367739 w 971"/>
                  <a:gd name="T5" fmla="*/ 604098 h 971"/>
                  <a:gd name="T6" fmla="*/ 1452932 w 971"/>
                  <a:gd name="T7" fmla="*/ 478631 h 971"/>
                  <a:gd name="T8" fmla="*/ 1298035 w 971"/>
                  <a:gd name="T9" fmla="*/ 432162 h 971"/>
                  <a:gd name="T10" fmla="*/ 1242272 w 971"/>
                  <a:gd name="T11" fmla="*/ 351616 h 971"/>
                  <a:gd name="T12" fmla="*/ 1259311 w 971"/>
                  <a:gd name="T13" fmla="*/ 196719 h 971"/>
                  <a:gd name="T14" fmla="*/ 1105963 w 971"/>
                  <a:gd name="T15" fmla="*/ 226149 h 971"/>
                  <a:gd name="T16" fmla="*/ 1084278 w 971"/>
                  <a:gd name="T17" fmla="*/ 77448 h 971"/>
                  <a:gd name="T18" fmla="*/ 938675 w 971"/>
                  <a:gd name="T19" fmla="*/ 147152 h 971"/>
                  <a:gd name="T20" fmla="*/ 844188 w 971"/>
                  <a:gd name="T21" fmla="*/ 125466 h 971"/>
                  <a:gd name="T22" fmla="*/ 751250 w 971"/>
                  <a:gd name="T23" fmla="*/ 0 h 971"/>
                  <a:gd name="T24" fmla="*/ 658311 w 971"/>
                  <a:gd name="T25" fmla="*/ 123917 h 971"/>
                  <a:gd name="T26" fmla="*/ 542139 w 971"/>
                  <a:gd name="T27" fmla="*/ 29430 h 971"/>
                  <a:gd name="T28" fmla="*/ 481729 w 971"/>
                  <a:gd name="T29" fmla="*/ 178131 h 971"/>
                  <a:gd name="T30" fmla="*/ 396536 w 971"/>
                  <a:gd name="T31" fmla="*/ 226149 h 971"/>
                  <a:gd name="T32" fmla="*/ 243188 w 971"/>
                  <a:gd name="T33" fmla="*/ 195170 h 971"/>
                  <a:gd name="T34" fmla="*/ 258678 w 971"/>
                  <a:gd name="T35" fmla="*/ 350067 h 971"/>
                  <a:gd name="T36" fmla="*/ 108428 w 971"/>
                  <a:gd name="T37" fmla="*/ 359361 h 971"/>
                  <a:gd name="T38" fmla="*/ 164191 w 971"/>
                  <a:gd name="T39" fmla="*/ 509610 h 971"/>
                  <a:gd name="T40" fmla="*/ 133211 w 971"/>
                  <a:gd name="T41" fmla="*/ 602549 h 971"/>
                  <a:gd name="T42" fmla="*/ 0 w 971"/>
                  <a:gd name="T43" fmla="*/ 683095 h 971"/>
                  <a:gd name="T44" fmla="*/ 116173 w 971"/>
                  <a:gd name="T45" fmla="*/ 786876 h 971"/>
                  <a:gd name="T46" fmla="*/ 9294 w 971"/>
                  <a:gd name="T47" fmla="*/ 893755 h 971"/>
                  <a:gd name="T48" fmla="*/ 151799 w 971"/>
                  <a:gd name="T49" fmla="*/ 968105 h 971"/>
                  <a:gd name="T50" fmla="*/ 192072 w 971"/>
                  <a:gd name="T51" fmla="*/ 1057945 h 971"/>
                  <a:gd name="T52" fmla="*/ 148701 w 971"/>
                  <a:gd name="T53" fmla="*/ 1206646 h 971"/>
                  <a:gd name="T54" fmla="*/ 303598 w 971"/>
                  <a:gd name="T55" fmla="*/ 1205097 h 971"/>
                  <a:gd name="T56" fmla="*/ 297402 w 971"/>
                  <a:gd name="T57" fmla="*/ 1356896 h 971"/>
                  <a:gd name="T58" fmla="*/ 453848 w 971"/>
                  <a:gd name="T59" fmla="*/ 1315074 h 971"/>
                  <a:gd name="T60" fmla="*/ 543688 w 971"/>
                  <a:gd name="T61" fmla="*/ 1353798 h 971"/>
                  <a:gd name="T62" fmla="*/ 610293 w 971"/>
                  <a:gd name="T63" fmla="*/ 1494754 h 971"/>
                  <a:gd name="T64" fmla="*/ 724917 w 971"/>
                  <a:gd name="T65" fmla="*/ 1387875 h 971"/>
                  <a:gd name="T66" fmla="*/ 822502 w 971"/>
                  <a:gd name="T67" fmla="*/ 1504048 h 971"/>
                  <a:gd name="T68" fmla="*/ 909244 w 971"/>
                  <a:gd name="T69" fmla="*/ 1369288 h 971"/>
                  <a:gd name="T70" fmla="*/ 1002182 w 971"/>
                  <a:gd name="T71" fmla="*/ 1336759 h 971"/>
                  <a:gd name="T72" fmla="*/ 1146236 w 971"/>
                  <a:gd name="T73" fmla="*/ 1394071 h 971"/>
                  <a:gd name="T74" fmla="*/ 1158628 w 971"/>
                  <a:gd name="T75" fmla="*/ 1239174 h 971"/>
                  <a:gd name="T76" fmla="*/ 1308878 w 971"/>
                  <a:gd name="T77" fmla="*/ 1259311 h 971"/>
                  <a:gd name="T78" fmla="*/ 1282546 w 971"/>
                  <a:gd name="T79" fmla="*/ 1101316 h 971"/>
                  <a:gd name="T80" fmla="*/ 1329015 w 971"/>
                  <a:gd name="T81" fmla="*/ 1014574 h 971"/>
                  <a:gd name="T82" fmla="*/ 1474618 w 971"/>
                  <a:gd name="T83" fmla="*/ 960360 h 971"/>
                  <a:gd name="T84" fmla="*/ 1380131 w 971"/>
                  <a:gd name="T85" fmla="*/ 837992 h 971"/>
                  <a:gd name="T86" fmla="*/ 1186510 w 971"/>
                  <a:gd name="T87" fmla="*/ 992889 h 971"/>
                  <a:gd name="T88" fmla="*/ 910793 w 971"/>
                  <a:gd name="T89" fmla="*/ 1223685 h 971"/>
                  <a:gd name="T90" fmla="*/ 552982 w 971"/>
                  <a:gd name="T91" fmla="*/ 1209744 h 971"/>
                  <a:gd name="T92" fmla="*/ 295853 w 971"/>
                  <a:gd name="T93" fmla="*/ 957262 h 971"/>
                  <a:gd name="T94" fmla="*/ 277265 w 971"/>
                  <a:gd name="T95" fmla="*/ 597902 h 971"/>
                  <a:gd name="T96" fmla="*/ 504964 w 971"/>
                  <a:gd name="T97" fmla="*/ 320636 h 971"/>
                  <a:gd name="T98" fmla="*/ 861226 w 971"/>
                  <a:gd name="T99" fmla="*/ 267971 h 971"/>
                  <a:gd name="T100" fmla="*/ 1158628 w 971"/>
                  <a:gd name="T101" fmla="*/ 469337 h 971"/>
                  <a:gd name="T102" fmla="*/ 1243821 w 971"/>
                  <a:gd name="T103" fmla="*/ 819404 h 97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971" h="971">
                    <a:moveTo>
                      <a:pt x="891" y="541"/>
                    </a:moveTo>
                    <a:cubicBezTo>
                      <a:pt x="893" y="530"/>
                      <a:pt x="893" y="520"/>
                      <a:pt x="894" y="509"/>
                    </a:cubicBezTo>
                    <a:cubicBezTo>
                      <a:pt x="920" y="502"/>
                      <a:pt x="946" y="494"/>
                      <a:pt x="971" y="485"/>
                    </a:cubicBezTo>
                    <a:cubicBezTo>
                      <a:pt x="971" y="470"/>
                      <a:pt x="970" y="456"/>
                      <a:pt x="969" y="442"/>
                    </a:cubicBezTo>
                    <a:cubicBezTo>
                      <a:pt x="942" y="433"/>
                      <a:pt x="916" y="426"/>
                      <a:pt x="889" y="421"/>
                    </a:cubicBezTo>
                    <a:cubicBezTo>
                      <a:pt x="888" y="411"/>
                      <a:pt x="885" y="400"/>
                      <a:pt x="883" y="390"/>
                    </a:cubicBezTo>
                    <a:cubicBezTo>
                      <a:pt x="880" y="380"/>
                      <a:pt x="878" y="370"/>
                      <a:pt x="874" y="360"/>
                    </a:cubicBezTo>
                    <a:cubicBezTo>
                      <a:pt x="896" y="344"/>
                      <a:pt x="917" y="327"/>
                      <a:pt x="938" y="309"/>
                    </a:cubicBezTo>
                    <a:cubicBezTo>
                      <a:pt x="932" y="296"/>
                      <a:pt x="927" y="283"/>
                      <a:pt x="920" y="270"/>
                    </a:cubicBezTo>
                    <a:cubicBezTo>
                      <a:pt x="893" y="271"/>
                      <a:pt x="865" y="274"/>
                      <a:pt x="838" y="279"/>
                    </a:cubicBezTo>
                    <a:cubicBezTo>
                      <a:pt x="833" y="270"/>
                      <a:pt x="828" y="261"/>
                      <a:pt x="821" y="252"/>
                    </a:cubicBezTo>
                    <a:cubicBezTo>
                      <a:pt x="816" y="244"/>
                      <a:pt x="809" y="235"/>
                      <a:pt x="802" y="227"/>
                    </a:cubicBezTo>
                    <a:cubicBezTo>
                      <a:pt x="817" y="205"/>
                      <a:pt x="831" y="181"/>
                      <a:pt x="843" y="157"/>
                    </a:cubicBezTo>
                    <a:cubicBezTo>
                      <a:pt x="833" y="147"/>
                      <a:pt x="823" y="137"/>
                      <a:pt x="813" y="127"/>
                    </a:cubicBezTo>
                    <a:cubicBezTo>
                      <a:pt x="787" y="139"/>
                      <a:pt x="763" y="151"/>
                      <a:pt x="740" y="165"/>
                    </a:cubicBezTo>
                    <a:cubicBezTo>
                      <a:pt x="731" y="159"/>
                      <a:pt x="723" y="153"/>
                      <a:pt x="714" y="146"/>
                    </a:cubicBezTo>
                    <a:cubicBezTo>
                      <a:pt x="705" y="141"/>
                      <a:pt x="696" y="135"/>
                      <a:pt x="687" y="130"/>
                    </a:cubicBezTo>
                    <a:cubicBezTo>
                      <a:pt x="693" y="104"/>
                      <a:pt x="697" y="77"/>
                      <a:pt x="700" y="50"/>
                    </a:cubicBezTo>
                    <a:cubicBezTo>
                      <a:pt x="687" y="44"/>
                      <a:pt x="674" y="38"/>
                      <a:pt x="661" y="33"/>
                    </a:cubicBezTo>
                    <a:cubicBezTo>
                      <a:pt x="641" y="52"/>
                      <a:pt x="623" y="73"/>
                      <a:pt x="606" y="95"/>
                    </a:cubicBezTo>
                    <a:cubicBezTo>
                      <a:pt x="596" y="92"/>
                      <a:pt x="586" y="89"/>
                      <a:pt x="576" y="86"/>
                    </a:cubicBezTo>
                    <a:cubicBezTo>
                      <a:pt x="566" y="84"/>
                      <a:pt x="555" y="82"/>
                      <a:pt x="545" y="81"/>
                    </a:cubicBezTo>
                    <a:cubicBezTo>
                      <a:pt x="541" y="54"/>
                      <a:pt x="535" y="28"/>
                      <a:pt x="528" y="2"/>
                    </a:cubicBezTo>
                    <a:cubicBezTo>
                      <a:pt x="513" y="0"/>
                      <a:pt x="499" y="0"/>
                      <a:pt x="485" y="0"/>
                    </a:cubicBezTo>
                    <a:cubicBezTo>
                      <a:pt x="474" y="25"/>
                      <a:pt x="464" y="51"/>
                      <a:pt x="457" y="77"/>
                    </a:cubicBezTo>
                    <a:cubicBezTo>
                      <a:pt x="446" y="78"/>
                      <a:pt x="436" y="79"/>
                      <a:pt x="425" y="80"/>
                    </a:cubicBezTo>
                    <a:cubicBezTo>
                      <a:pt x="415" y="82"/>
                      <a:pt x="404" y="84"/>
                      <a:pt x="394" y="86"/>
                    </a:cubicBezTo>
                    <a:cubicBezTo>
                      <a:pt x="381" y="63"/>
                      <a:pt x="366" y="41"/>
                      <a:pt x="350" y="19"/>
                    </a:cubicBezTo>
                    <a:cubicBezTo>
                      <a:pt x="336" y="23"/>
                      <a:pt x="322" y="27"/>
                      <a:pt x="309" y="32"/>
                    </a:cubicBezTo>
                    <a:cubicBezTo>
                      <a:pt x="308" y="60"/>
                      <a:pt x="309" y="88"/>
                      <a:pt x="311" y="115"/>
                    </a:cubicBezTo>
                    <a:cubicBezTo>
                      <a:pt x="301" y="119"/>
                      <a:pt x="292" y="124"/>
                      <a:pt x="283" y="129"/>
                    </a:cubicBezTo>
                    <a:cubicBezTo>
                      <a:pt x="273" y="134"/>
                      <a:pt x="264" y="140"/>
                      <a:pt x="256" y="146"/>
                    </a:cubicBezTo>
                    <a:cubicBezTo>
                      <a:pt x="235" y="129"/>
                      <a:pt x="213" y="113"/>
                      <a:pt x="190" y="99"/>
                    </a:cubicBezTo>
                    <a:cubicBezTo>
                      <a:pt x="178" y="108"/>
                      <a:pt x="167" y="117"/>
                      <a:pt x="157" y="126"/>
                    </a:cubicBezTo>
                    <a:cubicBezTo>
                      <a:pt x="166" y="153"/>
                      <a:pt x="176" y="178"/>
                      <a:pt x="188" y="203"/>
                    </a:cubicBezTo>
                    <a:cubicBezTo>
                      <a:pt x="181" y="210"/>
                      <a:pt x="174" y="218"/>
                      <a:pt x="167" y="226"/>
                    </a:cubicBezTo>
                    <a:cubicBezTo>
                      <a:pt x="161" y="235"/>
                      <a:pt x="154" y="243"/>
                      <a:pt x="148" y="252"/>
                    </a:cubicBezTo>
                    <a:cubicBezTo>
                      <a:pt x="122" y="243"/>
                      <a:pt x="97" y="237"/>
                      <a:pt x="70" y="232"/>
                    </a:cubicBezTo>
                    <a:cubicBezTo>
                      <a:pt x="62" y="244"/>
                      <a:pt x="55" y="256"/>
                      <a:pt x="49" y="269"/>
                    </a:cubicBezTo>
                    <a:cubicBezTo>
                      <a:pt x="67" y="290"/>
                      <a:pt x="86" y="310"/>
                      <a:pt x="106" y="329"/>
                    </a:cubicBezTo>
                    <a:cubicBezTo>
                      <a:pt x="102" y="339"/>
                      <a:pt x="98" y="348"/>
                      <a:pt x="95" y="358"/>
                    </a:cubicBezTo>
                    <a:cubicBezTo>
                      <a:pt x="91" y="369"/>
                      <a:pt x="88" y="379"/>
                      <a:pt x="86" y="389"/>
                    </a:cubicBezTo>
                    <a:cubicBezTo>
                      <a:pt x="59" y="391"/>
                      <a:pt x="32" y="394"/>
                      <a:pt x="6" y="399"/>
                    </a:cubicBezTo>
                    <a:cubicBezTo>
                      <a:pt x="3" y="413"/>
                      <a:pt x="1" y="427"/>
                      <a:pt x="0" y="441"/>
                    </a:cubicBezTo>
                    <a:cubicBezTo>
                      <a:pt x="24" y="454"/>
                      <a:pt x="49" y="466"/>
                      <a:pt x="74" y="476"/>
                    </a:cubicBezTo>
                    <a:cubicBezTo>
                      <a:pt x="74" y="487"/>
                      <a:pt x="74" y="497"/>
                      <a:pt x="75" y="508"/>
                    </a:cubicBezTo>
                    <a:cubicBezTo>
                      <a:pt x="75" y="518"/>
                      <a:pt x="76" y="529"/>
                      <a:pt x="78" y="539"/>
                    </a:cubicBezTo>
                    <a:cubicBezTo>
                      <a:pt x="53" y="551"/>
                      <a:pt x="30" y="563"/>
                      <a:pt x="6" y="577"/>
                    </a:cubicBezTo>
                    <a:cubicBezTo>
                      <a:pt x="9" y="591"/>
                      <a:pt x="12" y="605"/>
                      <a:pt x="16" y="619"/>
                    </a:cubicBezTo>
                    <a:cubicBezTo>
                      <a:pt x="44" y="623"/>
                      <a:pt x="71" y="625"/>
                      <a:pt x="98" y="625"/>
                    </a:cubicBezTo>
                    <a:cubicBezTo>
                      <a:pt x="102" y="635"/>
                      <a:pt x="106" y="645"/>
                      <a:pt x="110" y="654"/>
                    </a:cubicBezTo>
                    <a:cubicBezTo>
                      <a:pt x="114" y="664"/>
                      <a:pt x="119" y="674"/>
                      <a:pt x="124" y="683"/>
                    </a:cubicBezTo>
                    <a:cubicBezTo>
                      <a:pt x="106" y="702"/>
                      <a:pt x="88" y="723"/>
                      <a:pt x="71" y="744"/>
                    </a:cubicBezTo>
                    <a:cubicBezTo>
                      <a:pt x="79" y="756"/>
                      <a:pt x="87" y="768"/>
                      <a:pt x="96" y="779"/>
                    </a:cubicBezTo>
                    <a:cubicBezTo>
                      <a:pt x="123" y="773"/>
                      <a:pt x="149" y="765"/>
                      <a:pt x="174" y="755"/>
                    </a:cubicBezTo>
                    <a:cubicBezTo>
                      <a:pt x="181" y="763"/>
                      <a:pt x="189" y="771"/>
                      <a:pt x="196" y="778"/>
                    </a:cubicBezTo>
                    <a:cubicBezTo>
                      <a:pt x="204" y="786"/>
                      <a:pt x="211" y="793"/>
                      <a:pt x="220" y="800"/>
                    </a:cubicBezTo>
                    <a:cubicBezTo>
                      <a:pt x="209" y="824"/>
                      <a:pt x="200" y="850"/>
                      <a:pt x="192" y="876"/>
                    </a:cubicBezTo>
                    <a:cubicBezTo>
                      <a:pt x="204" y="884"/>
                      <a:pt x="216" y="892"/>
                      <a:pt x="228" y="900"/>
                    </a:cubicBezTo>
                    <a:cubicBezTo>
                      <a:pt x="251" y="884"/>
                      <a:pt x="272" y="867"/>
                      <a:pt x="293" y="849"/>
                    </a:cubicBezTo>
                    <a:cubicBezTo>
                      <a:pt x="302" y="854"/>
                      <a:pt x="311" y="858"/>
                      <a:pt x="321" y="863"/>
                    </a:cubicBezTo>
                    <a:cubicBezTo>
                      <a:pt x="331" y="867"/>
                      <a:pt x="341" y="871"/>
                      <a:pt x="351" y="874"/>
                    </a:cubicBezTo>
                    <a:cubicBezTo>
                      <a:pt x="350" y="901"/>
                      <a:pt x="351" y="928"/>
                      <a:pt x="353" y="955"/>
                    </a:cubicBezTo>
                    <a:cubicBezTo>
                      <a:pt x="366" y="959"/>
                      <a:pt x="380" y="962"/>
                      <a:pt x="394" y="965"/>
                    </a:cubicBezTo>
                    <a:cubicBezTo>
                      <a:pt x="410" y="942"/>
                      <a:pt x="424" y="918"/>
                      <a:pt x="436" y="894"/>
                    </a:cubicBezTo>
                    <a:cubicBezTo>
                      <a:pt x="447" y="895"/>
                      <a:pt x="457" y="896"/>
                      <a:pt x="468" y="896"/>
                    </a:cubicBezTo>
                    <a:cubicBezTo>
                      <a:pt x="479" y="897"/>
                      <a:pt x="489" y="897"/>
                      <a:pt x="500" y="896"/>
                    </a:cubicBezTo>
                    <a:cubicBezTo>
                      <a:pt x="509" y="921"/>
                      <a:pt x="519" y="947"/>
                      <a:pt x="531" y="971"/>
                    </a:cubicBezTo>
                    <a:cubicBezTo>
                      <a:pt x="545" y="969"/>
                      <a:pt x="559" y="967"/>
                      <a:pt x="573" y="965"/>
                    </a:cubicBezTo>
                    <a:cubicBezTo>
                      <a:pt x="580" y="937"/>
                      <a:pt x="584" y="911"/>
                      <a:pt x="587" y="884"/>
                    </a:cubicBezTo>
                    <a:cubicBezTo>
                      <a:pt x="597" y="881"/>
                      <a:pt x="607" y="878"/>
                      <a:pt x="617" y="875"/>
                    </a:cubicBezTo>
                    <a:cubicBezTo>
                      <a:pt x="627" y="871"/>
                      <a:pt x="637" y="867"/>
                      <a:pt x="647" y="863"/>
                    </a:cubicBezTo>
                    <a:cubicBezTo>
                      <a:pt x="664" y="883"/>
                      <a:pt x="683" y="903"/>
                      <a:pt x="703" y="921"/>
                    </a:cubicBezTo>
                    <a:cubicBezTo>
                      <a:pt x="716" y="915"/>
                      <a:pt x="728" y="908"/>
                      <a:pt x="740" y="900"/>
                    </a:cubicBezTo>
                    <a:cubicBezTo>
                      <a:pt x="736" y="873"/>
                      <a:pt x="731" y="846"/>
                      <a:pt x="723" y="820"/>
                    </a:cubicBezTo>
                    <a:cubicBezTo>
                      <a:pt x="732" y="814"/>
                      <a:pt x="740" y="807"/>
                      <a:pt x="748" y="800"/>
                    </a:cubicBezTo>
                    <a:cubicBezTo>
                      <a:pt x="757" y="794"/>
                      <a:pt x="764" y="786"/>
                      <a:pt x="772" y="779"/>
                    </a:cubicBezTo>
                    <a:cubicBezTo>
                      <a:pt x="795" y="792"/>
                      <a:pt x="820" y="803"/>
                      <a:pt x="845" y="813"/>
                    </a:cubicBezTo>
                    <a:cubicBezTo>
                      <a:pt x="855" y="802"/>
                      <a:pt x="864" y="791"/>
                      <a:pt x="872" y="780"/>
                    </a:cubicBezTo>
                    <a:cubicBezTo>
                      <a:pt x="859" y="756"/>
                      <a:pt x="844" y="733"/>
                      <a:pt x="828" y="711"/>
                    </a:cubicBezTo>
                    <a:cubicBezTo>
                      <a:pt x="834" y="702"/>
                      <a:pt x="839" y="693"/>
                      <a:pt x="844" y="684"/>
                    </a:cubicBezTo>
                    <a:cubicBezTo>
                      <a:pt x="849" y="674"/>
                      <a:pt x="854" y="665"/>
                      <a:pt x="858" y="655"/>
                    </a:cubicBezTo>
                    <a:cubicBezTo>
                      <a:pt x="885" y="659"/>
                      <a:pt x="911" y="660"/>
                      <a:pt x="939" y="661"/>
                    </a:cubicBezTo>
                    <a:cubicBezTo>
                      <a:pt x="944" y="647"/>
                      <a:pt x="948" y="634"/>
                      <a:pt x="952" y="620"/>
                    </a:cubicBezTo>
                    <a:cubicBezTo>
                      <a:pt x="931" y="602"/>
                      <a:pt x="908" y="586"/>
                      <a:pt x="886" y="572"/>
                    </a:cubicBezTo>
                    <a:cubicBezTo>
                      <a:pt x="888" y="561"/>
                      <a:pt x="890" y="551"/>
                      <a:pt x="891" y="541"/>
                    </a:cubicBezTo>
                    <a:close/>
                    <a:moveTo>
                      <a:pt x="803" y="529"/>
                    </a:moveTo>
                    <a:cubicBezTo>
                      <a:pt x="798" y="568"/>
                      <a:pt x="785" y="606"/>
                      <a:pt x="766" y="641"/>
                    </a:cubicBezTo>
                    <a:cubicBezTo>
                      <a:pt x="747" y="676"/>
                      <a:pt x="721" y="707"/>
                      <a:pt x="691" y="732"/>
                    </a:cubicBezTo>
                    <a:cubicBezTo>
                      <a:pt x="661" y="758"/>
                      <a:pt x="626" y="778"/>
                      <a:pt x="588" y="790"/>
                    </a:cubicBezTo>
                    <a:cubicBezTo>
                      <a:pt x="551" y="803"/>
                      <a:pt x="511" y="809"/>
                      <a:pt x="472" y="807"/>
                    </a:cubicBezTo>
                    <a:cubicBezTo>
                      <a:pt x="432" y="806"/>
                      <a:pt x="393" y="797"/>
                      <a:pt x="357" y="781"/>
                    </a:cubicBezTo>
                    <a:cubicBezTo>
                      <a:pt x="320" y="765"/>
                      <a:pt x="287" y="743"/>
                      <a:pt x="259" y="715"/>
                    </a:cubicBezTo>
                    <a:cubicBezTo>
                      <a:pt x="230" y="687"/>
                      <a:pt x="207" y="654"/>
                      <a:pt x="191" y="618"/>
                    </a:cubicBezTo>
                    <a:cubicBezTo>
                      <a:pt x="175" y="582"/>
                      <a:pt x="166" y="543"/>
                      <a:pt x="164" y="503"/>
                    </a:cubicBezTo>
                    <a:cubicBezTo>
                      <a:pt x="161" y="464"/>
                      <a:pt x="167" y="424"/>
                      <a:pt x="179" y="386"/>
                    </a:cubicBezTo>
                    <a:cubicBezTo>
                      <a:pt x="191" y="349"/>
                      <a:pt x="211" y="313"/>
                      <a:pt x="236" y="283"/>
                    </a:cubicBezTo>
                    <a:cubicBezTo>
                      <a:pt x="261" y="252"/>
                      <a:pt x="292" y="226"/>
                      <a:pt x="326" y="207"/>
                    </a:cubicBezTo>
                    <a:cubicBezTo>
                      <a:pt x="361" y="187"/>
                      <a:pt x="399" y="174"/>
                      <a:pt x="438" y="168"/>
                    </a:cubicBezTo>
                    <a:cubicBezTo>
                      <a:pt x="477" y="163"/>
                      <a:pt x="517" y="164"/>
                      <a:pt x="556" y="173"/>
                    </a:cubicBezTo>
                    <a:cubicBezTo>
                      <a:pt x="594" y="182"/>
                      <a:pt x="632" y="198"/>
                      <a:pt x="664" y="220"/>
                    </a:cubicBezTo>
                    <a:cubicBezTo>
                      <a:pt x="697" y="242"/>
                      <a:pt x="726" y="271"/>
                      <a:pt x="748" y="303"/>
                    </a:cubicBezTo>
                    <a:cubicBezTo>
                      <a:pt x="771" y="336"/>
                      <a:pt x="787" y="372"/>
                      <a:pt x="797" y="411"/>
                    </a:cubicBezTo>
                    <a:cubicBezTo>
                      <a:pt x="806" y="450"/>
                      <a:pt x="808" y="490"/>
                      <a:pt x="803" y="529"/>
                    </a:cubicBezTo>
                    <a:close/>
                  </a:path>
                </a:pathLst>
              </a:custGeom>
              <a:solidFill>
                <a:srgbClr val="40688D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schemeClr val="bg1"/>
                  </a:solidFill>
                  <a:latin typeface="微软雅黑"/>
                  <a:ea typeface="微软雅黑"/>
                </a:endParaRPr>
              </a:p>
            </p:txBody>
          </p:sp>
        </p:grpSp>
        <p:cxnSp>
          <p:nvCxnSpPr>
            <p:cNvPr id="88" name="直接连接符 87"/>
            <p:cNvCxnSpPr/>
            <p:nvPr/>
          </p:nvCxnSpPr>
          <p:spPr>
            <a:xfrm rot="5400000">
              <a:off x="4743073" y="2056146"/>
              <a:ext cx="0" cy="655262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9" name="组合 88"/>
            <p:cNvGrpSpPr/>
            <p:nvPr/>
          </p:nvGrpSpPr>
          <p:grpSpPr>
            <a:xfrm>
              <a:off x="5067542" y="2228991"/>
              <a:ext cx="2123964" cy="3217818"/>
              <a:chOff x="5117785" y="2175570"/>
              <a:chExt cx="2123964" cy="2925289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90" name="矩形 89">
                <a:extLst>
                  <a:ext uri="{FF2B5EF4-FFF2-40B4-BE49-F238E27FC236}">
                    <a16:creationId xmlns="" xmlns:a16="http://schemas.microsoft.com/office/drawing/2014/main" id="{573A9E83-5A54-4D4F-83C4-86B1CEA3D38D}"/>
                  </a:ext>
                </a:extLst>
              </p:cNvPr>
              <p:cNvSpPr/>
              <p:nvPr/>
            </p:nvSpPr>
            <p:spPr>
              <a:xfrm>
                <a:off x="5117785" y="3949567"/>
                <a:ext cx="2123964" cy="255723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defRPr/>
                </a:pPr>
                <a:r>
                  <a:rPr lang="zh-CN" altLang="en-US" sz="1200" b="1" kern="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/>
                  </a:rPr>
                  <a:t>判决</a:t>
                </a:r>
                <a:r>
                  <a:rPr lang="zh-CN" altLang="en-US" sz="1200" b="1" kern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/>
                  </a:rPr>
                  <a:t>文书自动</a:t>
                </a:r>
                <a:r>
                  <a:rPr lang="zh-CN" altLang="en-US" sz="1200" b="1" kern="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/>
                  </a:rPr>
                  <a:t>撰写</a:t>
                </a:r>
                <a:endParaRPr lang="en-US" altLang="zh-CN" sz="1200" b="1" kern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/>
                </a:endParaRPr>
              </a:p>
            </p:txBody>
          </p:sp>
          <p:sp>
            <p:nvSpPr>
              <p:cNvPr id="91" name="矩形 90">
                <a:extLst>
                  <a:ext uri="{FF2B5EF4-FFF2-40B4-BE49-F238E27FC236}">
                    <a16:creationId xmlns="" xmlns:a16="http://schemas.microsoft.com/office/drawing/2014/main" id="{573A9E83-5A54-4D4F-83C4-86B1CEA3D38D}"/>
                  </a:ext>
                </a:extLst>
              </p:cNvPr>
              <p:cNvSpPr/>
              <p:nvPr/>
            </p:nvSpPr>
            <p:spPr>
              <a:xfrm>
                <a:off x="5117785" y="2623356"/>
                <a:ext cx="2123964" cy="255723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defRPr/>
                </a:pPr>
                <a:r>
                  <a:rPr lang="zh-CN" altLang="en-US" sz="1200" b="1" kern="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/>
                  </a:rPr>
                  <a:t>案件审理提示</a:t>
                </a:r>
                <a:endParaRPr lang="en-US" altLang="zh-CN" sz="12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/>
                </a:endParaRPr>
              </a:p>
            </p:txBody>
          </p:sp>
          <p:sp>
            <p:nvSpPr>
              <p:cNvPr id="92" name="矩形 91">
                <a:extLst>
                  <a:ext uri="{FF2B5EF4-FFF2-40B4-BE49-F238E27FC236}">
                    <a16:creationId xmlns="" xmlns:a16="http://schemas.microsoft.com/office/drawing/2014/main" id="{573A9E83-5A54-4D4F-83C4-86B1CEA3D38D}"/>
                  </a:ext>
                </a:extLst>
              </p:cNvPr>
              <p:cNvSpPr/>
              <p:nvPr/>
            </p:nvSpPr>
            <p:spPr>
              <a:xfrm>
                <a:off x="5117785" y="4397353"/>
                <a:ext cx="2123964" cy="255723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defRPr/>
                </a:pPr>
                <a:r>
                  <a:rPr lang="zh-CN" altLang="en-US" sz="1200" b="1" kern="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/>
                  </a:rPr>
                  <a:t>类案预警</a:t>
                </a:r>
                <a:endParaRPr lang="en-US" altLang="zh-CN" sz="12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/>
                </a:endParaRPr>
              </a:p>
            </p:txBody>
          </p:sp>
          <p:sp>
            <p:nvSpPr>
              <p:cNvPr id="93" name="矩形 92">
                <a:extLst>
                  <a:ext uri="{FF2B5EF4-FFF2-40B4-BE49-F238E27FC236}">
                    <a16:creationId xmlns="" xmlns:a16="http://schemas.microsoft.com/office/drawing/2014/main" id="{573A9E83-5A54-4D4F-83C4-86B1CEA3D38D}"/>
                  </a:ext>
                </a:extLst>
              </p:cNvPr>
              <p:cNvSpPr/>
              <p:nvPr/>
            </p:nvSpPr>
            <p:spPr>
              <a:xfrm>
                <a:off x="5117785" y="2175570"/>
                <a:ext cx="2123964" cy="255723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defRPr/>
                </a:pPr>
                <a:r>
                  <a:rPr lang="zh-CN" altLang="en-US" sz="1200" b="1" kern="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/>
                  </a:rPr>
                  <a:t>法律</a:t>
                </a:r>
                <a:r>
                  <a:rPr lang="en-US" altLang="zh-CN" sz="1200" b="1" kern="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/>
                  </a:rPr>
                  <a:t>/</a:t>
                </a:r>
                <a:r>
                  <a:rPr lang="zh-CN" altLang="en-US" sz="1200" b="1" kern="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/>
                  </a:rPr>
                  <a:t>法规</a:t>
                </a:r>
                <a:r>
                  <a:rPr lang="en-US" altLang="zh-CN" sz="1200" b="1" kern="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/>
                  </a:rPr>
                  <a:t>/</a:t>
                </a:r>
                <a:r>
                  <a:rPr lang="zh-CN" altLang="en-US" sz="1200" b="1" kern="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/>
                  </a:rPr>
                  <a:t>案例搜索</a:t>
                </a:r>
                <a:endParaRPr lang="en-US" altLang="zh-CN" sz="12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/>
                </a:endParaRPr>
              </a:p>
            </p:txBody>
          </p:sp>
          <p:sp>
            <p:nvSpPr>
              <p:cNvPr id="94" name="矩形 93">
                <a:extLst>
                  <a:ext uri="{FF2B5EF4-FFF2-40B4-BE49-F238E27FC236}">
                    <a16:creationId xmlns="" xmlns:a16="http://schemas.microsoft.com/office/drawing/2014/main" id="{573A9E83-5A54-4D4F-83C4-86B1CEA3D38D}"/>
                  </a:ext>
                </a:extLst>
              </p:cNvPr>
              <p:cNvSpPr/>
              <p:nvPr/>
            </p:nvSpPr>
            <p:spPr>
              <a:xfrm>
                <a:off x="5117785" y="3053995"/>
                <a:ext cx="2123964" cy="255723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defRPr/>
                </a:pPr>
                <a:r>
                  <a:rPr lang="zh-CN" altLang="en-US" sz="1200" b="1" kern="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/>
                  </a:rPr>
                  <a:t>智能定罪</a:t>
                </a:r>
                <a:endParaRPr lang="en-US" altLang="zh-CN" sz="12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/>
                </a:endParaRPr>
              </a:p>
            </p:txBody>
          </p:sp>
          <p:sp>
            <p:nvSpPr>
              <p:cNvPr id="95" name="矩形 94">
                <a:extLst>
                  <a:ext uri="{FF2B5EF4-FFF2-40B4-BE49-F238E27FC236}">
                    <a16:creationId xmlns="" xmlns:a16="http://schemas.microsoft.com/office/drawing/2014/main" id="{573A9E83-5A54-4D4F-83C4-86B1CEA3D38D}"/>
                  </a:ext>
                </a:extLst>
              </p:cNvPr>
              <p:cNvSpPr/>
              <p:nvPr/>
            </p:nvSpPr>
            <p:spPr>
              <a:xfrm>
                <a:off x="5117785" y="3501781"/>
                <a:ext cx="2123964" cy="255723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defRPr/>
                </a:pPr>
                <a:r>
                  <a:rPr lang="zh-CN" altLang="en-US" sz="1200" b="1" kern="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/>
                  </a:rPr>
                  <a:t>智能量刑</a:t>
                </a:r>
                <a:endParaRPr lang="en-US" altLang="zh-CN" sz="12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/>
                </a:endParaRPr>
              </a:p>
            </p:txBody>
          </p:sp>
          <p:sp>
            <p:nvSpPr>
              <p:cNvPr id="96" name="矩形 95">
                <a:extLst>
                  <a:ext uri="{FF2B5EF4-FFF2-40B4-BE49-F238E27FC236}">
                    <a16:creationId xmlns="" xmlns:a16="http://schemas.microsoft.com/office/drawing/2014/main" id="{573A9E83-5A54-4D4F-83C4-86B1CEA3D38D}"/>
                  </a:ext>
                </a:extLst>
              </p:cNvPr>
              <p:cNvSpPr/>
              <p:nvPr/>
            </p:nvSpPr>
            <p:spPr>
              <a:xfrm>
                <a:off x="5117785" y="4845136"/>
                <a:ext cx="2123964" cy="255723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defRPr/>
                </a:pPr>
                <a:r>
                  <a:rPr lang="en-US" altLang="zh-CN" sz="1200" b="1" kern="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/>
                  </a:rPr>
                  <a:t>…</a:t>
                </a:r>
                <a:endParaRPr lang="en-US" altLang="zh-CN" sz="12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/>
                </a:endParaRPr>
              </a:p>
            </p:txBody>
          </p:sp>
        </p:grpSp>
      </p:grpSp>
      <p:sp>
        <p:nvSpPr>
          <p:cNvPr id="86" name="Freeform 102">
            <a:extLst>
              <a:ext uri="{FF2B5EF4-FFF2-40B4-BE49-F238E27FC236}">
                <a16:creationId xmlns="" xmlns:a16="http://schemas.microsoft.com/office/drawing/2014/main" id="{699E15A9-C478-4F14-8C33-F08593DD84F9}"/>
              </a:ext>
            </a:extLst>
          </p:cNvPr>
          <p:cNvSpPr>
            <a:spLocks/>
          </p:cNvSpPr>
          <p:nvPr/>
        </p:nvSpPr>
        <p:spPr bwMode="auto">
          <a:xfrm rot="5400000">
            <a:off x="9435167" y="3655031"/>
            <a:ext cx="103188" cy="206375"/>
          </a:xfrm>
          <a:custGeom>
            <a:avLst/>
            <a:gdLst>
              <a:gd name="T0" fmla="*/ 0 w 111"/>
              <a:gd name="T1" fmla="*/ 0 h 219"/>
              <a:gd name="T2" fmla="*/ 0 w 111"/>
              <a:gd name="T3" fmla="*/ 0 h 219"/>
              <a:gd name="T4" fmla="*/ 111 w 111"/>
              <a:gd name="T5" fmla="*/ 113 h 219"/>
              <a:gd name="T6" fmla="*/ 0 w 111"/>
              <a:gd name="T7" fmla="*/ 219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1" h="219">
                <a:moveTo>
                  <a:pt x="0" y="0"/>
                </a:moveTo>
                <a:lnTo>
                  <a:pt x="0" y="0"/>
                </a:lnTo>
                <a:lnTo>
                  <a:pt x="111" y="113"/>
                </a:lnTo>
                <a:lnTo>
                  <a:pt x="0" y="219"/>
                </a:lnTo>
              </a:path>
            </a:pathLst>
          </a:custGeom>
          <a:noFill/>
          <a:ln w="26988" cap="rnd">
            <a:solidFill>
              <a:schemeClr val="bg1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zh-CN" altLang="en-US" kern="0">
              <a:solidFill>
                <a:schemeClr val="bg1"/>
              </a:solidFill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71778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/>
          <a:srcRect b="3885"/>
          <a:stretch/>
        </p:blipFill>
        <p:spPr>
          <a:xfrm>
            <a:off x="-151066" y="12701"/>
            <a:ext cx="12339891" cy="6857999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 rot="10800000">
            <a:off x="-161516" y="0"/>
            <a:ext cx="12350340" cy="6858000"/>
          </a:xfrm>
          <a:prstGeom prst="rect">
            <a:avLst/>
          </a:prstGeom>
          <a:gradFill flip="none" rotWithShape="1">
            <a:gsLst>
              <a:gs pos="100000">
                <a:schemeClr val="tx1"/>
              </a:gs>
              <a:gs pos="0">
                <a:schemeClr val="tx1">
                  <a:alpha val="0"/>
                </a:schemeClr>
              </a:gs>
              <a:gs pos="100000">
                <a:schemeClr val="accent4">
                  <a:lumMod val="20000"/>
                  <a:lumOff val="80000"/>
                  <a:alpha val="8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 rot="10800000">
            <a:off x="-151066" y="12699"/>
            <a:ext cx="3458175" cy="6857999"/>
          </a:xfrm>
          <a:prstGeom prst="rect">
            <a:avLst/>
          </a:prstGeom>
          <a:gradFill flip="none" rotWithShape="1">
            <a:gsLst>
              <a:gs pos="100000">
                <a:schemeClr val="tx1"/>
              </a:gs>
              <a:gs pos="0">
                <a:schemeClr val="tx1">
                  <a:alpha val="0"/>
                </a:schemeClr>
              </a:gs>
              <a:gs pos="100000">
                <a:schemeClr val="accent4">
                  <a:lumMod val="20000"/>
                  <a:lumOff val="80000"/>
                  <a:alpha val="2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513371" y="2118861"/>
            <a:ext cx="2793738" cy="3917822"/>
            <a:chOff x="7772504" y="1882638"/>
            <a:chExt cx="2793738" cy="3917822"/>
          </a:xfrm>
        </p:grpSpPr>
        <p:grpSp>
          <p:nvGrpSpPr>
            <p:cNvPr id="8" name="组合 7"/>
            <p:cNvGrpSpPr/>
            <p:nvPr/>
          </p:nvGrpSpPr>
          <p:grpSpPr>
            <a:xfrm>
              <a:off x="7772504" y="3346674"/>
              <a:ext cx="2766030" cy="989751"/>
              <a:chOff x="7592907" y="2308622"/>
              <a:chExt cx="2766030" cy="989751"/>
            </a:xfrm>
          </p:grpSpPr>
          <p:sp>
            <p:nvSpPr>
              <p:cNvPr id="113" name="矩形 112"/>
              <p:cNvSpPr/>
              <p:nvPr/>
            </p:nvSpPr>
            <p:spPr>
              <a:xfrm>
                <a:off x="7602485" y="2308622"/>
                <a:ext cx="275645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4400" b="1" dirty="0" smtClean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18.7%</a:t>
                </a:r>
                <a:endParaRPr lang="en-US" altLang="zh-CN" sz="28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14" name="矩形 113"/>
              <p:cNvSpPr/>
              <p:nvPr/>
            </p:nvSpPr>
            <p:spPr>
              <a:xfrm>
                <a:off x="7592907" y="2959819"/>
                <a:ext cx="2756452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水</a:t>
                </a:r>
                <a:r>
                  <a:rPr lang="zh-CN" altLang="en-US" sz="1600" b="1" dirty="0" smtClean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系统节能</a:t>
                </a:r>
                <a:endParaRPr lang="en-US" altLang="zh-CN" sz="105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7800212" y="4810709"/>
              <a:ext cx="2766030" cy="989751"/>
              <a:chOff x="7800725" y="4359972"/>
              <a:chExt cx="2766030" cy="989751"/>
            </a:xfrm>
          </p:grpSpPr>
          <p:sp>
            <p:nvSpPr>
              <p:cNvPr id="115" name="矩形 114"/>
              <p:cNvSpPr/>
              <p:nvPr/>
            </p:nvSpPr>
            <p:spPr>
              <a:xfrm>
                <a:off x="7810303" y="4359972"/>
                <a:ext cx="275645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4400" b="1" dirty="0" smtClean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28.4%</a:t>
                </a:r>
                <a:endParaRPr lang="en-US" altLang="zh-CN" sz="28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16" name="矩形 115"/>
              <p:cNvSpPr/>
              <p:nvPr/>
            </p:nvSpPr>
            <p:spPr>
              <a:xfrm>
                <a:off x="7800725" y="5011169"/>
                <a:ext cx="2756452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泵设备总</a:t>
                </a:r>
                <a:r>
                  <a:rPr lang="zh-CN" altLang="en-US" sz="1600" b="1" dirty="0" smtClean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功率平均</a:t>
                </a:r>
                <a:r>
                  <a:rPr lang="zh-CN" altLang="en-US" sz="1600" b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节能</a:t>
                </a:r>
                <a:endParaRPr lang="en-US" altLang="zh-CN" sz="105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7" name="组合 116"/>
            <p:cNvGrpSpPr/>
            <p:nvPr/>
          </p:nvGrpSpPr>
          <p:grpSpPr>
            <a:xfrm>
              <a:off x="7772504" y="1882638"/>
              <a:ext cx="2766030" cy="989751"/>
              <a:chOff x="7800725" y="4359972"/>
              <a:chExt cx="2766030" cy="989751"/>
            </a:xfrm>
          </p:grpSpPr>
          <p:sp>
            <p:nvSpPr>
              <p:cNvPr id="118" name="矩形 117"/>
              <p:cNvSpPr/>
              <p:nvPr/>
            </p:nvSpPr>
            <p:spPr>
              <a:xfrm>
                <a:off x="7810303" y="4359972"/>
                <a:ext cx="275645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4400" b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&gt;</a:t>
                </a:r>
                <a:r>
                  <a:rPr lang="en-US" altLang="zh-CN" sz="4400" b="1" dirty="0" smtClean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22%</a:t>
                </a:r>
                <a:endParaRPr lang="en-US" altLang="zh-CN" sz="28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19" name="矩形 118"/>
              <p:cNvSpPr/>
              <p:nvPr/>
            </p:nvSpPr>
            <p:spPr>
              <a:xfrm>
                <a:off x="7800725" y="5011169"/>
                <a:ext cx="2756452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1600" b="1" dirty="0" smtClean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平均</a:t>
                </a:r>
                <a:r>
                  <a:rPr lang="zh-CN" altLang="en-US" sz="1600" b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节能</a:t>
                </a:r>
                <a:endParaRPr lang="en-US" altLang="zh-CN" sz="105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837003" y="722848"/>
            <a:ext cx="10515600" cy="648072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智慧</a:t>
            </a:r>
            <a:r>
              <a:rPr lang="zh-CN" altLang="en-US" dirty="0">
                <a:solidFill>
                  <a:schemeClr val="bg1"/>
                </a:solidFill>
              </a:rPr>
              <a:t>园区</a:t>
            </a:r>
            <a:r>
              <a:rPr lang="zh-CN" altLang="en-US" dirty="0" smtClean="0">
                <a:solidFill>
                  <a:schemeClr val="bg1"/>
                </a:solidFill>
              </a:rPr>
              <a:t>：数据</a:t>
            </a:r>
            <a:r>
              <a:rPr lang="en-US" altLang="zh-CN" dirty="0" smtClean="0">
                <a:solidFill>
                  <a:schemeClr val="bg1"/>
                </a:solidFill>
              </a:rPr>
              <a:t>-&gt;</a:t>
            </a:r>
            <a:r>
              <a:rPr lang="zh-CN" altLang="en-US" dirty="0" smtClean="0">
                <a:solidFill>
                  <a:schemeClr val="bg1"/>
                </a:solidFill>
              </a:rPr>
              <a:t>知识</a:t>
            </a:r>
            <a:r>
              <a:rPr lang="en-US" altLang="zh-CN" dirty="0" smtClean="0">
                <a:solidFill>
                  <a:schemeClr val="bg1"/>
                </a:solidFill>
              </a:rPr>
              <a:t>-&gt;</a:t>
            </a:r>
            <a:r>
              <a:rPr lang="zh-CN" altLang="en-US" dirty="0" smtClean="0">
                <a:solidFill>
                  <a:schemeClr val="bg1"/>
                </a:solidFill>
              </a:rPr>
              <a:t>决策闭环，</a:t>
            </a:r>
            <a:r>
              <a:rPr lang="zh-CN" altLang="en-US" dirty="0">
                <a:solidFill>
                  <a:schemeClr val="bg1"/>
                </a:solidFill>
              </a:rPr>
              <a:t>降低能耗，减少碳排放</a:t>
            </a:r>
          </a:p>
        </p:txBody>
      </p:sp>
      <p:sp>
        <p:nvSpPr>
          <p:cNvPr id="89" name="标题 5"/>
          <p:cNvSpPr txBox="1">
            <a:spLocks/>
          </p:cNvSpPr>
          <p:nvPr/>
        </p:nvSpPr>
        <p:spPr>
          <a:xfrm>
            <a:off x="9239" y="1268723"/>
            <a:ext cx="11877742" cy="59016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zh-CN" altLang="en-US" sz="3000" b="1" i="0" kern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en-US" altLang="zh-CN" sz="1600" b="0" smtClean="0">
                <a:solidFill>
                  <a:prstClr val="white"/>
                </a:solidFill>
              </a:rPr>
              <a:t>12</a:t>
            </a:r>
            <a:r>
              <a:rPr sz="1600" b="0" smtClean="0">
                <a:solidFill>
                  <a:prstClr val="white"/>
                </a:solidFill>
              </a:rPr>
              <a:t>万㎡楼群，从设备管理</a:t>
            </a:r>
            <a:r>
              <a:rPr sz="1600" b="0">
                <a:solidFill>
                  <a:prstClr val="white"/>
                </a:solidFill>
              </a:rPr>
              <a:t>、</a:t>
            </a:r>
            <a:r>
              <a:rPr lang="en-US" altLang="zh-CN" sz="1600" b="0" smtClean="0">
                <a:solidFill>
                  <a:prstClr val="white"/>
                </a:solidFill>
              </a:rPr>
              <a:t>AI</a:t>
            </a:r>
            <a:r>
              <a:rPr sz="1600" b="0" smtClean="0">
                <a:solidFill>
                  <a:prstClr val="white"/>
                </a:solidFill>
              </a:rPr>
              <a:t>控制与数字</a:t>
            </a:r>
            <a:r>
              <a:rPr sz="1600" b="0">
                <a:solidFill>
                  <a:prstClr val="white"/>
                </a:solidFill>
              </a:rPr>
              <a:t>孪生</a:t>
            </a:r>
            <a:r>
              <a:rPr sz="1600" b="0" smtClean="0">
                <a:solidFill>
                  <a:prstClr val="white"/>
                </a:solidFill>
              </a:rPr>
              <a:t>三方面实现建筑能源与环境的智能管理、高效决策</a:t>
            </a:r>
            <a:endParaRPr sz="1600" b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55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311223" y="711054"/>
            <a:ext cx="11567160" cy="1224136"/>
          </a:xfrm>
        </p:spPr>
        <p:txBody>
          <a:bodyPr/>
          <a:lstStyle/>
          <a:p>
            <a:pPr>
              <a:tabLst>
                <a:tab pos="3406775" algn="l"/>
              </a:tabLst>
            </a:pPr>
            <a:r>
              <a:rPr lang="zh-CN" altLang="en-US" sz="3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 Neue" panose="02000503000000020004" pitchFamily="2" charset="0"/>
              </a:rPr>
              <a:t>产业智能平台的更多行业、应用场景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1883534" y="1376772"/>
            <a:ext cx="9377202" cy="4876520"/>
            <a:chOff x="1883534" y="1376772"/>
            <a:chExt cx="9377202" cy="4876520"/>
          </a:xfrm>
        </p:grpSpPr>
        <p:pic>
          <p:nvPicPr>
            <p:cNvPr id="34" name="图片 33" descr="图片包含 游戏机, 建筑, 桥&#10;&#10;描述已自动生成">
              <a:extLst>
                <a:ext uri="{FF2B5EF4-FFF2-40B4-BE49-F238E27FC236}">
                  <a16:creationId xmlns="" xmlns:a16="http://schemas.microsoft.com/office/drawing/2014/main" id="{1AF0FAFC-C9BC-3D44-954E-0A1FB5E45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9421" y="3141591"/>
              <a:ext cx="5865221" cy="2627669"/>
            </a:xfrm>
            <a:prstGeom prst="rect">
              <a:avLst/>
            </a:prstGeom>
          </p:spPr>
        </p:pic>
        <p:grpSp>
          <p:nvGrpSpPr>
            <p:cNvPr id="37" name="组合 36">
              <a:extLst>
                <a:ext uri="{FF2B5EF4-FFF2-40B4-BE49-F238E27FC236}">
                  <a16:creationId xmlns="" xmlns:a16="http://schemas.microsoft.com/office/drawing/2014/main" id="{19D7C952-52DA-EB4C-8252-9C06BB2E7A8E}"/>
                </a:ext>
              </a:extLst>
            </p:cNvPr>
            <p:cNvGrpSpPr/>
            <p:nvPr/>
          </p:nvGrpSpPr>
          <p:grpSpPr>
            <a:xfrm>
              <a:off x="7968209" y="2780928"/>
              <a:ext cx="1107996" cy="880076"/>
              <a:chOff x="785091" y="6110181"/>
              <a:chExt cx="1720725" cy="1366761"/>
            </a:xfrm>
          </p:grpSpPr>
          <p:sp>
            <p:nvSpPr>
              <p:cNvPr id="193" name="文本框 192">
                <a:extLst>
                  <a:ext uri="{FF2B5EF4-FFF2-40B4-BE49-F238E27FC236}">
                    <a16:creationId xmlns="" xmlns:a16="http://schemas.microsoft.com/office/drawing/2014/main" id="{7AD94C7A-40D7-5140-80E2-E31C79016A64}"/>
                  </a:ext>
                </a:extLst>
              </p:cNvPr>
              <p:cNvSpPr txBox="1"/>
              <p:nvPr/>
            </p:nvSpPr>
            <p:spPr>
              <a:xfrm>
                <a:off x="785091" y="7046762"/>
                <a:ext cx="1720725" cy="4301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zh-CN" altLang="en-US" sz="1200" kern="0" dirty="0">
                    <a:solidFill>
                      <a:prstClr val="white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Helvetica Neue" panose="02000503000000020004" pitchFamily="2" charset="0"/>
                  </a:rPr>
                  <a:t>知识智能平台</a:t>
                </a:r>
              </a:p>
            </p:txBody>
          </p:sp>
          <p:sp>
            <p:nvSpPr>
              <p:cNvPr id="194" name="椭圆 193">
                <a:extLst>
                  <a:ext uri="{FF2B5EF4-FFF2-40B4-BE49-F238E27FC236}">
                    <a16:creationId xmlns="" xmlns:a16="http://schemas.microsoft.com/office/drawing/2014/main" id="{0E43C942-BAF2-DF42-B3F2-B94060A48CB8}"/>
                  </a:ext>
                </a:extLst>
              </p:cNvPr>
              <p:cNvSpPr/>
              <p:nvPr/>
            </p:nvSpPr>
            <p:spPr>
              <a:xfrm>
                <a:off x="1221922" y="6110181"/>
                <a:ext cx="859934" cy="859932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kumimoji="1" lang="zh-CN" altLang="en-US" sz="900" kern="0">
                  <a:solidFill>
                    <a:prstClr val="white"/>
                  </a:solidFill>
                  <a:sym typeface="Helvetica Neue" panose="02000503000000020004" pitchFamily="2" charset="0"/>
                </a:endParaRPr>
              </a:p>
            </p:txBody>
          </p:sp>
        </p:grpSp>
        <p:grpSp>
          <p:nvGrpSpPr>
            <p:cNvPr id="40" name="组合 39">
              <a:extLst>
                <a:ext uri="{FF2B5EF4-FFF2-40B4-BE49-F238E27FC236}">
                  <a16:creationId xmlns="" xmlns:a16="http://schemas.microsoft.com/office/drawing/2014/main" id="{81EDA9EB-60AA-8C42-B6E9-45406764B2A2}"/>
                </a:ext>
              </a:extLst>
            </p:cNvPr>
            <p:cNvGrpSpPr/>
            <p:nvPr/>
          </p:nvGrpSpPr>
          <p:grpSpPr>
            <a:xfrm>
              <a:off x="2756296" y="5342253"/>
              <a:ext cx="646331" cy="815498"/>
              <a:chOff x="1387447" y="6201206"/>
              <a:chExt cx="977141" cy="1232895"/>
            </a:xfrm>
          </p:grpSpPr>
          <p:sp>
            <p:nvSpPr>
              <p:cNvPr id="191" name="文本框 190">
                <a:extLst>
                  <a:ext uri="{FF2B5EF4-FFF2-40B4-BE49-F238E27FC236}">
                    <a16:creationId xmlns="" xmlns:a16="http://schemas.microsoft.com/office/drawing/2014/main" id="{250093BC-D38B-9045-909E-E2CA27BCC04E}"/>
                  </a:ext>
                </a:extLst>
              </p:cNvPr>
              <p:cNvSpPr txBox="1"/>
              <p:nvPr/>
            </p:nvSpPr>
            <p:spPr>
              <a:xfrm>
                <a:off x="1387447" y="7015325"/>
                <a:ext cx="977141" cy="418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zh-CN" altLang="en-US" sz="1200" kern="0" dirty="0">
                    <a:solidFill>
                      <a:prstClr val="white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Helvetica Neue" panose="02000503000000020004" pitchFamily="2" charset="0"/>
                  </a:rPr>
                  <a:t>营销云</a:t>
                </a:r>
              </a:p>
            </p:txBody>
          </p:sp>
          <p:sp>
            <p:nvSpPr>
              <p:cNvPr id="192" name="椭圆 191">
                <a:extLst>
                  <a:ext uri="{FF2B5EF4-FFF2-40B4-BE49-F238E27FC236}">
                    <a16:creationId xmlns="" xmlns:a16="http://schemas.microsoft.com/office/drawing/2014/main" id="{1EB78EF3-E709-3249-A291-68DFE62DE0A3}"/>
                  </a:ext>
                </a:extLst>
              </p:cNvPr>
              <p:cNvSpPr/>
              <p:nvPr/>
            </p:nvSpPr>
            <p:spPr>
              <a:xfrm>
                <a:off x="1417922" y="6201206"/>
                <a:ext cx="765720" cy="76572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kumimoji="1" lang="zh-CN" altLang="en-US" sz="900" kern="0">
                  <a:solidFill>
                    <a:prstClr val="white"/>
                  </a:solidFill>
                  <a:sym typeface="Helvetica Neue" panose="02000503000000020004" pitchFamily="2" charset="0"/>
                </a:endParaRPr>
              </a:p>
            </p:txBody>
          </p:sp>
        </p:grpSp>
        <p:grpSp>
          <p:nvGrpSpPr>
            <p:cNvPr id="51" name="组合 50">
              <a:extLst>
                <a:ext uri="{FF2B5EF4-FFF2-40B4-BE49-F238E27FC236}">
                  <a16:creationId xmlns="" xmlns:a16="http://schemas.microsoft.com/office/drawing/2014/main" id="{5B173E2D-56B6-7844-87E4-9FAD174410DE}"/>
                </a:ext>
              </a:extLst>
            </p:cNvPr>
            <p:cNvGrpSpPr/>
            <p:nvPr/>
          </p:nvGrpSpPr>
          <p:grpSpPr>
            <a:xfrm>
              <a:off x="3359697" y="3459186"/>
              <a:ext cx="1261740" cy="880076"/>
              <a:chOff x="16635010" y="3398607"/>
              <a:chExt cx="1959491" cy="1366761"/>
            </a:xfrm>
          </p:grpSpPr>
          <p:grpSp>
            <p:nvGrpSpPr>
              <p:cNvPr id="187" name="组合 186">
                <a:extLst>
                  <a:ext uri="{FF2B5EF4-FFF2-40B4-BE49-F238E27FC236}">
                    <a16:creationId xmlns="" xmlns:a16="http://schemas.microsoft.com/office/drawing/2014/main" id="{19D7C952-52DA-EB4C-8252-9C06BB2E7A8E}"/>
                  </a:ext>
                </a:extLst>
              </p:cNvPr>
              <p:cNvGrpSpPr/>
              <p:nvPr/>
            </p:nvGrpSpPr>
            <p:grpSpPr>
              <a:xfrm>
                <a:off x="16965369" y="3398607"/>
                <a:ext cx="1629132" cy="1366761"/>
                <a:chOff x="1221922" y="6110181"/>
                <a:chExt cx="1629132" cy="1366761"/>
              </a:xfrm>
            </p:grpSpPr>
            <p:sp>
              <p:nvSpPr>
                <p:cNvPr id="189" name="文本框 188">
                  <a:extLst>
                    <a:ext uri="{FF2B5EF4-FFF2-40B4-BE49-F238E27FC236}">
                      <a16:creationId xmlns="" xmlns:a16="http://schemas.microsoft.com/office/drawing/2014/main" id="{7AD94C7A-40D7-5140-80E2-E31C79016A64}"/>
                    </a:ext>
                  </a:extLst>
                </p:cNvPr>
                <p:cNvSpPr txBox="1"/>
                <p:nvPr/>
              </p:nvSpPr>
              <p:spPr>
                <a:xfrm>
                  <a:off x="1369319" y="7046762"/>
                  <a:ext cx="1481735" cy="4301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zh-CN" altLang="en-US" sz="1200" kern="0" dirty="0">
                      <a:solidFill>
                        <a:prstClr val="white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  <a:sym typeface="Helvetica Neue" panose="02000503000000020004" pitchFamily="2" charset="0"/>
                    </a:rPr>
                    <a:t>云原生平台</a:t>
                  </a:r>
                </a:p>
              </p:txBody>
            </p:sp>
            <p:sp>
              <p:nvSpPr>
                <p:cNvPr id="190" name="椭圆 189">
                  <a:extLst>
                    <a:ext uri="{FF2B5EF4-FFF2-40B4-BE49-F238E27FC236}">
                      <a16:creationId xmlns="" xmlns:a16="http://schemas.microsoft.com/office/drawing/2014/main" id="{0E43C942-BAF2-DF42-B3F2-B94060A48CB8}"/>
                    </a:ext>
                  </a:extLst>
                </p:cNvPr>
                <p:cNvSpPr/>
                <p:nvPr/>
              </p:nvSpPr>
              <p:spPr>
                <a:xfrm>
                  <a:off x="1221922" y="6110181"/>
                  <a:ext cx="859934" cy="859932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kumimoji="1" lang="zh-CN" altLang="en-US" sz="900" kern="0">
                    <a:solidFill>
                      <a:prstClr val="white"/>
                    </a:solidFill>
                    <a:sym typeface="Helvetica Neue" panose="02000503000000020004" pitchFamily="2" charset="0"/>
                  </a:endParaRPr>
                </a:p>
              </p:txBody>
            </p:sp>
          </p:grpSp>
          <p:pic>
            <p:nvPicPr>
              <p:cNvPr id="188" name="图片 187">
                <a:extLst>
                  <a:ext uri="{FF2B5EF4-FFF2-40B4-BE49-F238E27FC236}">
                    <a16:creationId xmlns="" xmlns:a16="http://schemas.microsoft.com/office/drawing/2014/main" id="{FEFA688B-7804-804E-B07D-F03DE6AE5C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635010" y="3478955"/>
                <a:ext cx="1667726" cy="1000638"/>
              </a:xfrm>
              <a:prstGeom prst="rect">
                <a:avLst/>
              </a:prstGeom>
            </p:spPr>
          </p:pic>
        </p:grpSp>
        <p:grpSp>
          <p:nvGrpSpPr>
            <p:cNvPr id="55" name="组合 54">
              <a:extLst>
                <a:ext uri="{FF2B5EF4-FFF2-40B4-BE49-F238E27FC236}">
                  <a16:creationId xmlns="" xmlns:a16="http://schemas.microsoft.com/office/drawing/2014/main" id="{19D7C952-52DA-EB4C-8252-9C06BB2E7A8E}"/>
                </a:ext>
              </a:extLst>
            </p:cNvPr>
            <p:cNvGrpSpPr/>
            <p:nvPr/>
          </p:nvGrpSpPr>
          <p:grpSpPr>
            <a:xfrm>
              <a:off x="9264353" y="4401108"/>
              <a:ext cx="1107996" cy="880076"/>
              <a:chOff x="785091" y="6110181"/>
              <a:chExt cx="1720725" cy="1366761"/>
            </a:xfrm>
          </p:grpSpPr>
          <p:sp>
            <p:nvSpPr>
              <p:cNvPr id="185" name="文本框 184">
                <a:extLst>
                  <a:ext uri="{FF2B5EF4-FFF2-40B4-BE49-F238E27FC236}">
                    <a16:creationId xmlns="" xmlns:a16="http://schemas.microsoft.com/office/drawing/2014/main" id="{7AD94C7A-40D7-5140-80E2-E31C79016A64}"/>
                  </a:ext>
                </a:extLst>
              </p:cNvPr>
              <p:cNvSpPr txBox="1"/>
              <p:nvPr/>
            </p:nvSpPr>
            <p:spPr>
              <a:xfrm>
                <a:off x="785091" y="7046762"/>
                <a:ext cx="1720725" cy="4301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zh-CN" altLang="en-US" sz="1200" kern="0" dirty="0">
                    <a:solidFill>
                      <a:prstClr val="white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Helvetica Neue" panose="02000503000000020004" pitchFamily="2" charset="0"/>
                  </a:rPr>
                  <a:t>安全运营中心</a:t>
                </a:r>
              </a:p>
            </p:txBody>
          </p:sp>
          <p:sp>
            <p:nvSpPr>
              <p:cNvPr id="186" name="椭圆 185">
                <a:extLst>
                  <a:ext uri="{FF2B5EF4-FFF2-40B4-BE49-F238E27FC236}">
                    <a16:creationId xmlns="" xmlns:a16="http://schemas.microsoft.com/office/drawing/2014/main" id="{0E43C942-BAF2-DF42-B3F2-B94060A48CB8}"/>
                  </a:ext>
                </a:extLst>
              </p:cNvPr>
              <p:cNvSpPr/>
              <p:nvPr/>
            </p:nvSpPr>
            <p:spPr>
              <a:xfrm>
                <a:off x="1221922" y="6110181"/>
                <a:ext cx="859934" cy="859932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kumimoji="1" lang="zh-CN" altLang="en-US" sz="900" kern="0">
                  <a:solidFill>
                    <a:prstClr val="white"/>
                  </a:solidFill>
                  <a:sym typeface="Helvetica Neue" panose="02000503000000020004" pitchFamily="2" charset="0"/>
                </a:endParaRPr>
              </a:p>
            </p:txBody>
          </p:sp>
        </p:grpSp>
        <p:grpSp>
          <p:nvGrpSpPr>
            <p:cNvPr id="57" name="组合 56">
              <a:extLst>
                <a:ext uri="{FF2B5EF4-FFF2-40B4-BE49-F238E27FC236}">
                  <a16:creationId xmlns="" xmlns:a16="http://schemas.microsoft.com/office/drawing/2014/main" id="{19D7C952-52DA-EB4C-8252-9C06BB2E7A8E}"/>
                </a:ext>
              </a:extLst>
            </p:cNvPr>
            <p:cNvGrpSpPr/>
            <p:nvPr/>
          </p:nvGrpSpPr>
          <p:grpSpPr>
            <a:xfrm>
              <a:off x="7320134" y="2385612"/>
              <a:ext cx="633507" cy="880076"/>
              <a:chOff x="1161427" y="6110181"/>
              <a:chExt cx="983841" cy="1366761"/>
            </a:xfrm>
          </p:grpSpPr>
          <p:sp>
            <p:nvSpPr>
              <p:cNvPr id="183" name="文本框 182">
                <a:extLst>
                  <a:ext uri="{FF2B5EF4-FFF2-40B4-BE49-F238E27FC236}">
                    <a16:creationId xmlns="" xmlns:a16="http://schemas.microsoft.com/office/drawing/2014/main" id="{7AD94C7A-40D7-5140-80E2-E31C79016A64}"/>
                  </a:ext>
                </a:extLst>
              </p:cNvPr>
              <p:cNvSpPr txBox="1"/>
              <p:nvPr/>
            </p:nvSpPr>
            <p:spPr>
              <a:xfrm>
                <a:off x="1161427" y="7046762"/>
                <a:ext cx="983841" cy="4301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zh-CN" altLang="en-US" sz="1200" kern="0" dirty="0">
                    <a:solidFill>
                      <a:prstClr val="white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Helvetica Neue" panose="02000503000000020004" pitchFamily="2" charset="0"/>
                  </a:rPr>
                  <a:t>敏捷</a:t>
                </a:r>
                <a:r>
                  <a:rPr lang="en-US" altLang="zh-CN" sz="1200" kern="0" dirty="0">
                    <a:solidFill>
                      <a:prstClr val="white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Helvetica Neue" panose="02000503000000020004" pitchFamily="2" charset="0"/>
                  </a:rPr>
                  <a:t>BI</a:t>
                </a:r>
                <a:endParaRPr lang="zh-CN" altLang="en-US" sz="1200" kern="0" dirty="0">
                  <a:solidFill>
                    <a:prstClr val="white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Helvetica Neue" panose="02000503000000020004" pitchFamily="2" charset="0"/>
                </a:endParaRPr>
              </a:p>
            </p:txBody>
          </p:sp>
          <p:sp>
            <p:nvSpPr>
              <p:cNvPr id="184" name="椭圆 183">
                <a:extLst>
                  <a:ext uri="{FF2B5EF4-FFF2-40B4-BE49-F238E27FC236}">
                    <a16:creationId xmlns="" xmlns:a16="http://schemas.microsoft.com/office/drawing/2014/main" id="{0E43C942-BAF2-DF42-B3F2-B94060A48CB8}"/>
                  </a:ext>
                </a:extLst>
              </p:cNvPr>
              <p:cNvSpPr/>
              <p:nvPr/>
            </p:nvSpPr>
            <p:spPr>
              <a:xfrm>
                <a:off x="1221922" y="6110181"/>
                <a:ext cx="859934" cy="859932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kumimoji="1" lang="zh-CN" altLang="en-US" sz="900" kern="0">
                  <a:solidFill>
                    <a:prstClr val="white"/>
                  </a:solidFill>
                  <a:sym typeface="Helvetica Neue" panose="02000503000000020004" pitchFamily="2" charset="0"/>
                </a:endParaRPr>
              </a:p>
            </p:txBody>
          </p:sp>
        </p:grpSp>
        <p:grpSp>
          <p:nvGrpSpPr>
            <p:cNvPr id="58" name="组合 57">
              <a:extLst>
                <a:ext uri="{FF2B5EF4-FFF2-40B4-BE49-F238E27FC236}">
                  <a16:creationId xmlns="" xmlns:a16="http://schemas.microsoft.com/office/drawing/2014/main" id="{19D7C952-52DA-EB4C-8252-9C06BB2E7A8E}"/>
                </a:ext>
              </a:extLst>
            </p:cNvPr>
            <p:cNvGrpSpPr/>
            <p:nvPr/>
          </p:nvGrpSpPr>
          <p:grpSpPr>
            <a:xfrm>
              <a:off x="8724293" y="3465004"/>
              <a:ext cx="1107996" cy="880076"/>
              <a:chOff x="785091" y="6110181"/>
              <a:chExt cx="1720725" cy="1366761"/>
            </a:xfrm>
          </p:grpSpPr>
          <p:sp>
            <p:nvSpPr>
              <p:cNvPr id="181" name="文本框 180">
                <a:extLst>
                  <a:ext uri="{FF2B5EF4-FFF2-40B4-BE49-F238E27FC236}">
                    <a16:creationId xmlns="" xmlns:a16="http://schemas.microsoft.com/office/drawing/2014/main" id="{7AD94C7A-40D7-5140-80E2-E31C79016A64}"/>
                  </a:ext>
                </a:extLst>
              </p:cNvPr>
              <p:cNvSpPr txBox="1"/>
              <p:nvPr/>
            </p:nvSpPr>
            <p:spPr>
              <a:xfrm>
                <a:off x="785091" y="7046762"/>
                <a:ext cx="1720725" cy="4301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zh-CN" altLang="en-US" sz="1200" kern="0" dirty="0">
                    <a:solidFill>
                      <a:prstClr val="white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Helvetica Neue" panose="02000503000000020004" pitchFamily="2" charset="0"/>
                  </a:rPr>
                  <a:t>人工智能平台</a:t>
                </a:r>
              </a:p>
            </p:txBody>
          </p:sp>
          <p:sp>
            <p:nvSpPr>
              <p:cNvPr id="182" name="椭圆 181">
                <a:extLst>
                  <a:ext uri="{FF2B5EF4-FFF2-40B4-BE49-F238E27FC236}">
                    <a16:creationId xmlns="" xmlns:a16="http://schemas.microsoft.com/office/drawing/2014/main" id="{0E43C942-BAF2-DF42-B3F2-B94060A48CB8}"/>
                  </a:ext>
                </a:extLst>
              </p:cNvPr>
              <p:cNvSpPr/>
              <p:nvPr/>
            </p:nvSpPr>
            <p:spPr>
              <a:xfrm>
                <a:off x="1221922" y="6110181"/>
                <a:ext cx="859934" cy="859932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kumimoji="1" lang="zh-CN" altLang="en-US" sz="900" kern="0">
                  <a:solidFill>
                    <a:prstClr val="white"/>
                  </a:solidFill>
                  <a:sym typeface="Helvetica Neue" panose="02000503000000020004" pitchFamily="2" charset="0"/>
                </a:endParaRPr>
              </a:p>
            </p:txBody>
          </p:sp>
        </p:grpSp>
        <p:grpSp>
          <p:nvGrpSpPr>
            <p:cNvPr id="59" name="组合 58">
              <a:extLst>
                <a:ext uri="{FF2B5EF4-FFF2-40B4-BE49-F238E27FC236}">
                  <a16:creationId xmlns="" xmlns:a16="http://schemas.microsoft.com/office/drawing/2014/main" id="{19D7C952-52DA-EB4C-8252-9C06BB2E7A8E}"/>
                </a:ext>
              </a:extLst>
            </p:cNvPr>
            <p:cNvGrpSpPr/>
            <p:nvPr/>
          </p:nvGrpSpPr>
          <p:grpSpPr>
            <a:xfrm>
              <a:off x="5267912" y="2343062"/>
              <a:ext cx="800219" cy="880076"/>
              <a:chOff x="1115221" y="6110181"/>
              <a:chExt cx="1242746" cy="1366761"/>
            </a:xfrm>
          </p:grpSpPr>
          <p:sp>
            <p:nvSpPr>
              <p:cNvPr id="179" name="文本框 178">
                <a:extLst>
                  <a:ext uri="{FF2B5EF4-FFF2-40B4-BE49-F238E27FC236}">
                    <a16:creationId xmlns="" xmlns:a16="http://schemas.microsoft.com/office/drawing/2014/main" id="{7AD94C7A-40D7-5140-80E2-E31C79016A64}"/>
                  </a:ext>
                </a:extLst>
              </p:cNvPr>
              <p:cNvSpPr txBox="1"/>
              <p:nvPr/>
            </p:nvSpPr>
            <p:spPr>
              <a:xfrm>
                <a:off x="1115221" y="7046762"/>
                <a:ext cx="1242746" cy="4301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zh-CN" altLang="en-US" sz="1200" kern="0" dirty="0">
                    <a:solidFill>
                      <a:prstClr val="white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Helvetica Neue" panose="02000503000000020004" pitchFamily="2" charset="0"/>
                  </a:rPr>
                  <a:t>智慧能耗</a:t>
                </a:r>
              </a:p>
            </p:txBody>
          </p:sp>
          <p:sp>
            <p:nvSpPr>
              <p:cNvPr id="180" name="椭圆 179">
                <a:extLst>
                  <a:ext uri="{FF2B5EF4-FFF2-40B4-BE49-F238E27FC236}">
                    <a16:creationId xmlns="" xmlns:a16="http://schemas.microsoft.com/office/drawing/2014/main" id="{0E43C942-BAF2-DF42-B3F2-B94060A48CB8}"/>
                  </a:ext>
                </a:extLst>
              </p:cNvPr>
              <p:cNvSpPr/>
              <p:nvPr/>
            </p:nvSpPr>
            <p:spPr>
              <a:xfrm>
                <a:off x="1221922" y="6110181"/>
                <a:ext cx="859934" cy="859932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kumimoji="1" lang="zh-CN" altLang="en-US" sz="900" kern="0">
                  <a:solidFill>
                    <a:prstClr val="white"/>
                  </a:solidFill>
                  <a:sym typeface="Helvetica Neue" panose="02000503000000020004" pitchFamily="2" charset="0"/>
                </a:endParaRPr>
              </a:p>
            </p:txBody>
          </p:sp>
        </p:grpSp>
        <p:grpSp>
          <p:nvGrpSpPr>
            <p:cNvPr id="60" name="组合 59">
              <a:extLst>
                <a:ext uri="{FF2B5EF4-FFF2-40B4-BE49-F238E27FC236}">
                  <a16:creationId xmlns="" xmlns:a16="http://schemas.microsoft.com/office/drawing/2014/main" id="{75AE732C-5401-9347-80F8-FC632CEA5DDC}"/>
                </a:ext>
              </a:extLst>
            </p:cNvPr>
            <p:cNvGrpSpPr/>
            <p:nvPr/>
          </p:nvGrpSpPr>
          <p:grpSpPr>
            <a:xfrm>
              <a:off x="3215681" y="2599447"/>
              <a:ext cx="536998" cy="803711"/>
              <a:chOff x="1295219" y="4084134"/>
              <a:chExt cx="833960" cy="1248168"/>
            </a:xfrm>
          </p:grpSpPr>
          <p:sp>
            <p:nvSpPr>
              <p:cNvPr id="176" name="文本框 175">
                <a:extLst>
                  <a:ext uri="{FF2B5EF4-FFF2-40B4-BE49-F238E27FC236}">
                    <a16:creationId xmlns="" xmlns:a16="http://schemas.microsoft.com/office/drawing/2014/main" id="{DCB53C74-1DEA-EC49-A901-564EBF7BC8D0}"/>
                  </a:ext>
                </a:extLst>
              </p:cNvPr>
              <p:cNvSpPr txBox="1"/>
              <p:nvPr/>
            </p:nvSpPr>
            <p:spPr>
              <a:xfrm>
                <a:off x="1364413" y="4902121"/>
                <a:ext cx="764766" cy="4301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zh-CN" altLang="en-US" sz="1200" kern="0" dirty="0">
                    <a:solidFill>
                      <a:prstClr val="white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Helvetica Neue" panose="02000503000000020004" pitchFamily="2" charset="0"/>
                  </a:rPr>
                  <a:t>审计</a:t>
                </a:r>
              </a:p>
            </p:txBody>
          </p:sp>
          <p:sp>
            <p:nvSpPr>
              <p:cNvPr id="177" name="椭圆 176">
                <a:extLst>
                  <a:ext uri="{FF2B5EF4-FFF2-40B4-BE49-F238E27FC236}">
                    <a16:creationId xmlns="" xmlns:a16="http://schemas.microsoft.com/office/drawing/2014/main" id="{3DD7C530-BA7C-2C43-AAEF-F82F5332F2DB}"/>
                  </a:ext>
                </a:extLst>
              </p:cNvPr>
              <p:cNvSpPr/>
              <p:nvPr/>
            </p:nvSpPr>
            <p:spPr>
              <a:xfrm>
                <a:off x="1295219" y="4084134"/>
                <a:ext cx="765720" cy="765719"/>
              </a:xfrm>
              <a:prstGeom prst="ellipse">
                <a:avLst/>
              </a:prstGeom>
              <a:solidFill>
                <a:srgbClr val="ED7D31">
                  <a:alpha val="47843"/>
                </a:srgbClr>
              </a:solidFill>
              <a:ln w="1270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kumimoji="1" lang="zh-CN" altLang="en-US" sz="900" kern="0">
                  <a:solidFill>
                    <a:prstClr val="white"/>
                  </a:solidFill>
                  <a:sym typeface="Helvetica Neue" panose="02000503000000020004" pitchFamily="2" charset="0"/>
                </a:endParaRPr>
              </a:p>
            </p:txBody>
          </p:sp>
          <p:pic>
            <p:nvPicPr>
              <p:cNvPr id="178" name="图片 177">
                <a:extLst>
                  <a:ext uri="{FF2B5EF4-FFF2-40B4-BE49-F238E27FC236}">
                    <a16:creationId xmlns="" xmlns:a16="http://schemas.microsoft.com/office/drawing/2014/main" id="{47B45907-9232-D94D-8F85-CD56C2915D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962" y="4238169"/>
                <a:ext cx="477912" cy="477912"/>
              </a:xfrm>
              <a:prstGeom prst="rect">
                <a:avLst/>
              </a:prstGeom>
            </p:spPr>
          </p:pic>
        </p:grpSp>
        <p:grpSp>
          <p:nvGrpSpPr>
            <p:cNvPr id="61" name="组合 60"/>
            <p:cNvGrpSpPr/>
            <p:nvPr/>
          </p:nvGrpSpPr>
          <p:grpSpPr>
            <a:xfrm>
              <a:off x="5290548" y="3934272"/>
              <a:ext cx="2812533" cy="1490789"/>
              <a:chOff x="10352139" y="7604809"/>
              <a:chExt cx="5625065" cy="3279735"/>
            </a:xfrm>
          </p:grpSpPr>
          <p:grpSp>
            <p:nvGrpSpPr>
              <p:cNvPr id="159" name="组合 158"/>
              <p:cNvGrpSpPr/>
              <p:nvPr/>
            </p:nvGrpSpPr>
            <p:grpSpPr>
              <a:xfrm>
                <a:off x="10355948" y="7604809"/>
                <a:ext cx="5617445" cy="603215"/>
                <a:chOff x="670721" y="3185592"/>
                <a:chExt cx="14570206" cy="883167"/>
              </a:xfrm>
            </p:grpSpPr>
            <p:sp>
              <p:nvSpPr>
                <p:cNvPr id="174" name="圆角矩形 173"/>
                <p:cNvSpPr/>
                <p:nvPr/>
              </p:nvSpPr>
              <p:spPr>
                <a:xfrm>
                  <a:off x="670721" y="3185592"/>
                  <a:ext cx="14570206" cy="759647"/>
                </a:xfrm>
                <a:prstGeom prst="roundRect">
                  <a:avLst/>
                </a:prstGeom>
                <a:noFill/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kumimoji="1" lang="zh-CN" altLang="en-US" sz="800" kern="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Helvetica Neue" panose="02000503000000020004" pitchFamily="2" charset="0"/>
                  </a:endParaRPr>
                </a:p>
              </p:txBody>
            </p:sp>
            <p:sp>
              <p:nvSpPr>
                <p:cNvPr id="175" name="文本框 174"/>
                <p:cNvSpPr txBox="1"/>
                <p:nvPr/>
              </p:nvSpPr>
              <p:spPr>
                <a:xfrm>
                  <a:off x="5164810" y="3374808"/>
                  <a:ext cx="5583621" cy="6939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41275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1" lang="zh-CN" altLang="en-US" sz="800" b="1" dirty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Microsoft YaHei" charset="-122"/>
                      <a:sym typeface="Helvetica Neue" panose="02000503000000020004" pitchFamily="2" charset="0"/>
                    </a:rPr>
                    <a:t>应用构建平台</a:t>
                  </a:r>
                </a:p>
              </p:txBody>
            </p:sp>
          </p:grpSp>
          <p:grpSp>
            <p:nvGrpSpPr>
              <p:cNvPr id="160" name="组合 159"/>
              <p:cNvGrpSpPr/>
              <p:nvPr/>
            </p:nvGrpSpPr>
            <p:grpSpPr>
              <a:xfrm>
                <a:off x="10352139" y="8237947"/>
                <a:ext cx="5625065" cy="883115"/>
                <a:chOff x="1246784" y="5605707"/>
                <a:chExt cx="14589971" cy="1292969"/>
              </a:xfrm>
            </p:grpSpPr>
            <p:sp>
              <p:nvSpPr>
                <p:cNvPr id="172" name="矩形: 圆角 23">
                  <a:extLst>
                    <a:ext uri="{FF2B5EF4-FFF2-40B4-BE49-F238E27FC236}">
                      <a16:creationId xmlns="" xmlns:a16="http://schemas.microsoft.com/office/drawing/2014/main" id="{BD208E89-C469-49EB-951D-BD4479151CE2}"/>
                    </a:ext>
                  </a:extLst>
                </p:cNvPr>
                <p:cNvSpPr/>
                <p:nvPr/>
              </p:nvSpPr>
              <p:spPr>
                <a:xfrm>
                  <a:off x="1246784" y="5605707"/>
                  <a:ext cx="14589971" cy="1292969"/>
                </a:xfrm>
                <a:prstGeom prst="roundRect">
                  <a:avLst>
                    <a:gd name="adj" fmla="val 5288"/>
                  </a:avLst>
                </a:prstGeom>
                <a:noFill/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83017"/>
                  <a:endParaRPr lang="zh-CN" altLang="en-US" sz="8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Helvetica Neue" panose="02000503000000020004" pitchFamily="2" charset="0"/>
                  </a:endParaRPr>
                </a:p>
              </p:txBody>
            </p:sp>
            <p:sp>
              <p:nvSpPr>
                <p:cNvPr id="173" name="文本框 172"/>
                <p:cNvSpPr txBox="1"/>
                <p:nvPr/>
              </p:nvSpPr>
              <p:spPr>
                <a:xfrm>
                  <a:off x="5322954" y="6065913"/>
                  <a:ext cx="6216256" cy="6939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41275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1" lang="zh-CN" altLang="en-US" sz="800" b="1" dirty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Helvetica Neue" panose="02000503000000020004" pitchFamily="2" charset="0"/>
                    </a:rPr>
                    <a:t>产业数智平台</a:t>
                  </a:r>
                </a:p>
              </p:txBody>
            </p:sp>
          </p:grpSp>
          <p:grpSp>
            <p:nvGrpSpPr>
              <p:cNvPr id="161" name="组合 160"/>
              <p:cNvGrpSpPr/>
              <p:nvPr/>
            </p:nvGrpSpPr>
            <p:grpSpPr>
              <a:xfrm>
                <a:off x="10355948" y="9235352"/>
                <a:ext cx="5617445" cy="1142390"/>
                <a:chOff x="1246784" y="8630574"/>
                <a:chExt cx="14570206" cy="2023812"/>
              </a:xfrm>
            </p:grpSpPr>
            <p:sp>
              <p:nvSpPr>
                <p:cNvPr id="165" name="圆角矩形 164"/>
                <p:cNvSpPr/>
                <p:nvPr/>
              </p:nvSpPr>
              <p:spPr>
                <a:xfrm>
                  <a:off x="1246784" y="8630574"/>
                  <a:ext cx="14570206" cy="1764645"/>
                </a:xfrm>
                <a:prstGeom prst="roundRect">
                  <a:avLst/>
                </a:prstGeom>
                <a:noFill/>
                <a:ln w="12700" cap="flat" cmpd="sng" algn="ctr">
                  <a:solidFill>
                    <a:schemeClr val="bg1">
                      <a:lumMod val="95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kumimoji="1" lang="zh-CN" altLang="en-US" sz="800" kern="0" dirty="0">
                    <a:solidFill>
                      <a:srgbClr val="4472C4">
                        <a:lumMod val="50000"/>
                      </a:srgb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Helvetica Neue" panose="02000503000000020004" pitchFamily="2" charset="0"/>
                  </a:endParaRPr>
                </a:p>
              </p:txBody>
            </p:sp>
            <p:sp>
              <p:nvSpPr>
                <p:cNvPr id="166" name="圆角矩形 165"/>
                <p:cNvSpPr/>
                <p:nvPr/>
              </p:nvSpPr>
              <p:spPr>
                <a:xfrm>
                  <a:off x="1606824" y="8820661"/>
                  <a:ext cx="13923555" cy="354382"/>
                </a:xfrm>
                <a:prstGeom prst="round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kumimoji="1" lang="zh-CN" altLang="en-US" sz="800" kern="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Helvetica Neue" panose="02000503000000020004" pitchFamily="2" charset="0"/>
                  </a:endParaRPr>
                </a:p>
              </p:txBody>
            </p:sp>
            <p:sp>
              <p:nvSpPr>
                <p:cNvPr id="167" name="文本框 166"/>
                <p:cNvSpPr txBox="1"/>
                <p:nvPr/>
              </p:nvSpPr>
              <p:spPr>
                <a:xfrm>
                  <a:off x="7039772" y="8700451"/>
                  <a:ext cx="3086735" cy="8396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 defTabSz="41275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1" lang="zh-CN" altLang="en-US" sz="800" b="1" dirty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Microsoft YaHei" charset="-122"/>
                      <a:sym typeface="Helvetica Neue" panose="02000503000000020004" pitchFamily="2" charset="0"/>
                    </a:rPr>
                    <a:t>安全保障</a:t>
                  </a:r>
                </a:p>
              </p:txBody>
            </p:sp>
            <p:sp>
              <p:nvSpPr>
                <p:cNvPr id="168" name="圆角矩形 167"/>
                <p:cNvSpPr/>
                <p:nvPr/>
              </p:nvSpPr>
              <p:spPr>
                <a:xfrm>
                  <a:off x="1606824" y="9375275"/>
                  <a:ext cx="13923555" cy="354382"/>
                </a:xfrm>
                <a:prstGeom prst="round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kumimoji="1" lang="zh-CN" altLang="en-US" sz="800" kern="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Helvetica Neue" panose="02000503000000020004" pitchFamily="2" charset="0"/>
                  </a:endParaRPr>
                </a:p>
              </p:txBody>
            </p:sp>
            <p:sp>
              <p:nvSpPr>
                <p:cNvPr id="169" name="文本框 168"/>
                <p:cNvSpPr txBox="1"/>
                <p:nvPr/>
              </p:nvSpPr>
              <p:spPr>
                <a:xfrm>
                  <a:off x="7039772" y="9257580"/>
                  <a:ext cx="3086735" cy="8396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 defTabSz="41275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1" lang="zh-CN" altLang="en-US" sz="800" b="1" dirty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Microsoft YaHei" charset="-122"/>
                      <a:sym typeface="Helvetica Neue" panose="02000503000000020004" pitchFamily="2" charset="0"/>
                    </a:rPr>
                    <a:t>敏捷开发</a:t>
                  </a:r>
                </a:p>
              </p:txBody>
            </p:sp>
            <p:sp>
              <p:nvSpPr>
                <p:cNvPr id="170" name="圆角矩形 169"/>
                <p:cNvSpPr/>
                <p:nvPr/>
              </p:nvSpPr>
              <p:spPr>
                <a:xfrm>
                  <a:off x="1606824" y="9929890"/>
                  <a:ext cx="13923555" cy="354382"/>
                </a:xfrm>
                <a:prstGeom prst="roundRect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kumimoji="1" lang="zh-CN" altLang="en-US" sz="800" kern="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Helvetica Neue" panose="02000503000000020004" pitchFamily="2" charset="0"/>
                  </a:endParaRPr>
                </a:p>
              </p:txBody>
            </p:sp>
            <p:sp>
              <p:nvSpPr>
                <p:cNvPr id="171" name="文本框 170"/>
                <p:cNvSpPr txBox="1"/>
                <p:nvPr/>
              </p:nvSpPr>
              <p:spPr>
                <a:xfrm>
                  <a:off x="7039772" y="9814709"/>
                  <a:ext cx="3086735" cy="8396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 defTabSz="41275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1" lang="zh-CN" altLang="en-US" sz="800" b="1" dirty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Microsoft YaHei" charset="-122"/>
                      <a:sym typeface="Helvetica Neue" panose="02000503000000020004" pitchFamily="2" charset="0"/>
                    </a:rPr>
                    <a:t>智能运维</a:t>
                  </a:r>
                </a:p>
              </p:txBody>
            </p:sp>
          </p:grpSp>
          <p:grpSp>
            <p:nvGrpSpPr>
              <p:cNvPr id="162" name="组合 161"/>
              <p:cNvGrpSpPr/>
              <p:nvPr/>
            </p:nvGrpSpPr>
            <p:grpSpPr>
              <a:xfrm>
                <a:off x="10355948" y="10357242"/>
                <a:ext cx="5617445" cy="527302"/>
                <a:chOff x="720706" y="10968132"/>
                <a:chExt cx="14570206" cy="1027561"/>
              </a:xfrm>
            </p:grpSpPr>
            <p:sp>
              <p:nvSpPr>
                <p:cNvPr id="163" name="圆角矩形 162"/>
                <p:cNvSpPr/>
                <p:nvPr/>
              </p:nvSpPr>
              <p:spPr>
                <a:xfrm>
                  <a:off x="720706" y="10968132"/>
                  <a:ext cx="14570206" cy="835611"/>
                </a:xfrm>
                <a:prstGeom prst="roundRect">
                  <a:avLst/>
                </a:prstGeom>
                <a:noFill/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kumimoji="1" lang="zh-CN" altLang="en-US" sz="800" kern="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Helvetica Neue" panose="02000503000000020004" pitchFamily="2" charset="0"/>
                  </a:endParaRPr>
                </a:p>
              </p:txBody>
            </p:sp>
            <p:sp>
              <p:nvSpPr>
                <p:cNvPr id="164" name="文本框 163"/>
                <p:cNvSpPr txBox="1"/>
                <p:nvPr/>
              </p:nvSpPr>
              <p:spPr>
                <a:xfrm>
                  <a:off x="5687841" y="11072049"/>
                  <a:ext cx="4713908" cy="9236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41275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1" lang="en-US" altLang="zh-CN" sz="800" b="1" dirty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Microsoft YaHei" charset="-122"/>
                      <a:sym typeface="Helvetica Neue" panose="02000503000000020004" pitchFamily="2" charset="0"/>
                    </a:rPr>
                    <a:t>IT</a:t>
                  </a:r>
                  <a:r>
                    <a:rPr kumimoji="1" lang="zh-CN" altLang="en-US" sz="800" b="1" dirty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Microsoft YaHei" charset="-122"/>
                      <a:sym typeface="Helvetica Neue" panose="02000503000000020004" pitchFamily="2" charset="0"/>
                    </a:rPr>
                    <a:t>设施</a:t>
                  </a:r>
                  <a:endParaRPr kumimoji="1" lang="en-US" altLang="zh-CN" sz="800" b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Microsoft YaHei" charset="-122"/>
                    <a:sym typeface="Helvetica Neue" panose="02000503000000020004" pitchFamily="2" charset="0"/>
                  </a:endParaRPr>
                </a:p>
              </p:txBody>
            </p:sp>
          </p:grpSp>
        </p:grpSp>
        <p:grpSp>
          <p:nvGrpSpPr>
            <p:cNvPr id="62" name="组合 61">
              <a:extLst>
                <a:ext uri="{FF2B5EF4-FFF2-40B4-BE49-F238E27FC236}">
                  <a16:creationId xmlns="" xmlns:a16="http://schemas.microsoft.com/office/drawing/2014/main" id="{19D7C952-52DA-EB4C-8252-9C06BB2E7A8E}"/>
                </a:ext>
              </a:extLst>
            </p:cNvPr>
            <p:cNvGrpSpPr/>
            <p:nvPr/>
          </p:nvGrpSpPr>
          <p:grpSpPr>
            <a:xfrm>
              <a:off x="4360257" y="2739106"/>
              <a:ext cx="1107996" cy="880076"/>
              <a:chOff x="1093790" y="6110181"/>
              <a:chExt cx="1720725" cy="1366761"/>
            </a:xfrm>
          </p:grpSpPr>
          <p:sp>
            <p:nvSpPr>
              <p:cNvPr id="157" name="文本框 156">
                <a:extLst>
                  <a:ext uri="{FF2B5EF4-FFF2-40B4-BE49-F238E27FC236}">
                    <a16:creationId xmlns="" xmlns:a16="http://schemas.microsoft.com/office/drawing/2014/main" id="{7AD94C7A-40D7-5140-80E2-E31C79016A64}"/>
                  </a:ext>
                </a:extLst>
              </p:cNvPr>
              <p:cNvSpPr txBox="1"/>
              <p:nvPr/>
            </p:nvSpPr>
            <p:spPr>
              <a:xfrm>
                <a:off x="1093790" y="7046762"/>
                <a:ext cx="1720725" cy="4301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zh-CN" altLang="en-US" sz="1200" kern="0" dirty="0">
                    <a:solidFill>
                      <a:prstClr val="white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Helvetica Neue" panose="02000503000000020004" pitchFamily="2" charset="0"/>
                  </a:rPr>
                  <a:t>工业互联平台</a:t>
                </a:r>
              </a:p>
            </p:txBody>
          </p:sp>
          <p:sp>
            <p:nvSpPr>
              <p:cNvPr id="158" name="椭圆 157">
                <a:extLst>
                  <a:ext uri="{FF2B5EF4-FFF2-40B4-BE49-F238E27FC236}">
                    <a16:creationId xmlns="" xmlns:a16="http://schemas.microsoft.com/office/drawing/2014/main" id="{0E43C942-BAF2-DF42-B3F2-B94060A48CB8}"/>
                  </a:ext>
                </a:extLst>
              </p:cNvPr>
              <p:cNvSpPr/>
              <p:nvPr/>
            </p:nvSpPr>
            <p:spPr>
              <a:xfrm>
                <a:off x="1221922" y="6110181"/>
                <a:ext cx="859934" cy="859932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kumimoji="1" lang="zh-CN" altLang="en-US" sz="900" kern="0">
                  <a:solidFill>
                    <a:prstClr val="white"/>
                  </a:solidFill>
                  <a:sym typeface="Helvetica Neue" panose="02000503000000020004" pitchFamily="2" charset="0"/>
                </a:endParaRPr>
              </a:p>
            </p:txBody>
          </p:sp>
        </p:grpSp>
        <p:grpSp>
          <p:nvGrpSpPr>
            <p:cNvPr id="63" name="组合 62">
              <a:extLst>
                <a:ext uri="{FF2B5EF4-FFF2-40B4-BE49-F238E27FC236}">
                  <a16:creationId xmlns="" xmlns:a16="http://schemas.microsoft.com/office/drawing/2014/main" id="{19D7C952-52DA-EB4C-8252-9C06BB2E7A8E}"/>
                </a:ext>
              </a:extLst>
            </p:cNvPr>
            <p:cNvGrpSpPr/>
            <p:nvPr/>
          </p:nvGrpSpPr>
          <p:grpSpPr>
            <a:xfrm>
              <a:off x="6168007" y="2173656"/>
              <a:ext cx="954107" cy="880076"/>
              <a:chOff x="937770" y="6110181"/>
              <a:chExt cx="1481734" cy="1366761"/>
            </a:xfrm>
          </p:grpSpPr>
          <p:sp>
            <p:nvSpPr>
              <p:cNvPr id="155" name="文本框 154">
                <a:extLst>
                  <a:ext uri="{FF2B5EF4-FFF2-40B4-BE49-F238E27FC236}">
                    <a16:creationId xmlns="" xmlns:a16="http://schemas.microsoft.com/office/drawing/2014/main" id="{7AD94C7A-40D7-5140-80E2-E31C79016A64}"/>
                  </a:ext>
                </a:extLst>
              </p:cNvPr>
              <p:cNvSpPr txBox="1"/>
              <p:nvPr/>
            </p:nvSpPr>
            <p:spPr>
              <a:xfrm>
                <a:off x="937770" y="7046762"/>
                <a:ext cx="1481734" cy="4301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zh-CN" altLang="en-US" sz="1200" kern="0" dirty="0">
                    <a:solidFill>
                      <a:prstClr val="white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Helvetica Neue" panose="02000503000000020004" pitchFamily="2" charset="0"/>
                  </a:rPr>
                  <a:t>云原生数仓</a:t>
                </a:r>
              </a:p>
            </p:txBody>
          </p:sp>
          <p:sp>
            <p:nvSpPr>
              <p:cNvPr id="156" name="椭圆 155">
                <a:extLst>
                  <a:ext uri="{FF2B5EF4-FFF2-40B4-BE49-F238E27FC236}">
                    <a16:creationId xmlns="" xmlns:a16="http://schemas.microsoft.com/office/drawing/2014/main" id="{0E43C942-BAF2-DF42-B3F2-B94060A48CB8}"/>
                  </a:ext>
                </a:extLst>
              </p:cNvPr>
              <p:cNvSpPr/>
              <p:nvPr/>
            </p:nvSpPr>
            <p:spPr>
              <a:xfrm>
                <a:off x="1221922" y="6110181"/>
                <a:ext cx="859934" cy="859932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kumimoji="1" lang="zh-CN" altLang="en-US" sz="900" kern="0">
                  <a:solidFill>
                    <a:prstClr val="white"/>
                  </a:solidFill>
                  <a:sym typeface="Helvetica Neue" panose="02000503000000020004" pitchFamily="2" charset="0"/>
                </a:endParaRPr>
              </a:p>
            </p:txBody>
          </p:sp>
        </p:grpSp>
        <p:grpSp>
          <p:nvGrpSpPr>
            <p:cNvPr id="64" name="组合 63">
              <a:extLst>
                <a:ext uri="{FF2B5EF4-FFF2-40B4-BE49-F238E27FC236}">
                  <a16:creationId xmlns="" xmlns:a16="http://schemas.microsoft.com/office/drawing/2014/main" id="{19D7C952-52DA-EB4C-8252-9C06BB2E7A8E}"/>
                </a:ext>
              </a:extLst>
            </p:cNvPr>
            <p:cNvGrpSpPr/>
            <p:nvPr/>
          </p:nvGrpSpPr>
          <p:grpSpPr>
            <a:xfrm>
              <a:off x="2927647" y="4287769"/>
              <a:ext cx="800219" cy="880076"/>
              <a:chOff x="1051392" y="6110181"/>
              <a:chExt cx="1242746" cy="1366761"/>
            </a:xfrm>
          </p:grpSpPr>
          <p:sp>
            <p:nvSpPr>
              <p:cNvPr id="153" name="文本框 152">
                <a:extLst>
                  <a:ext uri="{FF2B5EF4-FFF2-40B4-BE49-F238E27FC236}">
                    <a16:creationId xmlns="" xmlns:a16="http://schemas.microsoft.com/office/drawing/2014/main" id="{7AD94C7A-40D7-5140-80E2-E31C79016A64}"/>
                  </a:ext>
                </a:extLst>
              </p:cNvPr>
              <p:cNvSpPr txBox="1"/>
              <p:nvPr/>
            </p:nvSpPr>
            <p:spPr>
              <a:xfrm>
                <a:off x="1051392" y="7046762"/>
                <a:ext cx="1242746" cy="4301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zh-CN" altLang="en-US" sz="1200" kern="0" dirty="0">
                    <a:solidFill>
                      <a:prstClr val="white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Helvetica Neue" panose="02000503000000020004" pitchFamily="2" charset="0"/>
                  </a:rPr>
                  <a:t>智慧法院</a:t>
                </a:r>
              </a:p>
            </p:txBody>
          </p:sp>
          <p:sp>
            <p:nvSpPr>
              <p:cNvPr id="154" name="椭圆 153">
                <a:extLst>
                  <a:ext uri="{FF2B5EF4-FFF2-40B4-BE49-F238E27FC236}">
                    <a16:creationId xmlns="" xmlns:a16="http://schemas.microsoft.com/office/drawing/2014/main" id="{0E43C942-BAF2-DF42-B3F2-B94060A48CB8}"/>
                  </a:ext>
                </a:extLst>
              </p:cNvPr>
              <p:cNvSpPr/>
              <p:nvPr/>
            </p:nvSpPr>
            <p:spPr>
              <a:xfrm>
                <a:off x="1221922" y="6110181"/>
                <a:ext cx="859934" cy="859932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kumimoji="1" lang="zh-CN" altLang="en-US" sz="900" kern="0">
                  <a:solidFill>
                    <a:prstClr val="white"/>
                  </a:solidFill>
                  <a:sym typeface="Helvetica Neue" panose="02000503000000020004" pitchFamily="2" charset="0"/>
                </a:endParaRPr>
              </a:p>
            </p:txBody>
          </p:sp>
        </p:grpSp>
        <p:pic>
          <p:nvPicPr>
            <p:cNvPr id="65" name="图片 6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0653" y="5420270"/>
              <a:ext cx="303496" cy="303496"/>
            </a:xfrm>
            <a:prstGeom prst="rect">
              <a:avLst/>
            </a:prstGeom>
          </p:spPr>
        </p:pic>
        <p:pic>
          <p:nvPicPr>
            <p:cNvPr id="66" name="图片 6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7467" y="4392430"/>
              <a:ext cx="303496" cy="303496"/>
            </a:xfrm>
            <a:prstGeom prst="rect">
              <a:avLst/>
            </a:prstGeom>
          </p:spPr>
        </p:pic>
        <p:pic>
          <p:nvPicPr>
            <p:cNvPr id="67" name="图片 6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6425" y="2881681"/>
              <a:ext cx="315912" cy="275905"/>
            </a:xfrm>
            <a:prstGeom prst="rect">
              <a:avLst/>
            </a:prstGeom>
          </p:spPr>
        </p:pic>
        <p:pic>
          <p:nvPicPr>
            <p:cNvPr id="68" name="图片 6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5264" y="2454487"/>
              <a:ext cx="333845" cy="333845"/>
            </a:xfrm>
            <a:prstGeom prst="rect">
              <a:avLst/>
            </a:prstGeom>
          </p:spPr>
        </p:pic>
        <p:grpSp>
          <p:nvGrpSpPr>
            <p:cNvPr id="69" name="组合 68"/>
            <p:cNvGrpSpPr/>
            <p:nvPr/>
          </p:nvGrpSpPr>
          <p:grpSpPr>
            <a:xfrm>
              <a:off x="6449298" y="2211739"/>
              <a:ext cx="403953" cy="444348"/>
              <a:chOff x="5131329" y="5777880"/>
              <a:chExt cx="1905000" cy="1905000"/>
            </a:xfrm>
          </p:grpSpPr>
          <p:pic>
            <p:nvPicPr>
              <p:cNvPr id="148" name="图片 14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31329" y="5777880"/>
                <a:ext cx="1905000" cy="1905000"/>
              </a:xfrm>
              <a:prstGeom prst="rect">
                <a:avLst/>
              </a:prstGeom>
            </p:spPr>
          </p:pic>
          <p:grpSp>
            <p:nvGrpSpPr>
              <p:cNvPr id="149" name="组合 148"/>
              <p:cNvGrpSpPr/>
              <p:nvPr/>
            </p:nvGrpSpPr>
            <p:grpSpPr>
              <a:xfrm>
                <a:off x="5547288" y="6730773"/>
                <a:ext cx="1154439" cy="414583"/>
                <a:chOff x="5783288" y="8387633"/>
                <a:chExt cx="1154439" cy="414583"/>
              </a:xfrm>
            </p:grpSpPr>
            <p:pic>
              <p:nvPicPr>
                <p:cNvPr id="150" name="图片 149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83288" y="8387633"/>
                  <a:ext cx="414583" cy="414583"/>
                </a:xfrm>
                <a:prstGeom prst="rect">
                  <a:avLst/>
                </a:prstGeom>
              </p:spPr>
            </p:pic>
            <p:pic>
              <p:nvPicPr>
                <p:cNvPr id="151" name="图片 150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53216" y="8387633"/>
                  <a:ext cx="414583" cy="414583"/>
                </a:xfrm>
                <a:prstGeom prst="rect">
                  <a:avLst/>
                </a:prstGeom>
              </p:spPr>
            </p:pic>
            <p:pic>
              <p:nvPicPr>
                <p:cNvPr id="152" name="图片 151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23144" y="8387633"/>
                  <a:ext cx="414583" cy="414583"/>
                </a:xfrm>
                <a:prstGeom prst="rect">
                  <a:avLst/>
                </a:prstGeom>
              </p:spPr>
            </p:pic>
          </p:grpSp>
        </p:grpSp>
        <p:pic>
          <p:nvPicPr>
            <p:cNvPr id="70" name="图片 6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3576" y="2486600"/>
              <a:ext cx="333845" cy="333845"/>
            </a:xfrm>
            <a:prstGeom prst="rect">
              <a:avLst/>
            </a:prstGeom>
          </p:spPr>
        </p:pic>
        <p:pic>
          <p:nvPicPr>
            <p:cNvPr id="71" name="图片 7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3682" y="2876612"/>
              <a:ext cx="367230" cy="367230"/>
            </a:xfrm>
            <a:prstGeom prst="rect">
              <a:avLst/>
            </a:prstGeom>
          </p:spPr>
        </p:pic>
        <p:pic>
          <p:nvPicPr>
            <p:cNvPr id="72" name="图片 7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5953" y="3605065"/>
              <a:ext cx="331086" cy="275905"/>
            </a:xfrm>
            <a:prstGeom prst="rect">
              <a:avLst/>
            </a:prstGeom>
          </p:spPr>
        </p:pic>
        <p:pic>
          <p:nvPicPr>
            <p:cNvPr id="73" name="图片 7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6400" y="4560422"/>
              <a:ext cx="275905" cy="275905"/>
            </a:xfrm>
            <a:prstGeom prst="rect">
              <a:avLst/>
            </a:prstGeom>
          </p:spPr>
        </p:pic>
        <p:grpSp>
          <p:nvGrpSpPr>
            <p:cNvPr id="74" name="组合 73"/>
            <p:cNvGrpSpPr/>
            <p:nvPr/>
          </p:nvGrpSpPr>
          <p:grpSpPr>
            <a:xfrm>
              <a:off x="9801107" y="5373216"/>
              <a:ext cx="553722" cy="880076"/>
              <a:chOff x="19602213" y="10746431"/>
              <a:chExt cx="1107443" cy="1760152"/>
            </a:xfrm>
          </p:grpSpPr>
          <p:grpSp>
            <p:nvGrpSpPr>
              <p:cNvPr id="144" name="组合 143">
                <a:extLst>
                  <a:ext uri="{FF2B5EF4-FFF2-40B4-BE49-F238E27FC236}">
                    <a16:creationId xmlns="" xmlns:a16="http://schemas.microsoft.com/office/drawing/2014/main" id="{19D7C952-52DA-EB4C-8252-9C06BB2E7A8E}"/>
                  </a:ext>
                </a:extLst>
              </p:cNvPr>
              <p:cNvGrpSpPr/>
              <p:nvPr/>
            </p:nvGrpSpPr>
            <p:grpSpPr>
              <a:xfrm>
                <a:off x="19602213" y="10746431"/>
                <a:ext cx="1107443" cy="1760152"/>
                <a:chOff x="1221922" y="6110181"/>
                <a:chExt cx="859934" cy="1366761"/>
              </a:xfrm>
            </p:grpSpPr>
            <p:sp>
              <p:nvSpPr>
                <p:cNvPr id="146" name="文本框 145">
                  <a:extLst>
                    <a:ext uri="{FF2B5EF4-FFF2-40B4-BE49-F238E27FC236}">
                      <a16:creationId xmlns="" xmlns:a16="http://schemas.microsoft.com/office/drawing/2014/main" id="{7AD94C7A-40D7-5140-80E2-E31C79016A64}"/>
                    </a:ext>
                  </a:extLst>
                </p:cNvPr>
                <p:cNvSpPr txBox="1"/>
                <p:nvPr/>
              </p:nvSpPr>
              <p:spPr>
                <a:xfrm>
                  <a:off x="1519511" y="7046762"/>
                  <a:ext cx="480966" cy="4301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en-US" altLang="zh-CN" sz="1200" kern="0" dirty="0">
                      <a:solidFill>
                        <a:prstClr val="white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  <a:sym typeface="Helvetica Neue" panose="02000503000000020004" pitchFamily="2" charset="0"/>
                    </a:rPr>
                    <a:t>…</a:t>
                  </a:r>
                  <a:endParaRPr lang="zh-CN" altLang="en-US" sz="1200" kern="0" dirty="0">
                    <a:solidFill>
                      <a:prstClr val="white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Helvetica Neue" panose="02000503000000020004" pitchFamily="2" charset="0"/>
                  </a:endParaRPr>
                </a:p>
              </p:txBody>
            </p:sp>
            <p:sp>
              <p:nvSpPr>
                <p:cNvPr id="147" name="椭圆 146">
                  <a:extLst>
                    <a:ext uri="{FF2B5EF4-FFF2-40B4-BE49-F238E27FC236}">
                      <a16:creationId xmlns="" xmlns:a16="http://schemas.microsoft.com/office/drawing/2014/main" id="{0E43C942-BAF2-DF42-B3F2-B94060A48CB8}"/>
                    </a:ext>
                  </a:extLst>
                </p:cNvPr>
                <p:cNvSpPr/>
                <p:nvPr/>
              </p:nvSpPr>
              <p:spPr>
                <a:xfrm>
                  <a:off x="1221922" y="6110181"/>
                  <a:ext cx="859934" cy="859932"/>
                </a:xfrm>
                <a:prstGeom prst="ellipse">
                  <a:avLst/>
                </a:prstGeom>
                <a:solidFill>
                  <a:schemeClr val="accent6"/>
                </a:solidFill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kumimoji="1" lang="zh-CN" altLang="en-US" sz="900" kern="0">
                    <a:solidFill>
                      <a:prstClr val="white"/>
                    </a:solidFill>
                    <a:sym typeface="Helvetica Neue" panose="02000503000000020004" pitchFamily="2" charset="0"/>
                  </a:endParaRPr>
                </a:p>
              </p:txBody>
            </p:sp>
          </p:grpSp>
          <p:pic>
            <p:nvPicPr>
              <p:cNvPr id="145" name="图片 144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57506" y="10934035"/>
                <a:ext cx="667690" cy="667690"/>
              </a:xfrm>
              <a:prstGeom prst="rect">
                <a:avLst/>
              </a:prstGeom>
            </p:spPr>
          </p:pic>
        </p:grpSp>
        <p:grpSp>
          <p:nvGrpSpPr>
            <p:cNvPr id="75" name="组合 74"/>
            <p:cNvGrpSpPr/>
            <p:nvPr/>
          </p:nvGrpSpPr>
          <p:grpSpPr>
            <a:xfrm>
              <a:off x="1883534" y="5265205"/>
              <a:ext cx="528273" cy="812762"/>
              <a:chOff x="3767064" y="10530409"/>
              <a:chExt cx="1056544" cy="1625524"/>
            </a:xfrm>
          </p:grpSpPr>
          <p:grpSp>
            <p:nvGrpSpPr>
              <p:cNvPr id="140" name="组合 139">
                <a:extLst>
                  <a:ext uri="{FF2B5EF4-FFF2-40B4-BE49-F238E27FC236}">
                    <a16:creationId xmlns="" xmlns:a16="http://schemas.microsoft.com/office/drawing/2014/main" id="{B24605EF-0D74-9D48-9555-C0631A02F692}"/>
                  </a:ext>
                </a:extLst>
              </p:cNvPr>
              <p:cNvGrpSpPr/>
              <p:nvPr/>
            </p:nvGrpSpPr>
            <p:grpSpPr>
              <a:xfrm>
                <a:off x="3767064" y="10530409"/>
                <a:ext cx="1056544" cy="1625524"/>
                <a:chOff x="1390800" y="8226152"/>
                <a:chExt cx="820410" cy="1262225"/>
              </a:xfrm>
            </p:grpSpPr>
            <p:sp>
              <p:nvSpPr>
                <p:cNvPr id="142" name="文本框 141">
                  <a:extLst>
                    <a:ext uri="{FF2B5EF4-FFF2-40B4-BE49-F238E27FC236}">
                      <a16:creationId xmlns="" xmlns:a16="http://schemas.microsoft.com/office/drawing/2014/main" id="{65F50F74-06F0-164F-B2C6-FC9F72E72666}"/>
                    </a:ext>
                  </a:extLst>
                </p:cNvPr>
                <p:cNvSpPr txBox="1"/>
                <p:nvPr/>
              </p:nvSpPr>
              <p:spPr>
                <a:xfrm>
                  <a:off x="1446444" y="9058196"/>
                  <a:ext cx="764766" cy="43018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zh-CN" altLang="en-US" sz="1200" kern="0" dirty="0">
                      <a:solidFill>
                        <a:prstClr val="white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  <a:sym typeface="Helvetica Neue" panose="02000503000000020004" pitchFamily="2" charset="0"/>
                    </a:rPr>
                    <a:t>航空</a:t>
                  </a:r>
                </a:p>
              </p:txBody>
            </p:sp>
            <p:sp>
              <p:nvSpPr>
                <p:cNvPr id="143" name="椭圆 142">
                  <a:extLst>
                    <a:ext uri="{FF2B5EF4-FFF2-40B4-BE49-F238E27FC236}">
                      <a16:creationId xmlns="" xmlns:a16="http://schemas.microsoft.com/office/drawing/2014/main" id="{1432E8A0-0F45-3C4E-86DF-C9F9C9A9A93A}"/>
                    </a:ext>
                  </a:extLst>
                </p:cNvPr>
                <p:cNvSpPr/>
                <p:nvPr/>
              </p:nvSpPr>
              <p:spPr>
                <a:xfrm>
                  <a:off x="1390800" y="8226152"/>
                  <a:ext cx="765720" cy="765720"/>
                </a:xfrm>
                <a:prstGeom prst="ellipse">
                  <a:avLst/>
                </a:prstGeom>
                <a:solidFill>
                  <a:srgbClr val="ED7D31">
                    <a:alpha val="47843"/>
                  </a:srgbClr>
                </a:solidFill>
                <a:ln w="12700" cap="flat" cmpd="sng" algn="ctr">
                  <a:solidFill>
                    <a:srgbClr val="ED7D31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kumimoji="1" lang="zh-CN" altLang="en-US" sz="900" kern="0">
                    <a:solidFill>
                      <a:prstClr val="white"/>
                    </a:solidFill>
                    <a:sym typeface="Helvetica Neue" panose="02000503000000020004" pitchFamily="2" charset="0"/>
                  </a:endParaRPr>
                </a:p>
              </p:txBody>
            </p:sp>
          </p:grpSp>
          <p:pic>
            <p:nvPicPr>
              <p:cNvPr id="141" name="图片 140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72798" y="10623786"/>
                <a:ext cx="807905" cy="807905"/>
              </a:xfrm>
              <a:prstGeom prst="rect">
                <a:avLst/>
              </a:prstGeom>
            </p:spPr>
          </p:pic>
        </p:grpSp>
        <p:grpSp>
          <p:nvGrpSpPr>
            <p:cNvPr id="76" name="组合 75"/>
            <p:cNvGrpSpPr/>
            <p:nvPr/>
          </p:nvGrpSpPr>
          <p:grpSpPr>
            <a:xfrm>
              <a:off x="2027550" y="4462605"/>
              <a:ext cx="528273" cy="812762"/>
              <a:chOff x="4077095" y="8802217"/>
              <a:chExt cx="1056544" cy="1625524"/>
            </a:xfrm>
          </p:grpSpPr>
          <p:grpSp>
            <p:nvGrpSpPr>
              <p:cNvPr id="136" name="组合 135">
                <a:extLst>
                  <a:ext uri="{FF2B5EF4-FFF2-40B4-BE49-F238E27FC236}">
                    <a16:creationId xmlns="" xmlns:a16="http://schemas.microsoft.com/office/drawing/2014/main" id="{B24605EF-0D74-9D48-9555-C0631A02F692}"/>
                  </a:ext>
                </a:extLst>
              </p:cNvPr>
              <p:cNvGrpSpPr/>
              <p:nvPr/>
            </p:nvGrpSpPr>
            <p:grpSpPr>
              <a:xfrm>
                <a:off x="4077095" y="8802217"/>
                <a:ext cx="1056544" cy="1625524"/>
                <a:chOff x="1390800" y="8226152"/>
                <a:chExt cx="820410" cy="1262225"/>
              </a:xfrm>
            </p:grpSpPr>
            <p:sp>
              <p:nvSpPr>
                <p:cNvPr id="138" name="文本框 137">
                  <a:extLst>
                    <a:ext uri="{FF2B5EF4-FFF2-40B4-BE49-F238E27FC236}">
                      <a16:creationId xmlns="" xmlns:a16="http://schemas.microsoft.com/office/drawing/2014/main" id="{65F50F74-06F0-164F-B2C6-FC9F72E72666}"/>
                    </a:ext>
                  </a:extLst>
                </p:cNvPr>
                <p:cNvSpPr txBox="1"/>
                <p:nvPr/>
              </p:nvSpPr>
              <p:spPr>
                <a:xfrm>
                  <a:off x="1446444" y="9058196"/>
                  <a:ext cx="764766" cy="43018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zh-CN" altLang="en-US" sz="1200" kern="0" dirty="0">
                      <a:solidFill>
                        <a:prstClr val="white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  <a:sym typeface="Helvetica Neue" panose="02000503000000020004" pitchFamily="2" charset="0"/>
                    </a:rPr>
                    <a:t>汽车</a:t>
                  </a:r>
                </a:p>
              </p:txBody>
            </p:sp>
            <p:sp>
              <p:nvSpPr>
                <p:cNvPr id="139" name="椭圆 138">
                  <a:extLst>
                    <a:ext uri="{FF2B5EF4-FFF2-40B4-BE49-F238E27FC236}">
                      <a16:creationId xmlns="" xmlns:a16="http://schemas.microsoft.com/office/drawing/2014/main" id="{1432E8A0-0F45-3C4E-86DF-C9F9C9A9A93A}"/>
                    </a:ext>
                  </a:extLst>
                </p:cNvPr>
                <p:cNvSpPr/>
                <p:nvPr/>
              </p:nvSpPr>
              <p:spPr>
                <a:xfrm>
                  <a:off x="1390800" y="8226152"/>
                  <a:ext cx="765720" cy="765720"/>
                </a:xfrm>
                <a:prstGeom prst="ellipse">
                  <a:avLst/>
                </a:prstGeom>
                <a:solidFill>
                  <a:srgbClr val="ED7D31">
                    <a:alpha val="47843"/>
                  </a:srgbClr>
                </a:solidFill>
                <a:ln w="12700" cap="flat" cmpd="sng" algn="ctr">
                  <a:solidFill>
                    <a:srgbClr val="ED7D31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kumimoji="1" lang="zh-CN" altLang="en-US" sz="900" kern="0">
                    <a:solidFill>
                      <a:prstClr val="white"/>
                    </a:solidFill>
                    <a:sym typeface="Helvetica Neue" panose="02000503000000020004" pitchFamily="2" charset="0"/>
                  </a:endParaRPr>
                </a:p>
              </p:txBody>
            </p:sp>
          </p:grpSp>
          <p:pic>
            <p:nvPicPr>
              <p:cNvPr id="137" name="图片 136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51657" y="8950685"/>
                <a:ext cx="667690" cy="667690"/>
              </a:xfrm>
              <a:prstGeom prst="rect">
                <a:avLst/>
              </a:prstGeom>
            </p:spPr>
          </p:pic>
        </p:grpSp>
        <p:grpSp>
          <p:nvGrpSpPr>
            <p:cNvPr id="77" name="组合 76"/>
            <p:cNvGrpSpPr/>
            <p:nvPr/>
          </p:nvGrpSpPr>
          <p:grpSpPr>
            <a:xfrm>
              <a:off x="2318909" y="3706521"/>
              <a:ext cx="528273" cy="812762"/>
              <a:chOff x="4659812" y="7218041"/>
              <a:chExt cx="1056545" cy="1625524"/>
            </a:xfrm>
          </p:grpSpPr>
          <p:grpSp>
            <p:nvGrpSpPr>
              <p:cNvPr id="132" name="组合 131">
                <a:extLst>
                  <a:ext uri="{FF2B5EF4-FFF2-40B4-BE49-F238E27FC236}">
                    <a16:creationId xmlns="" xmlns:a16="http://schemas.microsoft.com/office/drawing/2014/main" id="{B24605EF-0D74-9D48-9555-C0631A02F692}"/>
                  </a:ext>
                </a:extLst>
              </p:cNvPr>
              <p:cNvGrpSpPr/>
              <p:nvPr/>
            </p:nvGrpSpPr>
            <p:grpSpPr>
              <a:xfrm>
                <a:off x="4659812" y="7218041"/>
                <a:ext cx="1056545" cy="1625524"/>
                <a:chOff x="1390800" y="8226152"/>
                <a:chExt cx="820410" cy="1262225"/>
              </a:xfrm>
            </p:grpSpPr>
            <p:sp>
              <p:nvSpPr>
                <p:cNvPr id="134" name="文本框 133">
                  <a:extLst>
                    <a:ext uri="{FF2B5EF4-FFF2-40B4-BE49-F238E27FC236}">
                      <a16:creationId xmlns="" xmlns:a16="http://schemas.microsoft.com/office/drawing/2014/main" id="{65F50F74-06F0-164F-B2C6-FC9F72E72666}"/>
                    </a:ext>
                  </a:extLst>
                </p:cNvPr>
                <p:cNvSpPr txBox="1"/>
                <p:nvPr/>
              </p:nvSpPr>
              <p:spPr>
                <a:xfrm>
                  <a:off x="1446444" y="9058196"/>
                  <a:ext cx="764766" cy="43018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zh-CN" altLang="en-US" sz="1200" kern="0" dirty="0">
                      <a:solidFill>
                        <a:prstClr val="white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  <a:sym typeface="Helvetica Neue" panose="02000503000000020004" pitchFamily="2" charset="0"/>
                    </a:rPr>
                    <a:t>快消</a:t>
                  </a:r>
                </a:p>
              </p:txBody>
            </p:sp>
            <p:sp>
              <p:nvSpPr>
                <p:cNvPr id="135" name="椭圆 134">
                  <a:extLst>
                    <a:ext uri="{FF2B5EF4-FFF2-40B4-BE49-F238E27FC236}">
                      <a16:creationId xmlns="" xmlns:a16="http://schemas.microsoft.com/office/drawing/2014/main" id="{1432E8A0-0F45-3C4E-86DF-C9F9C9A9A93A}"/>
                    </a:ext>
                  </a:extLst>
                </p:cNvPr>
                <p:cNvSpPr/>
                <p:nvPr/>
              </p:nvSpPr>
              <p:spPr>
                <a:xfrm>
                  <a:off x="1390800" y="8226152"/>
                  <a:ext cx="765720" cy="765720"/>
                </a:xfrm>
                <a:prstGeom prst="ellipse">
                  <a:avLst/>
                </a:prstGeom>
                <a:solidFill>
                  <a:srgbClr val="ED7D31">
                    <a:alpha val="47843"/>
                  </a:srgbClr>
                </a:solidFill>
                <a:ln w="12700" cap="flat" cmpd="sng" algn="ctr">
                  <a:solidFill>
                    <a:srgbClr val="ED7D31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kumimoji="1" lang="zh-CN" altLang="en-US" sz="900" kern="0">
                    <a:solidFill>
                      <a:prstClr val="white"/>
                    </a:solidFill>
                    <a:sym typeface="Helvetica Neue" panose="02000503000000020004" pitchFamily="2" charset="0"/>
                  </a:endParaRPr>
                </a:p>
              </p:txBody>
            </p:sp>
          </p:grpSp>
          <p:pic>
            <p:nvPicPr>
              <p:cNvPr id="133" name="图片 132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2494" y="7450387"/>
                <a:ext cx="551810" cy="551810"/>
              </a:xfrm>
              <a:prstGeom prst="rect">
                <a:avLst/>
              </a:prstGeom>
            </p:spPr>
          </p:pic>
        </p:grpSp>
        <p:grpSp>
          <p:nvGrpSpPr>
            <p:cNvPr id="78" name="组合 77"/>
            <p:cNvGrpSpPr/>
            <p:nvPr/>
          </p:nvGrpSpPr>
          <p:grpSpPr>
            <a:xfrm>
              <a:off x="2711624" y="3139508"/>
              <a:ext cx="557197" cy="803711"/>
              <a:chOff x="5639272" y="6021988"/>
              <a:chExt cx="1114393" cy="1607421"/>
            </a:xfrm>
          </p:grpSpPr>
          <p:grpSp>
            <p:nvGrpSpPr>
              <p:cNvPr id="128" name="组合 127">
                <a:extLst>
                  <a:ext uri="{FF2B5EF4-FFF2-40B4-BE49-F238E27FC236}">
                    <a16:creationId xmlns="" xmlns:a16="http://schemas.microsoft.com/office/drawing/2014/main" id="{75AE732C-5401-9347-80F8-FC632CEA5DDC}"/>
                  </a:ext>
                </a:extLst>
              </p:cNvPr>
              <p:cNvGrpSpPr/>
              <p:nvPr/>
            </p:nvGrpSpPr>
            <p:grpSpPr>
              <a:xfrm>
                <a:off x="5639272" y="6021988"/>
                <a:ext cx="1114393" cy="1607421"/>
                <a:chOff x="1295219" y="4084134"/>
                <a:chExt cx="865328" cy="1248168"/>
              </a:xfrm>
            </p:grpSpPr>
            <p:sp>
              <p:nvSpPr>
                <p:cNvPr id="130" name="文本框 129">
                  <a:extLst>
                    <a:ext uri="{FF2B5EF4-FFF2-40B4-BE49-F238E27FC236}">
                      <a16:creationId xmlns="" xmlns:a16="http://schemas.microsoft.com/office/drawing/2014/main" id="{DCB53C74-1DEA-EC49-A901-564EBF7BC8D0}"/>
                    </a:ext>
                  </a:extLst>
                </p:cNvPr>
                <p:cNvSpPr txBox="1"/>
                <p:nvPr/>
              </p:nvSpPr>
              <p:spPr>
                <a:xfrm>
                  <a:off x="1395782" y="4902121"/>
                  <a:ext cx="764765" cy="43018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zh-CN" altLang="en-US" sz="1200" kern="0" dirty="0">
                      <a:solidFill>
                        <a:prstClr val="white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  <a:sym typeface="Helvetica Neue" panose="02000503000000020004" pitchFamily="2" charset="0"/>
                    </a:rPr>
                    <a:t>司法</a:t>
                  </a:r>
                </a:p>
              </p:txBody>
            </p:sp>
            <p:sp>
              <p:nvSpPr>
                <p:cNvPr id="131" name="椭圆 130">
                  <a:extLst>
                    <a:ext uri="{FF2B5EF4-FFF2-40B4-BE49-F238E27FC236}">
                      <a16:creationId xmlns="" xmlns:a16="http://schemas.microsoft.com/office/drawing/2014/main" id="{3DD7C530-BA7C-2C43-AAEF-F82F5332F2DB}"/>
                    </a:ext>
                  </a:extLst>
                </p:cNvPr>
                <p:cNvSpPr/>
                <p:nvPr/>
              </p:nvSpPr>
              <p:spPr>
                <a:xfrm>
                  <a:off x="1295219" y="4084134"/>
                  <a:ext cx="765720" cy="765719"/>
                </a:xfrm>
                <a:prstGeom prst="ellipse">
                  <a:avLst/>
                </a:prstGeom>
                <a:solidFill>
                  <a:srgbClr val="ED7D31">
                    <a:alpha val="47843"/>
                  </a:srgbClr>
                </a:solidFill>
                <a:ln w="12700" cap="flat" cmpd="sng" algn="ctr">
                  <a:solidFill>
                    <a:srgbClr val="ED7D31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kumimoji="1" lang="zh-CN" altLang="en-US" sz="900" kern="0">
                    <a:solidFill>
                      <a:prstClr val="white"/>
                    </a:solidFill>
                    <a:sym typeface="Helvetica Neue" panose="02000503000000020004" pitchFamily="2" charset="0"/>
                  </a:endParaRPr>
                </a:p>
              </p:txBody>
            </p:sp>
          </p:grpSp>
          <p:pic>
            <p:nvPicPr>
              <p:cNvPr id="129" name="图片 128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94149" y="6219949"/>
                <a:ext cx="551810" cy="551810"/>
              </a:xfrm>
              <a:prstGeom prst="rect">
                <a:avLst/>
              </a:prstGeom>
            </p:spPr>
          </p:pic>
        </p:grpSp>
        <p:grpSp>
          <p:nvGrpSpPr>
            <p:cNvPr id="79" name="组合 78"/>
            <p:cNvGrpSpPr/>
            <p:nvPr/>
          </p:nvGrpSpPr>
          <p:grpSpPr>
            <a:xfrm>
              <a:off x="3816751" y="2167400"/>
              <a:ext cx="526629" cy="803711"/>
              <a:chOff x="8015535" y="3830744"/>
              <a:chExt cx="1053257" cy="1607421"/>
            </a:xfrm>
          </p:grpSpPr>
          <p:grpSp>
            <p:nvGrpSpPr>
              <p:cNvPr id="124" name="组合 123">
                <a:extLst>
                  <a:ext uri="{FF2B5EF4-FFF2-40B4-BE49-F238E27FC236}">
                    <a16:creationId xmlns="" xmlns:a16="http://schemas.microsoft.com/office/drawing/2014/main" id="{75AE732C-5401-9347-80F8-FC632CEA5DDC}"/>
                  </a:ext>
                </a:extLst>
              </p:cNvPr>
              <p:cNvGrpSpPr/>
              <p:nvPr/>
            </p:nvGrpSpPr>
            <p:grpSpPr>
              <a:xfrm>
                <a:off x="8015535" y="3830744"/>
                <a:ext cx="1053257" cy="1607421"/>
                <a:chOff x="1295219" y="4084134"/>
                <a:chExt cx="817857" cy="1248168"/>
              </a:xfrm>
            </p:grpSpPr>
            <p:sp>
              <p:nvSpPr>
                <p:cNvPr id="126" name="文本框 125">
                  <a:extLst>
                    <a:ext uri="{FF2B5EF4-FFF2-40B4-BE49-F238E27FC236}">
                      <a16:creationId xmlns="" xmlns:a16="http://schemas.microsoft.com/office/drawing/2014/main" id="{DCB53C74-1DEA-EC49-A901-564EBF7BC8D0}"/>
                    </a:ext>
                  </a:extLst>
                </p:cNvPr>
                <p:cNvSpPr txBox="1"/>
                <p:nvPr/>
              </p:nvSpPr>
              <p:spPr>
                <a:xfrm>
                  <a:off x="1348310" y="4902121"/>
                  <a:ext cx="764766" cy="43018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zh-CN" altLang="en-US" sz="1200" kern="0" dirty="0">
                      <a:solidFill>
                        <a:prstClr val="white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  <a:sym typeface="Helvetica Neue" panose="02000503000000020004" pitchFamily="2" charset="0"/>
                    </a:rPr>
                    <a:t>金融</a:t>
                  </a:r>
                </a:p>
              </p:txBody>
            </p:sp>
            <p:sp>
              <p:nvSpPr>
                <p:cNvPr id="127" name="椭圆 126">
                  <a:extLst>
                    <a:ext uri="{FF2B5EF4-FFF2-40B4-BE49-F238E27FC236}">
                      <a16:creationId xmlns="" xmlns:a16="http://schemas.microsoft.com/office/drawing/2014/main" id="{3DD7C530-BA7C-2C43-AAEF-F82F5332F2DB}"/>
                    </a:ext>
                  </a:extLst>
                </p:cNvPr>
                <p:cNvSpPr/>
                <p:nvPr/>
              </p:nvSpPr>
              <p:spPr>
                <a:xfrm>
                  <a:off x="1295219" y="4084134"/>
                  <a:ext cx="765720" cy="765719"/>
                </a:xfrm>
                <a:prstGeom prst="ellipse">
                  <a:avLst/>
                </a:prstGeom>
                <a:solidFill>
                  <a:srgbClr val="ED7D31">
                    <a:alpha val="47843"/>
                  </a:srgbClr>
                </a:solidFill>
                <a:ln w="12700" cap="flat" cmpd="sng" algn="ctr">
                  <a:solidFill>
                    <a:srgbClr val="ED7D31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kumimoji="1" lang="zh-CN" altLang="en-US" sz="900" kern="0">
                    <a:solidFill>
                      <a:prstClr val="white"/>
                    </a:solidFill>
                    <a:sym typeface="Helvetica Neue" panose="02000503000000020004" pitchFamily="2" charset="0"/>
                  </a:endParaRPr>
                </a:p>
              </p:txBody>
            </p:sp>
          </p:grpSp>
          <p:pic>
            <p:nvPicPr>
              <p:cNvPr id="125" name="图片 124"/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76050" y="4115879"/>
                <a:ext cx="456041" cy="456041"/>
              </a:xfrm>
              <a:prstGeom prst="rect">
                <a:avLst/>
              </a:prstGeom>
            </p:spPr>
          </p:pic>
        </p:grpSp>
        <p:grpSp>
          <p:nvGrpSpPr>
            <p:cNvPr id="80" name="组合 79"/>
            <p:cNvGrpSpPr/>
            <p:nvPr/>
          </p:nvGrpSpPr>
          <p:grpSpPr>
            <a:xfrm>
              <a:off x="4403816" y="1834313"/>
              <a:ext cx="528273" cy="812762"/>
              <a:chOff x="9405687" y="3092561"/>
              <a:chExt cx="1056544" cy="1625524"/>
            </a:xfrm>
          </p:grpSpPr>
          <p:grpSp>
            <p:nvGrpSpPr>
              <p:cNvPr id="120" name="组合 119">
                <a:extLst>
                  <a:ext uri="{FF2B5EF4-FFF2-40B4-BE49-F238E27FC236}">
                    <a16:creationId xmlns="" xmlns:a16="http://schemas.microsoft.com/office/drawing/2014/main" id="{B24605EF-0D74-9D48-9555-C0631A02F692}"/>
                  </a:ext>
                </a:extLst>
              </p:cNvPr>
              <p:cNvGrpSpPr/>
              <p:nvPr/>
            </p:nvGrpSpPr>
            <p:grpSpPr>
              <a:xfrm>
                <a:off x="9405687" y="3092561"/>
                <a:ext cx="1056544" cy="1625524"/>
                <a:chOff x="1390800" y="8226152"/>
                <a:chExt cx="820410" cy="1262225"/>
              </a:xfrm>
            </p:grpSpPr>
            <p:sp>
              <p:nvSpPr>
                <p:cNvPr id="122" name="文本框 121">
                  <a:extLst>
                    <a:ext uri="{FF2B5EF4-FFF2-40B4-BE49-F238E27FC236}">
                      <a16:creationId xmlns="" xmlns:a16="http://schemas.microsoft.com/office/drawing/2014/main" id="{65F50F74-06F0-164F-B2C6-FC9F72E72666}"/>
                    </a:ext>
                  </a:extLst>
                </p:cNvPr>
                <p:cNvSpPr txBox="1"/>
                <p:nvPr/>
              </p:nvSpPr>
              <p:spPr>
                <a:xfrm>
                  <a:off x="1446444" y="9058196"/>
                  <a:ext cx="764766" cy="43018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zh-CN" altLang="en-US" sz="1200" kern="0" dirty="0">
                      <a:solidFill>
                        <a:prstClr val="white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  <a:sym typeface="Helvetica Neue" panose="02000503000000020004" pitchFamily="2" charset="0"/>
                    </a:rPr>
                    <a:t>油气</a:t>
                  </a:r>
                </a:p>
              </p:txBody>
            </p:sp>
            <p:sp>
              <p:nvSpPr>
                <p:cNvPr id="123" name="椭圆 122">
                  <a:extLst>
                    <a:ext uri="{FF2B5EF4-FFF2-40B4-BE49-F238E27FC236}">
                      <a16:creationId xmlns="" xmlns:a16="http://schemas.microsoft.com/office/drawing/2014/main" id="{1432E8A0-0F45-3C4E-86DF-C9F9C9A9A93A}"/>
                    </a:ext>
                  </a:extLst>
                </p:cNvPr>
                <p:cNvSpPr/>
                <p:nvPr/>
              </p:nvSpPr>
              <p:spPr>
                <a:xfrm>
                  <a:off x="1390800" y="8226152"/>
                  <a:ext cx="765720" cy="765720"/>
                </a:xfrm>
                <a:prstGeom prst="ellipse">
                  <a:avLst/>
                </a:prstGeom>
                <a:solidFill>
                  <a:srgbClr val="ED7D31">
                    <a:alpha val="47843"/>
                  </a:srgbClr>
                </a:solidFill>
                <a:ln w="12700" cap="flat" cmpd="sng" algn="ctr">
                  <a:solidFill>
                    <a:srgbClr val="ED7D31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kumimoji="1" lang="zh-CN" altLang="en-US" sz="900" kern="0">
                    <a:solidFill>
                      <a:prstClr val="white"/>
                    </a:solidFill>
                    <a:sym typeface="Helvetica Neue" panose="02000503000000020004" pitchFamily="2" charset="0"/>
                  </a:endParaRPr>
                </a:p>
              </p:txBody>
            </p:sp>
          </p:grpSp>
          <p:pic>
            <p:nvPicPr>
              <p:cNvPr id="121" name="图片 120"/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64089" y="3333075"/>
                <a:ext cx="456041" cy="456041"/>
              </a:xfrm>
              <a:prstGeom prst="rect">
                <a:avLst/>
              </a:prstGeom>
            </p:spPr>
          </p:pic>
        </p:grpSp>
        <p:grpSp>
          <p:nvGrpSpPr>
            <p:cNvPr id="81" name="组合 80"/>
            <p:cNvGrpSpPr/>
            <p:nvPr/>
          </p:nvGrpSpPr>
          <p:grpSpPr>
            <a:xfrm>
              <a:off x="5699962" y="1438269"/>
              <a:ext cx="528273" cy="812762"/>
              <a:chOff x="12574039" y="2372481"/>
              <a:chExt cx="1056544" cy="1625524"/>
            </a:xfrm>
          </p:grpSpPr>
          <p:grpSp>
            <p:nvGrpSpPr>
              <p:cNvPr id="116" name="组合 115">
                <a:extLst>
                  <a:ext uri="{FF2B5EF4-FFF2-40B4-BE49-F238E27FC236}">
                    <a16:creationId xmlns="" xmlns:a16="http://schemas.microsoft.com/office/drawing/2014/main" id="{B24605EF-0D74-9D48-9555-C0631A02F692}"/>
                  </a:ext>
                </a:extLst>
              </p:cNvPr>
              <p:cNvGrpSpPr/>
              <p:nvPr/>
            </p:nvGrpSpPr>
            <p:grpSpPr>
              <a:xfrm>
                <a:off x="12574039" y="2372481"/>
                <a:ext cx="1056544" cy="1625524"/>
                <a:chOff x="1390800" y="8226152"/>
                <a:chExt cx="820410" cy="1262225"/>
              </a:xfrm>
            </p:grpSpPr>
            <p:sp>
              <p:nvSpPr>
                <p:cNvPr id="118" name="文本框 117">
                  <a:extLst>
                    <a:ext uri="{FF2B5EF4-FFF2-40B4-BE49-F238E27FC236}">
                      <a16:creationId xmlns="" xmlns:a16="http://schemas.microsoft.com/office/drawing/2014/main" id="{65F50F74-06F0-164F-B2C6-FC9F72E72666}"/>
                    </a:ext>
                  </a:extLst>
                </p:cNvPr>
                <p:cNvSpPr txBox="1"/>
                <p:nvPr/>
              </p:nvSpPr>
              <p:spPr>
                <a:xfrm>
                  <a:off x="1446444" y="9058196"/>
                  <a:ext cx="764766" cy="43018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zh-CN" altLang="en-US" sz="1200" kern="0" dirty="0">
                      <a:solidFill>
                        <a:prstClr val="white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  <a:sym typeface="Helvetica Neue" panose="02000503000000020004" pitchFamily="2" charset="0"/>
                    </a:rPr>
                    <a:t>电力</a:t>
                  </a:r>
                </a:p>
              </p:txBody>
            </p:sp>
            <p:sp>
              <p:nvSpPr>
                <p:cNvPr id="119" name="椭圆 118">
                  <a:extLst>
                    <a:ext uri="{FF2B5EF4-FFF2-40B4-BE49-F238E27FC236}">
                      <a16:creationId xmlns="" xmlns:a16="http://schemas.microsoft.com/office/drawing/2014/main" id="{1432E8A0-0F45-3C4E-86DF-C9F9C9A9A93A}"/>
                    </a:ext>
                  </a:extLst>
                </p:cNvPr>
                <p:cNvSpPr/>
                <p:nvPr/>
              </p:nvSpPr>
              <p:spPr>
                <a:xfrm>
                  <a:off x="1390800" y="8226152"/>
                  <a:ext cx="765720" cy="765720"/>
                </a:xfrm>
                <a:prstGeom prst="ellipse">
                  <a:avLst/>
                </a:prstGeom>
                <a:solidFill>
                  <a:srgbClr val="ED7D31">
                    <a:alpha val="47843"/>
                  </a:srgbClr>
                </a:solidFill>
                <a:ln w="12700" cap="flat" cmpd="sng" algn="ctr">
                  <a:solidFill>
                    <a:srgbClr val="ED7D31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kumimoji="1" lang="zh-CN" altLang="en-US" sz="900" kern="0">
                    <a:solidFill>
                      <a:prstClr val="white"/>
                    </a:solidFill>
                    <a:sym typeface="Helvetica Neue" panose="02000503000000020004" pitchFamily="2" charset="0"/>
                  </a:endParaRPr>
                </a:p>
              </p:txBody>
            </p:sp>
          </p:grpSp>
          <p:pic>
            <p:nvPicPr>
              <p:cNvPr id="117" name="图片 116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780225" y="2604804"/>
                <a:ext cx="606991" cy="606991"/>
              </a:xfrm>
              <a:prstGeom prst="rect">
                <a:avLst/>
              </a:prstGeom>
            </p:spPr>
          </p:pic>
        </p:grpSp>
        <p:grpSp>
          <p:nvGrpSpPr>
            <p:cNvPr id="82" name="组合 81"/>
            <p:cNvGrpSpPr/>
            <p:nvPr/>
          </p:nvGrpSpPr>
          <p:grpSpPr>
            <a:xfrm>
              <a:off x="5004886" y="1546281"/>
              <a:ext cx="528273" cy="812762"/>
              <a:chOff x="10917855" y="2516497"/>
              <a:chExt cx="1056544" cy="1625524"/>
            </a:xfrm>
          </p:grpSpPr>
          <p:grpSp>
            <p:nvGrpSpPr>
              <p:cNvPr id="112" name="组合 111">
                <a:extLst>
                  <a:ext uri="{FF2B5EF4-FFF2-40B4-BE49-F238E27FC236}">
                    <a16:creationId xmlns="" xmlns:a16="http://schemas.microsoft.com/office/drawing/2014/main" id="{B24605EF-0D74-9D48-9555-C0631A02F692}"/>
                  </a:ext>
                </a:extLst>
              </p:cNvPr>
              <p:cNvGrpSpPr/>
              <p:nvPr/>
            </p:nvGrpSpPr>
            <p:grpSpPr>
              <a:xfrm>
                <a:off x="10917855" y="2516497"/>
                <a:ext cx="1056544" cy="1625524"/>
                <a:chOff x="1390800" y="8226152"/>
                <a:chExt cx="820410" cy="1262225"/>
              </a:xfrm>
            </p:grpSpPr>
            <p:sp>
              <p:nvSpPr>
                <p:cNvPr id="114" name="文本框 113">
                  <a:extLst>
                    <a:ext uri="{FF2B5EF4-FFF2-40B4-BE49-F238E27FC236}">
                      <a16:creationId xmlns="" xmlns:a16="http://schemas.microsoft.com/office/drawing/2014/main" id="{65F50F74-06F0-164F-B2C6-FC9F72E72666}"/>
                    </a:ext>
                  </a:extLst>
                </p:cNvPr>
                <p:cNvSpPr txBox="1"/>
                <p:nvPr/>
              </p:nvSpPr>
              <p:spPr>
                <a:xfrm>
                  <a:off x="1446444" y="9058196"/>
                  <a:ext cx="764766" cy="43018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zh-CN" altLang="en-US" sz="1200" kern="0" dirty="0">
                      <a:solidFill>
                        <a:prstClr val="white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  <a:sym typeface="Helvetica Neue" panose="02000503000000020004" pitchFamily="2" charset="0"/>
                    </a:rPr>
                    <a:t>能源</a:t>
                  </a:r>
                </a:p>
              </p:txBody>
            </p:sp>
            <p:sp>
              <p:nvSpPr>
                <p:cNvPr id="115" name="椭圆 114">
                  <a:extLst>
                    <a:ext uri="{FF2B5EF4-FFF2-40B4-BE49-F238E27FC236}">
                      <a16:creationId xmlns="" xmlns:a16="http://schemas.microsoft.com/office/drawing/2014/main" id="{1432E8A0-0F45-3C4E-86DF-C9F9C9A9A93A}"/>
                    </a:ext>
                  </a:extLst>
                </p:cNvPr>
                <p:cNvSpPr/>
                <p:nvPr/>
              </p:nvSpPr>
              <p:spPr>
                <a:xfrm>
                  <a:off x="1390800" y="8226152"/>
                  <a:ext cx="765720" cy="765720"/>
                </a:xfrm>
                <a:prstGeom prst="ellipse">
                  <a:avLst/>
                </a:prstGeom>
                <a:solidFill>
                  <a:srgbClr val="ED7D31">
                    <a:alpha val="47843"/>
                  </a:srgbClr>
                </a:solidFill>
                <a:ln w="12700" cap="flat" cmpd="sng" algn="ctr">
                  <a:solidFill>
                    <a:srgbClr val="ED7D31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kumimoji="1" lang="zh-CN" altLang="en-US" sz="900" kern="0">
                    <a:solidFill>
                      <a:prstClr val="white"/>
                    </a:solidFill>
                    <a:sym typeface="Helvetica Neue" panose="02000503000000020004" pitchFamily="2" charset="0"/>
                  </a:endParaRPr>
                </a:p>
              </p:txBody>
            </p:sp>
          </p:grpSp>
          <p:pic>
            <p:nvPicPr>
              <p:cNvPr id="113" name="图片 112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07415" y="2724511"/>
                <a:ext cx="606991" cy="606991"/>
              </a:xfrm>
              <a:prstGeom prst="rect">
                <a:avLst/>
              </a:prstGeom>
            </p:spPr>
          </p:pic>
        </p:grpSp>
        <p:grpSp>
          <p:nvGrpSpPr>
            <p:cNvPr id="83" name="组合 82"/>
            <p:cNvGrpSpPr/>
            <p:nvPr/>
          </p:nvGrpSpPr>
          <p:grpSpPr>
            <a:xfrm>
              <a:off x="6384037" y="1376772"/>
              <a:ext cx="565729" cy="839753"/>
              <a:chOff x="14158212" y="2534522"/>
              <a:chExt cx="1131456" cy="1679506"/>
            </a:xfrm>
          </p:grpSpPr>
          <p:grpSp>
            <p:nvGrpSpPr>
              <p:cNvPr id="108" name="组合 107">
                <a:extLst>
                  <a:ext uri="{FF2B5EF4-FFF2-40B4-BE49-F238E27FC236}">
                    <a16:creationId xmlns="" xmlns:a16="http://schemas.microsoft.com/office/drawing/2014/main" id="{505FBFFF-1BBF-3440-8254-F3A7ED357B3C}"/>
                  </a:ext>
                </a:extLst>
              </p:cNvPr>
              <p:cNvGrpSpPr/>
              <p:nvPr/>
            </p:nvGrpSpPr>
            <p:grpSpPr>
              <a:xfrm>
                <a:off x="14158212" y="2534522"/>
                <a:ext cx="1131456" cy="1679506"/>
                <a:chOff x="1306314" y="6164097"/>
                <a:chExt cx="878579" cy="1304142"/>
              </a:xfrm>
            </p:grpSpPr>
            <p:sp>
              <p:nvSpPr>
                <p:cNvPr id="110" name="文本框 109">
                  <a:extLst>
                    <a:ext uri="{FF2B5EF4-FFF2-40B4-BE49-F238E27FC236}">
                      <a16:creationId xmlns="" xmlns:a16="http://schemas.microsoft.com/office/drawing/2014/main" id="{914A0717-C9D6-BF4D-B10B-E3F786F1A9E2}"/>
                    </a:ext>
                  </a:extLst>
                </p:cNvPr>
                <p:cNvSpPr txBox="1"/>
                <p:nvPr/>
              </p:nvSpPr>
              <p:spPr>
                <a:xfrm>
                  <a:off x="1420127" y="7038058"/>
                  <a:ext cx="764766" cy="43018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zh-CN" altLang="en-US" sz="1200" kern="0" dirty="0">
                      <a:solidFill>
                        <a:prstClr val="white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  <a:sym typeface="Helvetica Neue" panose="02000503000000020004" pitchFamily="2" charset="0"/>
                    </a:rPr>
                    <a:t>政府</a:t>
                  </a:r>
                </a:p>
              </p:txBody>
            </p:sp>
            <p:sp>
              <p:nvSpPr>
                <p:cNvPr id="111" name="椭圆 110">
                  <a:extLst>
                    <a:ext uri="{FF2B5EF4-FFF2-40B4-BE49-F238E27FC236}">
                      <a16:creationId xmlns="" xmlns:a16="http://schemas.microsoft.com/office/drawing/2014/main" id="{01A5F098-CF43-B842-9543-23CAFAC01DA3}"/>
                    </a:ext>
                  </a:extLst>
                </p:cNvPr>
                <p:cNvSpPr/>
                <p:nvPr/>
              </p:nvSpPr>
              <p:spPr>
                <a:xfrm>
                  <a:off x="1306314" y="6164097"/>
                  <a:ext cx="765721" cy="765719"/>
                </a:xfrm>
                <a:prstGeom prst="ellipse">
                  <a:avLst/>
                </a:prstGeom>
                <a:solidFill>
                  <a:srgbClr val="ED7D31">
                    <a:alpha val="47843"/>
                  </a:srgbClr>
                </a:solidFill>
                <a:ln w="12700" cap="flat" cmpd="sng" algn="ctr">
                  <a:solidFill>
                    <a:srgbClr val="ED7D31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kumimoji="1" lang="zh-CN" altLang="en-US" sz="900" kern="0">
                    <a:solidFill>
                      <a:prstClr val="white"/>
                    </a:solidFill>
                    <a:sym typeface="Helvetica Neue" panose="02000503000000020004" pitchFamily="2" charset="0"/>
                  </a:endParaRPr>
                </a:p>
              </p:txBody>
            </p:sp>
          </p:grpSp>
          <p:pic>
            <p:nvPicPr>
              <p:cNvPr id="109" name="图片 108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421413" y="2803152"/>
                <a:ext cx="501645" cy="501645"/>
              </a:xfrm>
              <a:prstGeom prst="rect">
                <a:avLst/>
              </a:prstGeom>
            </p:spPr>
          </p:pic>
        </p:grpSp>
        <p:grpSp>
          <p:nvGrpSpPr>
            <p:cNvPr id="84" name="组合 83"/>
            <p:cNvGrpSpPr/>
            <p:nvPr/>
          </p:nvGrpSpPr>
          <p:grpSpPr>
            <a:xfrm>
              <a:off x="7032104" y="1411278"/>
              <a:ext cx="800219" cy="839753"/>
              <a:chOff x="15456749" y="3110586"/>
              <a:chExt cx="1600438" cy="1679506"/>
            </a:xfrm>
          </p:grpSpPr>
          <p:grpSp>
            <p:nvGrpSpPr>
              <p:cNvPr id="104" name="组合 103">
                <a:extLst>
                  <a:ext uri="{FF2B5EF4-FFF2-40B4-BE49-F238E27FC236}">
                    <a16:creationId xmlns="" xmlns:a16="http://schemas.microsoft.com/office/drawing/2014/main" id="{505FBFFF-1BBF-3440-8254-F3A7ED357B3C}"/>
                  </a:ext>
                </a:extLst>
              </p:cNvPr>
              <p:cNvGrpSpPr/>
              <p:nvPr/>
            </p:nvGrpSpPr>
            <p:grpSpPr>
              <a:xfrm>
                <a:off x="15456749" y="3110586"/>
                <a:ext cx="1600438" cy="1679506"/>
                <a:chOff x="1164488" y="6164097"/>
                <a:chExt cx="1242747" cy="1304142"/>
              </a:xfrm>
            </p:grpSpPr>
            <p:sp>
              <p:nvSpPr>
                <p:cNvPr id="106" name="文本框 105">
                  <a:extLst>
                    <a:ext uri="{FF2B5EF4-FFF2-40B4-BE49-F238E27FC236}">
                      <a16:creationId xmlns="" xmlns:a16="http://schemas.microsoft.com/office/drawing/2014/main" id="{914A0717-C9D6-BF4D-B10B-E3F786F1A9E2}"/>
                    </a:ext>
                  </a:extLst>
                </p:cNvPr>
                <p:cNvSpPr txBox="1"/>
                <p:nvPr/>
              </p:nvSpPr>
              <p:spPr>
                <a:xfrm>
                  <a:off x="1164488" y="7038058"/>
                  <a:ext cx="1242747" cy="43018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zh-CN" altLang="en-US" sz="1200" kern="0" dirty="0">
                      <a:solidFill>
                        <a:prstClr val="white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  <a:sym typeface="Helvetica Neue" panose="02000503000000020004" pitchFamily="2" charset="0"/>
                    </a:rPr>
                    <a:t>智慧园区</a:t>
                  </a:r>
                </a:p>
              </p:txBody>
            </p:sp>
            <p:sp>
              <p:nvSpPr>
                <p:cNvPr id="107" name="椭圆 106">
                  <a:extLst>
                    <a:ext uri="{FF2B5EF4-FFF2-40B4-BE49-F238E27FC236}">
                      <a16:creationId xmlns="" xmlns:a16="http://schemas.microsoft.com/office/drawing/2014/main" id="{01A5F098-CF43-B842-9543-23CAFAC01DA3}"/>
                    </a:ext>
                  </a:extLst>
                </p:cNvPr>
                <p:cNvSpPr/>
                <p:nvPr/>
              </p:nvSpPr>
              <p:spPr>
                <a:xfrm>
                  <a:off x="1306314" y="6164097"/>
                  <a:ext cx="765721" cy="765719"/>
                </a:xfrm>
                <a:prstGeom prst="ellipse">
                  <a:avLst/>
                </a:prstGeom>
                <a:solidFill>
                  <a:srgbClr val="ED7D31">
                    <a:alpha val="47843"/>
                  </a:srgbClr>
                </a:solidFill>
                <a:ln w="12700" cap="flat" cmpd="sng" algn="ctr">
                  <a:solidFill>
                    <a:srgbClr val="ED7D31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kumimoji="1" lang="zh-CN" altLang="en-US" sz="900" kern="0">
                    <a:solidFill>
                      <a:prstClr val="white"/>
                    </a:solidFill>
                    <a:sym typeface="Helvetica Neue" panose="02000503000000020004" pitchFamily="2" charset="0"/>
                  </a:endParaRPr>
                </a:p>
              </p:txBody>
            </p:sp>
          </p:grpSp>
          <p:pic>
            <p:nvPicPr>
              <p:cNvPr id="105" name="图片 104"/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935431" y="3378584"/>
                <a:ext cx="456041" cy="456041"/>
              </a:xfrm>
              <a:prstGeom prst="rect">
                <a:avLst/>
              </a:prstGeom>
            </p:spPr>
          </p:pic>
        </p:grpSp>
        <p:grpSp>
          <p:nvGrpSpPr>
            <p:cNvPr id="85" name="组合 84"/>
            <p:cNvGrpSpPr/>
            <p:nvPr/>
          </p:nvGrpSpPr>
          <p:grpSpPr>
            <a:xfrm>
              <a:off x="7824192" y="1484783"/>
              <a:ext cx="493057" cy="781055"/>
              <a:chOff x="17254558" y="3830664"/>
              <a:chExt cx="986114" cy="1562109"/>
            </a:xfrm>
          </p:grpSpPr>
          <p:grpSp>
            <p:nvGrpSpPr>
              <p:cNvPr id="100" name="组合 99">
                <a:extLst>
                  <a:ext uri="{FF2B5EF4-FFF2-40B4-BE49-F238E27FC236}">
                    <a16:creationId xmlns="" xmlns:a16="http://schemas.microsoft.com/office/drawing/2014/main" id="{505FBFFF-1BBF-3440-8254-F3A7ED357B3C}"/>
                  </a:ext>
                </a:extLst>
              </p:cNvPr>
              <p:cNvGrpSpPr/>
              <p:nvPr/>
            </p:nvGrpSpPr>
            <p:grpSpPr>
              <a:xfrm>
                <a:off x="17254558" y="3830664"/>
                <a:ext cx="986114" cy="1562109"/>
                <a:chOff x="1306314" y="6164097"/>
                <a:chExt cx="765721" cy="1212983"/>
              </a:xfrm>
            </p:grpSpPr>
            <p:sp>
              <p:nvSpPr>
                <p:cNvPr id="102" name="文本框 101">
                  <a:extLst>
                    <a:ext uri="{FF2B5EF4-FFF2-40B4-BE49-F238E27FC236}">
                      <a16:creationId xmlns="" xmlns:a16="http://schemas.microsoft.com/office/drawing/2014/main" id="{914A0717-C9D6-BF4D-B10B-E3F786F1A9E2}"/>
                    </a:ext>
                  </a:extLst>
                </p:cNvPr>
                <p:cNvSpPr txBox="1"/>
                <p:nvPr/>
              </p:nvSpPr>
              <p:spPr>
                <a:xfrm>
                  <a:off x="1529972" y="6946899"/>
                  <a:ext cx="480966" cy="43018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en-US" altLang="zh-CN" sz="1200" kern="0" dirty="0">
                      <a:solidFill>
                        <a:prstClr val="white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  <a:sym typeface="Helvetica Neue" panose="02000503000000020004" pitchFamily="2" charset="0"/>
                    </a:rPr>
                    <a:t>…</a:t>
                  </a:r>
                  <a:endParaRPr lang="zh-CN" altLang="en-US" sz="1200" kern="0" dirty="0">
                    <a:solidFill>
                      <a:prstClr val="white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Helvetica Neue" panose="02000503000000020004" pitchFamily="2" charset="0"/>
                  </a:endParaRPr>
                </a:p>
              </p:txBody>
            </p:sp>
            <p:sp>
              <p:nvSpPr>
                <p:cNvPr id="103" name="椭圆 102">
                  <a:extLst>
                    <a:ext uri="{FF2B5EF4-FFF2-40B4-BE49-F238E27FC236}">
                      <a16:creationId xmlns="" xmlns:a16="http://schemas.microsoft.com/office/drawing/2014/main" id="{01A5F098-CF43-B842-9543-23CAFAC01DA3}"/>
                    </a:ext>
                  </a:extLst>
                </p:cNvPr>
                <p:cNvSpPr/>
                <p:nvPr/>
              </p:nvSpPr>
              <p:spPr>
                <a:xfrm>
                  <a:off x="1306314" y="6164097"/>
                  <a:ext cx="765721" cy="765719"/>
                </a:xfrm>
                <a:prstGeom prst="ellipse">
                  <a:avLst/>
                </a:prstGeom>
                <a:solidFill>
                  <a:srgbClr val="ED7D31">
                    <a:alpha val="47843"/>
                  </a:srgbClr>
                </a:solidFill>
                <a:ln w="12700" cap="flat" cmpd="sng" algn="ctr">
                  <a:solidFill>
                    <a:srgbClr val="ED7D31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kumimoji="1" lang="zh-CN" altLang="en-US" sz="900" kern="0">
                    <a:solidFill>
                      <a:prstClr val="white"/>
                    </a:solidFill>
                    <a:sym typeface="Helvetica Neue" panose="02000503000000020004" pitchFamily="2" charset="0"/>
                  </a:endParaRPr>
                </a:p>
              </p:txBody>
            </p:sp>
          </p:grpSp>
          <p:pic>
            <p:nvPicPr>
              <p:cNvPr id="101" name="图片 100"/>
              <p:cNvPicPr>
                <a:picLocks noChangeAspect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476328" y="4064147"/>
                <a:ext cx="551810" cy="551810"/>
              </a:xfrm>
              <a:prstGeom prst="rect">
                <a:avLst/>
              </a:prstGeom>
            </p:spPr>
          </p:pic>
        </p:grpSp>
        <p:grpSp>
          <p:nvGrpSpPr>
            <p:cNvPr id="86" name="组合 85"/>
            <p:cNvGrpSpPr/>
            <p:nvPr/>
          </p:nvGrpSpPr>
          <p:grpSpPr>
            <a:xfrm>
              <a:off x="10120036" y="2482356"/>
              <a:ext cx="1140700" cy="986512"/>
              <a:chOff x="20596619" y="4113215"/>
              <a:chExt cx="2281398" cy="1973023"/>
            </a:xfrm>
          </p:grpSpPr>
          <p:grpSp>
            <p:nvGrpSpPr>
              <p:cNvPr id="87" name="组合 86"/>
              <p:cNvGrpSpPr/>
              <p:nvPr/>
            </p:nvGrpSpPr>
            <p:grpSpPr>
              <a:xfrm>
                <a:off x="20772501" y="4506330"/>
                <a:ext cx="1029768" cy="681300"/>
                <a:chOff x="20659282" y="4625752"/>
                <a:chExt cx="1824296" cy="1206964"/>
              </a:xfrm>
            </p:grpSpPr>
            <p:sp>
              <p:nvSpPr>
                <p:cNvPr id="98" name="文本框 97">
                  <a:extLst>
                    <a:ext uri="{FF2B5EF4-FFF2-40B4-BE49-F238E27FC236}">
                      <a16:creationId xmlns="" xmlns:a16="http://schemas.microsoft.com/office/drawing/2014/main" id="{250093BC-D38B-9045-909E-E2CA27BCC04E}"/>
                    </a:ext>
                  </a:extLst>
                </p:cNvPr>
                <p:cNvSpPr txBox="1"/>
                <p:nvPr/>
              </p:nvSpPr>
              <p:spPr>
                <a:xfrm>
                  <a:off x="20659282" y="5178422"/>
                  <a:ext cx="1824296" cy="6542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600" kern="0" dirty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Helvetica Neue" panose="02000503000000020004" pitchFamily="2" charset="0"/>
                    </a:rPr>
                    <a:t>SaaS</a:t>
                  </a:r>
                  <a:r>
                    <a:rPr lang="zh-CN" altLang="en-US" sz="600" kern="0" dirty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Helvetica Neue" panose="02000503000000020004" pitchFamily="2" charset="0"/>
                    </a:rPr>
                    <a:t>产品</a:t>
                  </a:r>
                </a:p>
              </p:txBody>
            </p:sp>
            <p:sp>
              <p:nvSpPr>
                <p:cNvPr id="99" name="椭圆 98">
                  <a:extLst>
                    <a:ext uri="{FF2B5EF4-FFF2-40B4-BE49-F238E27FC236}">
                      <a16:creationId xmlns="" xmlns:a16="http://schemas.microsoft.com/office/drawing/2014/main" id="{1EB78EF3-E709-3249-A291-68DFE62DE0A3}"/>
                    </a:ext>
                  </a:extLst>
                </p:cNvPr>
                <p:cNvSpPr/>
                <p:nvPr/>
              </p:nvSpPr>
              <p:spPr>
                <a:xfrm>
                  <a:off x="21311524" y="4625752"/>
                  <a:ext cx="519813" cy="519814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kumimoji="1" lang="zh-CN" altLang="en-US" sz="600" kern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Helvetica Neue" panose="02000503000000020004" pitchFamily="2" charset="0"/>
                  </a:endParaRPr>
                </a:p>
              </p:txBody>
            </p:sp>
          </p:grpSp>
          <p:grpSp>
            <p:nvGrpSpPr>
              <p:cNvPr id="88" name="组合 87"/>
              <p:cNvGrpSpPr/>
              <p:nvPr/>
            </p:nvGrpSpPr>
            <p:grpSpPr>
              <a:xfrm>
                <a:off x="21807888" y="4465493"/>
                <a:ext cx="1032974" cy="718712"/>
                <a:chOff x="20656444" y="5966145"/>
                <a:chExt cx="1829976" cy="1273240"/>
              </a:xfrm>
            </p:grpSpPr>
            <p:sp>
              <p:nvSpPr>
                <p:cNvPr id="96" name="文本框 95">
                  <a:extLst>
                    <a:ext uri="{FF2B5EF4-FFF2-40B4-BE49-F238E27FC236}">
                      <a16:creationId xmlns="" xmlns:a16="http://schemas.microsoft.com/office/drawing/2014/main" id="{7AD94C7A-40D7-5140-80E2-E31C79016A64}"/>
                    </a:ext>
                  </a:extLst>
                </p:cNvPr>
                <p:cNvSpPr txBox="1"/>
                <p:nvPr/>
              </p:nvSpPr>
              <p:spPr>
                <a:xfrm>
                  <a:off x="20656444" y="6585092"/>
                  <a:ext cx="1829976" cy="6542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zh-CN" sz="600" kern="0" dirty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Helvetica Neue" panose="02000503000000020004" pitchFamily="2" charset="0"/>
                    </a:rPr>
                    <a:t>PaaS</a:t>
                  </a:r>
                  <a:r>
                    <a:rPr lang="zh-CN" altLang="en-US" sz="600" kern="0" dirty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Helvetica Neue" panose="02000503000000020004" pitchFamily="2" charset="0"/>
                    </a:rPr>
                    <a:t>产品</a:t>
                  </a:r>
                </a:p>
              </p:txBody>
            </p:sp>
            <p:sp>
              <p:nvSpPr>
                <p:cNvPr id="97" name="椭圆 96">
                  <a:extLst>
                    <a:ext uri="{FF2B5EF4-FFF2-40B4-BE49-F238E27FC236}">
                      <a16:creationId xmlns="" xmlns:a16="http://schemas.microsoft.com/office/drawing/2014/main" id="{0E43C942-BAF2-DF42-B3F2-B94060A48CB8}"/>
                    </a:ext>
                  </a:extLst>
                </p:cNvPr>
                <p:cNvSpPr/>
                <p:nvPr/>
              </p:nvSpPr>
              <p:spPr>
                <a:xfrm>
                  <a:off x="21287283" y="5966145"/>
                  <a:ext cx="568295" cy="568293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kumimoji="1" lang="zh-CN" altLang="en-US" sz="600" kern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Helvetica Neue" panose="02000503000000020004" pitchFamily="2" charset="0"/>
                  </a:endParaRPr>
                </a:p>
              </p:txBody>
            </p:sp>
          </p:grpSp>
          <p:grpSp>
            <p:nvGrpSpPr>
              <p:cNvPr id="89" name="组合 88"/>
              <p:cNvGrpSpPr/>
              <p:nvPr/>
            </p:nvGrpSpPr>
            <p:grpSpPr>
              <a:xfrm>
                <a:off x="21893133" y="5401558"/>
                <a:ext cx="984884" cy="679714"/>
                <a:chOff x="20699044" y="8335219"/>
                <a:chExt cx="1744780" cy="1204156"/>
              </a:xfrm>
            </p:grpSpPr>
            <p:sp>
              <p:nvSpPr>
                <p:cNvPr id="94" name="文本框 93">
                  <a:extLst>
                    <a:ext uri="{FF2B5EF4-FFF2-40B4-BE49-F238E27FC236}">
                      <a16:creationId xmlns="" xmlns:a16="http://schemas.microsoft.com/office/drawing/2014/main" id="{65F50F74-06F0-164F-B2C6-FC9F72E72666}"/>
                    </a:ext>
                  </a:extLst>
                </p:cNvPr>
                <p:cNvSpPr txBox="1"/>
                <p:nvPr/>
              </p:nvSpPr>
              <p:spPr>
                <a:xfrm>
                  <a:off x="20699044" y="8885082"/>
                  <a:ext cx="1744780" cy="6542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defRPr/>
                  </a:pPr>
                  <a:r>
                    <a:rPr lang="zh-CN" altLang="en-US" sz="600" kern="0" dirty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Helvetica Neue" panose="02000503000000020004" pitchFamily="2" charset="0"/>
                    </a:rPr>
                    <a:t>服务行业</a:t>
                  </a:r>
                </a:p>
              </p:txBody>
            </p:sp>
            <p:sp>
              <p:nvSpPr>
                <p:cNvPr id="95" name="椭圆 94">
                  <a:extLst>
                    <a:ext uri="{FF2B5EF4-FFF2-40B4-BE49-F238E27FC236}">
                      <a16:creationId xmlns="" xmlns:a16="http://schemas.microsoft.com/office/drawing/2014/main" id="{1432E8A0-0F45-3C4E-86DF-C9F9C9A9A93A}"/>
                    </a:ext>
                  </a:extLst>
                </p:cNvPr>
                <p:cNvSpPr/>
                <p:nvPr/>
              </p:nvSpPr>
              <p:spPr>
                <a:xfrm>
                  <a:off x="21318414" y="8335219"/>
                  <a:ext cx="506032" cy="506032"/>
                </a:xfrm>
                <a:prstGeom prst="ellipse">
                  <a:avLst/>
                </a:prstGeom>
                <a:solidFill>
                  <a:srgbClr val="ED7D31">
                    <a:alpha val="47843"/>
                  </a:srgbClr>
                </a:solidFill>
                <a:ln w="12700" cap="flat" cmpd="sng" algn="ctr">
                  <a:solidFill>
                    <a:srgbClr val="ED7D31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kumimoji="1" lang="zh-CN" altLang="en-US" sz="600" kern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Helvetica Neue" panose="02000503000000020004" pitchFamily="2" charset="0"/>
                  </a:endParaRPr>
                </a:p>
              </p:txBody>
            </p:sp>
          </p:grpSp>
          <p:grpSp>
            <p:nvGrpSpPr>
              <p:cNvPr id="90" name="组合 89"/>
              <p:cNvGrpSpPr/>
              <p:nvPr/>
            </p:nvGrpSpPr>
            <p:grpSpPr>
              <a:xfrm>
                <a:off x="20596619" y="5367526"/>
                <a:ext cx="1446548" cy="718712"/>
                <a:chOff x="20290107" y="7158368"/>
                <a:chExt cx="2562650" cy="1273240"/>
              </a:xfrm>
            </p:grpSpPr>
            <p:sp>
              <p:nvSpPr>
                <p:cNvPr id="92" name="文本框 91">
                  <a:extLst>
                    <a:ext uri="{FF2B5EF4-FFF2-40B4-BE49-F238E27FC236}">
                      <a16:creationId xmlns="" xmlns:a16="http://schemas.microsoft.com/office/drawing/2014/main" id="{7AD94C7A-40D7-5140-80E2-E31C79016A64}"/>
                    </a:ext>
                  </a:extLst>
                </p:cNvPr>
                <p:cNvSpPr txBox="1"/>
                <p:nvPr/>
              </p:nvSpPr>
              <p:spPr>
                <a:xfrm>
                  <a:off x="20290107" y="7777315"/>
                  <a:ext cx="2562650" cy="6542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defRPr/>
                  </a:pPr>
                  <a:r>
                    <a:rPr lang="zh-CN" altLang="en-US" sz="600" kern="0" dirty="0">
                      <a:solidFill>
                        <a:prstClr val="white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  <a:sym typeface="Helvetica Neue" panose="02000503000000020004" pitchFamily="2" charset="0"/>
                    </a:rPr>
                    <a:t>客制化解决方案</a:t>
                  </a:r>
                </a:p>
              </p:txBody>
            </p:sp>
            <p:sp>
              <p:nvSpPr>
                <p:cNvPr id="93" name="椭圆 92">
                  <a:extLst>
                    <a:ext uri="{FF2B5EF4-FFF2-40B4-BE49-F238E27FC236}">
                      <a16:creationId xmlns="" xmlns:a16="http://schemas.microsoft.com/office/drawing/2014/main" id="{0E43C942-BAF2-DF42-B3F2-B94060A48CB8}"/>
                    </a:ext>
                  </a:extLst>
                </p:cNvPr>
                <p:cNvSpPr/>
                <p:nvPr/>
              </p:nvSpPr>
              <p:spPr>
                <a:xfrm>
                  <a:off x="21287284" y="7158368"/>
                  <a:ext cx="568292" cy="568293"/>
                </a:xfrm>
                <a:prstGeom prst="ellipse">
                  <a:avLst/>
                </a:prstGeom>
                <a:solidFill>
                  <a:schemeClr val="accent6"/>
                </a:solidFill>
                <a:ln w="12700" cap="flat" cmpd="sng" algn="ctr">
                  <a:solidFill>
                    <a:schemeClr val="bg1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kumimoji="1" lang="zh-CN" altLang="en-US" sz="600" kern="0">
                    <a:solidFill>
                      <a:prstClr val="white"/>
                    </a:solidFill>
                    <a:sym typeface="Helvetica Neue" panose="02000503000000020004" pitchFamily="2" charset="0"/>
                  </a:endParaRPr>
                </a:p>
              </p:txBody>
            </p:sp>
          </p:grpSp>
          <p:sp>
            <p:nvSpPr>
              <p:cNvPr id="91" name="文本框 90">
                <a:extLst>
                  <a:ext uri="{FF2B5EF4-FFF2-40B4-BE49-F238E27FC236}">
                    <a16:creationId xmlns="" xmlns:a16="http://schemas.microsoft.com/office/drawing/2014/main" id="{914A0717-C9D6-BF4D-B10B-E3F786F1A9E2}"/>
                  </a:ext>
                </a:extLst>
              </p:cNvPr>
              <p:cNvSpPr txBox="1"/>
              <p:nvPr/>
            </p:nvSpPr>
            <p:spPr>
              <a:xfrm>
                <a:off x="21460988" y="4113215"/>
                <a:ext cx="830995" cy="461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zh-CN" altLang="en-US" sz="900" kern="0" dirty="0">
                    <a:solidFill>
                      <a:prstClr val="white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Helvetica Neue" panose="02000503000000020004" pitchFamily="2" charset="0"/>
                  </a:rPr>
                  <a:t>图例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4508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02000" y="2741245"/>
            <a:ext cx="114783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 </a:t>
            </a:r>
            <a:r>
              <a:rPr lang="zh-CN" altLang="en-US" sz="6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合作与帮助</a:t>
            </a:r>
            <a:endParaRPr lang="zh-CN" altLang="en-US" sz="6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309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02000" y="2741244"/>
            <a:ext cx="74090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</a:t>
            </a:r>
            <a:r>
              <a:rPr lang="zh-CN" altLang="en-US" sz="6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公司概况</a:t>
            </a:r>
            <a:endParaRPr lang="zh-CN" altLang="en-US" sz="6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69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32012" y="1089212"/>
            <a:ext cx="1056273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bg1"/>
                </a:solidFill>
              </a:rPr>
              <a:t>1</a:t>
            </a:r>
            <a:r>
              <a:rPr lang="zh-CN" altLang="en-US" sz="2400" dirty="0">
                <a:solidFill>
                  <a:schemeClr val="bg1"/>
                </a:solidFill>
              </a:rPr>
              <a:t>）股权融资支持。</a:t>
            </a:r>
            <a:br>
              <a:rPr lang="zh-CN" altLang="en-US" sz="2400" dirty="0">
                <a:solidFill>
                  <a:schemeClr val="bg1"/>
                </a:solidFill>
              </a:rPr>
            </a:br>
            <a:r>
              <a:rPr lang="en-US" altLang="zh-CN" sz="2400" dirty="0">
                <a:solidFill>
                  <a:schemeClr val="bg1"/>
                </a:solidFill>
              </a:rPr>
              <a:t>2</a:t>
            </a:r>
            <a:r>
              <a:rPr lang="zh-CN" altLang="en-US" sz="2400" dirty="0">
                <a:solidFill>
                  <a:schemeClr val="bg1"/>
                </a:solidFill>
              </a:rPr>
              <a:t>）税收减免支持。</a:t>
            </a:r>
            <a:br>
              <a:rPr lang="zh-CN" altLang="en-US" sz="2400" dirty="0">
                <a:solidFill>
                  <a:schemeClr val="bg1"/>
                </a:solidFill>
              </a:rPr>
            </a:br>
            <a:r>
              <a:rPr lang="en-US" altLang="zh-CN" sz="2400" dirty="0">
                <a:solidFill>
                  <a:schemeClr val="bg1"/>
                </a:solidFill>
              </a:rPr>
              <a:t>3</a:t>
            </a:r>
            <a:r>
              <a:rPr lang="zh-CN" altLang="en-US" sz="2400" dirty="0">
                <a:solidFill>
                  <a:schemeClr val="bg1"/>
                </a:solidFill>
              </a:rPr>
              <a:t>）更方便的银行低息贷款支持。目前</a:t>
            </a:r>
            <a:r>
              <a:rPr lang="zh-CN" altLang="en-US" sz="2400" dirty="0" smtClean="0">
                <a:solidFill>
                  <a:schemeClr val="bg1"/>
                </a:solidFill>
              </a:rPr>
              <a:t>，人工智能企业多为无</a:t>
            </a:r>
            <a:r>
              <a:rPr lang="zh-CN" altLang="en-US" sz="2400" dirty="0">
                <a:solidFill>
                  <a:schemeClr val="bg1"/>
                </a:solidFill>
              </a:rPr>
              <a:t>资产抵押的轻资产科技企业，几乎无法获取银行贷款支持，有也</a:t>
            </a:r>
            <a:r>
              <a:rPr lang="zh-CN" altLang="en-US" sz="2400" dirty="0" smtClean="0">
                <a:solidFill>
                  <a:schemeClr val="bg1"/>
                </a:solidFill>
              </a:rPr>
              <a:t>只是</a:t>
            </a:r>
            <a:r>
              <a:rPr lang="zh-CN" altLang="en-US" sz="2400" dirty="0">
                <a:solidFill>
                  <a:schemeClr val="bg1"/>
                </a:solidFill>
              </a:rPr>
              <a:t>百万级。</a:t>
            </a:r>
            <a:br>
              <a:rPr lang="zh-CN" altLang="en-US" sz="2400" dirty="0">
                <a:solidFill>
                  <a:schemeClr val="bg1"/>
                </a:solidFill>
              </a:rPr>
            </a:br>
            <a:r>
              <a:rPr lang="en-US" altLang="zh-CN" sz="2400" dirty="0">
                <a:solidFill>
                  <a:schemeClr val="bg1"/>
                </a:solidFill>
              </a:rPr>
              <a:t>4</a:t>
            </a:r>
            <a:r>
              <a:rPr lang="zh-CN" altLang="en-US" sz="2400" dirty="0">
                <a:solidFill>
                  <a:schemeClr val="bg1"/>
                </a:solidFill>
              </a:rPr>
              <a:t>）增加技术支撑扶持力度，完善知识产权的评估体系和交易体系，允许虚拟资产价值纳入资产评估体系。</a:t>
            </a:r>
            <a:br>
              <a:rPr lang="zh-CN" altLang="en-US" sz="2400" dirty="0">
                <a:solidFill>
                  <a:schemeClr val="bg1"/>
                </a:solidFill>
              </a:rPr>
            </a:br>
            <a:r>
              <a:rPr lang="en-US" altLang="zh-CN" sz="2400" dirty="0">
                <a:solidFill>
                  <a:schemeClr val="bg1"/>
                </a:solidFill>
              </a:rPr>
              <a:t>5</a:t>
            </a:r>
            <a:r>
              <a:rPr lang="zh-CN" altLang="en-US" sz="2400" dirty="0">
                <a:solidFill>
                  <a:schemeClr val="bg1"/>
                </a:solidFill>
              </a:rPr>
              <a:t>）加强对高科技企业的政策倾斜度，放款经济指标限制</a:t>
            </a:r>
            <a:r>
              <a:rPr lang="zh-CN" altLang="en-US" sz="2400" dirty="0" smtClean="0">
                <a:solidFill>
                  <a:schemeClr val="bg1"/>
                </a:solidFill>
              </a:rPr>
              <a:t>，如降低</a:t>
            </a:r>
            <a:r>
              <a:rPr lang="zh-CN" altLang="en-US" sz="2400" dirty="0">
                <a:solidFill>
                  <a:schemeClr val="bg1"/>
                </a:solidFill>
              </a:rPr>
              <a:t>专精特</a:t>
            </a:r>
            <a:r>
              <a:rPr lang="zh-CN" altLang="en-US" sz="2400" dirty="0" smtClean="0">
                <a:solidFill>
                  <a:schemeClr val="bg1"/>
                </a:solidFill>
              </a:rPr>
              <a:t>新小巨人企业</a:t>
            </a:r>
            <a:r>
              <a:rPr lang="zh-CN" altLang="en-US" sz="2400" dirty="0">
                <a:solidFill>
                  <a:schemeClr val="bg1"/>
                </a:solidFill>
              </a:rPr>
              <a:t>评估的</a:t>
            </a:r>
            <a:r>
              <a:rPr lang="zh-CN" altLang="en-US" sz="2400" dirty="0" smtClean="0">
                <a:solidFill>
                  <a:schemeClr val="bg1"/>
                </a:solidFill>
              </a:rPr>
              <a:t>财务收益指标等</a:t>
            </a:r>
            <a:r>
              <a:rPr lang="zh-CN" altLang="en-US" sz="2400" dirty="0">
                <a:solidFill>
                  <a:schemeClr val="bg1"/>
                </a:solidFill>
              </a:rPr>
              <a:t>。</a:t>
            </a:r>
            <a:br>
              <a:rPr lang="zh-CN" altLang="en-US" sz="2400" dirty="0">
                <a:solidFill>
                  <a:schemeClr val="bg1"/>
                </a:solidFill>
              </a:rPr>
            </a:br>
            <a:r>
              <a:rPr lang="en-US" altLang="zh-CN" sz="2400" dirty="0">
                <a:solidFill>
                  <a:schemeClr val="bg1"/>
                </a:solidFill>
              </a:rPr>
              <a:t>6</a:t>
            </a:r>
            <a:r>
              <a:rPr lang="zh-CN" altLang="en-US" sz="2400" dirty="0">
                <a:solidFill>
                  <a:schemeClr val="bg1"/>
                </a:solidFill>
              </a:rPr>
              <a:t>）政府项目希望可以增加预算以及回款周期等。</a:t>
            </a:r>
          </a:p>
        </p:txBody>
      </p:sp>
    </p:spTree>
    <p:extLst>
      <p:ext uri="{BB962C8B-B14F-4D97-AF65-F5344CB8AC3E}">
        <p14:creationId xmlns:p14="http://schemas.microsoft.com/office/powerpoint/2010/main" val="240217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02000" y="2741245"/>
            <a:ext cx="114783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感谢聆听！</a:t>
            </a:r>
            <a:endParaRPr lang="zh-CN" altLang="en-US" sz="6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910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409804" y="706676"/>
            <a:ext cx="7646736" cy="482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kumimoji="1" lang="zh-CN" altLang="en-US" sz="2533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中国领先的企业级大数据和人工智能解决方案提供商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44274" y="2167467"/>
            <a:ext cx="34226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lnSpc>
                <a:spcPct val="150000"/>
              </a:lnSpc>
            </a:pPr>
            <a:r>
              <a:rPr kumimoji="1" lang="zh-CN" altLang="en-US" sz="1600" dirty="0">
                <a:solidFill>
                  <a:prstClr val="white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rPr>
              <a:t>致力于成为企业和政府组织数字化、 智能化转型最值得信赖的合作伙伴。基于国双自主可控的分布式大数据平台和人工智能技术，国双先后为智能营销、 司法和财税等专业服务、工业互联网、智慧城市等领域，提供了安全可靠的数字化、 智能化解决方案和数据仓库等大型基础软件产品，助力相关企业和组织实现数字化、 智能化转型</a:t>
            </a:r>
            <a:r>
              <a:rPr kumimoji="1" lang="zh-CN" altLang="en-US" sz="1600" dirty="0" smtClean="0">
                <a:solidFill>
                  <a:prstClr val="white"/>
                </a:solidFill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rPr>
              <a:t>。</a:t>
            </a:r>
            <a:endParaRPr kumimoji="1" lang="zh-CN" altLang="en-US" sz="1600" dirty="0">
              <a:solidFill>
                <a:prstClr val="white"/>
              </a:solidFill>
              <a:latin typeface="Arial" panose="020B0604020202090204" pitchFamily="34" charset="0"/>
              <a:ea typeface="微软雅黑" panose="020B0503020204020204" pitchFamily="34" charset="-122"/>
              <a:sym typeface="Arial" panose="020B0604020202090204" pitchFamily="34" charset="0"/>
            </a:endParaRPr>
          </a:p>
        </p:txBody>
      </p:sp>
      <p:pic>
        <p:nvPicPr>
          <p:cNvPr id="5" name="图片 4" descr="图片包含 图形用户界面&#10;&#10;描述已自动生成">
            <a:extLst>
              <a:ext uri="{FF2B5EF4-FFF2-40B4-BE49-F238E27FC236}">
                <a16:creationId xmlns="" xmlns:a16="http://schemas.microsoft.com/office/drawing/2014/main" id="{2A244C14-4919-474E-B994-A769C4FDF0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657" y="2167467"/>
            <a:ext cx="7524213" cy="469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54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图片 1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" y="-3213"/>
            <a:ext cx="12194133" cy="6859200"/>
          </a:xfrm>
          <a:prstGeom prst="rect">
            <a:avLst/>
          </a:prstGeom>
        </p:spPr>
      </p:pic>
      <p:grpSp>
        <p:nvGrpSpPr>
          <p:cNvPr id="104" name="组合 103"/>
          <p:cNvGrpSpPr/>
          <p:nvPr/>
        </p:nvGrpSpPr>
        <p:grpSpPr>
          <a:xfrm rot="10800000">
            <a:off x="-41023" y="3577020"/>
            <a:ext cx="12274045" cy="242595"/>
            <a:chOff x="-10624022" y="6039275"/>
            <a:chExt cx="23977734" cy="484435"/>
          </a:xfrm>
        </p:grpSpPr>
        <p:pic>
          <p:nvPicPr>
            <p:cNvPr id="80" name="图片 7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624022" y="6039275"/>
              <a:ext cx="2997200" cy="469900"/>
            </a:xfrm>
            <a:prstGeom prst="rect">
              <a:avLst/>
            </a:prstGeom>
          </p:spPr>
        </p:pic>
        <p:pic>
          <p:nvPicPr>
            <p:cNvPr id="82" name="图片 8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26822" y="6039275"/>
              <a:ext cx="2882900" cy="469900"/>
            </a:xfrm>
            <a:prstGeom prst="rect">
              <a:avLst/>
            </a:prstGeom>
          </p:spPr>
        </p:pic>
        <p:pic>
          <p:nvPicPr>
            <p:cNvPr id="84" name="图片 8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83746" y="6039275"/>
              <a:ext cx="2603500" cy="469900"/>
            </a:xfrm>
            <a:prstGeom prst="rect">
              <a:avLst/>
            </a:prstGeom>
          </p:spPr>
        </p:pic>
        <p:pic>
          <p:nvPicPr>
            <p:cNvPr id="86" name="图片 8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15171" y="6039275"/>
              <a:ext cx="2463800" cy="469900"/>
            </a:xfrm>
            <a:prstGeom prst="rect">
              <a:avLst/>
            </a:prstGeom>
          </p:spPr>
        </p:pic>
        <p:pic>
          <p:nvPicPr>
            <p:cNvPr id="88" name="图片 8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704" y="6039275"/>
              <a:ext cx="2273300" cy="469900"/>
            </a:xfrm>
            <a:prstGeom prst="rect">
              <a:avLst/>
            </a:prstGeom>
          </p:spPr>
        </p:pic>
        <p:pic>
          <p:nvPicPr>
            <p:cNvPr id="90" name="图片 8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5876" y="6039275"/>
              <a:ext cx="2082800" cy="469900"/>
            </a:xfrm>
            <a:prstGeom prst="rect">
              <a:avLst/>
            </a:prstGeom>
          </p:spPr>
        </p:pic>
        <p:pic>
          <p:nvPicPr>
            <p:cNvPr id="92" name="图片 9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6247" y="6039275"/>
              <a:ext cx="1930400" cy="469900"/>
            </a:xfrm>
            <a:prstGeom prst="rect">
              <a:avLst/>
            </a:prstGeom>
          </p:spPr>
        </p:pic>
        <p:pic>
          <p:nvPicPr>
            <p:cNvPr id="94" name="图片 9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5591" y="6048554"/>
              <a:ext cx="1785041" cy="475156"/>
            </a:xfrm>
            <a:prstGeom prst="rect">
              <a:avLst/>
            </a:prstGeom>
          </p:spPr>
        </p:pic>
        <p:pic>
          <p:nvPicPr>
            <p:cNvPr id="96" name="图片 9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7070" y="6039275"/>
              <a:ext cx="1562100" cy="469900"/>
            </a:xfrm>
            <a:prstGeom prst="rect">
              <a:avLst/>
            </a:prstGeom>
          </p:spPr>
        </p:pic>
        <p:pic>
          <p:nvPicPr>
            <p:cNvPr id="98" name="图片 97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6112" y="6039275"/>
              <a:ext cx="1422400" cy="469900"/>
            </a:xfrm>
            <a:prstGeom prst="rect">
              <a:avLst/>
            </a:prstGeom>
          </p:spPr>
        </p:pic>
        <p:pic>
          <p:nvPicPr>
            <p:cNvPr id="100" name="图片 99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8512" y="6039275"/>
              <a:ext cx="1181100" cy="469900"/>
            </a:xfrm>
            <a:prstGeom prst="rect">
              <a:avLst/>
            </a:prstGeom>
          </p:spPr>
        </p:pic>
        <p:pic>
          <p:nvPicPr>
            <p:cNvPr id="102" name="图片 101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99612" y="6039275"/>
              <a:ext cx="1054100" cy="469900"/>
            </a:xfrm>
            <a:prstGeom prst="rect">
              <a:avLst/>
            </a:prstGeom>
          </p:spPr>
        </p:pic>
      </p:grpSp>
      <p:sp>
        <p:nvSpPr>
          <p:cNvPr id="105" name="文本框 104"/>
          <p:cNvSpPr txBox="1"/>
          <p:nvPr/>
        </p:nvSpPr>
        <p:spPr>
          <a:xfrm>
            <a:off x="9772387" y="3909334"/>
            <a:ext cx="1248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8530" indent="-118530">
              <a:lnSpc>
                <a:spcPts val="1600"/>
              </a:lnSpc>
              <a:buSzPct val="80000"/>
              <a:buFont typeface="Arial" panose="020B0604020202090204" pitchFamily="34" charset="0"/>
              <a:buChar char="•"/>
            </a:pPr>
            <a:r>
              <a:rPr kumimoji="1" lang="zh-CN" altLang="en-US" sz="867" b="1" dirty="0">
                <a:solidFill>
                  <a:prstClr val="white"/>
                </a:solidFill>
                <a:sym typeface="Arial" panose="020B0604020202090204" pitchFamily="34" charset="0"/>
              </a:rPr>
              <a:t>新一代并存并算数据仓库平台级软件正式投产使用</a:t>
            </a:r>
            <a:endParaRPr kumimoji="1" lang="en-US" altLang="zh-CN" sz="867" b="1" dirty="0">
              <a:solidFill>
                <a:prstClr val="white"/>
              </a:solidFill>
              <a:sym typeface="Arial" panose="020B0604020202090204" pitchFamily="34" charset="0"/>
            </a:endParaRPr>
          </a:p>
        </p:txBody>
      </p:sp>
      <p:sp>
        <p:nvSpPr>
          <p:cNvPr id="106" name="文本框 105"/>
          <p:cNvSpPr txBox="1"/>
          <p:nvPr/>
        </p:nvSpPr>
        <p:spPr>
          <a:xfrm>
            <a:off x="76900" y="3222775"/>
            <a:ext cx="87435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867" b="1" dirty="0">
                <a:solidFill>
                  <a:prstClr val="white"/>
                </a:solidFill>
                <a:sym typeface="Arial" panose="020B0604020202090204" pitchFamily="34" charset="0"/>
              </a:rPr>
              <a:t>2005</a:t>
            </a:r>
            <a:endParaRPr kumimoji="1" lang="zh-CN" altLang="en-US" sz="1867" b="1" dirty="0">
              <a:solidFill>
                <a:prstClr val="white"/>
              </a:solidFill>
              <a:sym typeface="Arial" panose="020B0604020202090204" pitchFamily="34" charset="0"/>
            </a:endParaRPr>
          </a:p>
        </p:txBody>
      </p:sp>
      <p:sp>
        <p:nvSpPr>
          <p:cNvPr id="107" name="文本框 106"/>
          <p:cNvSpPr txBox="1"/>
          <p:nvPr/>
        </p:nvSpPr>
        <p:spPr>
          <a:xfrm>
            <a:off x="1017761" y="3231298"/>
            <a:ext cx="91208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867" b="1" dirty="0">
                <a:solidFill>
                  <a:prstClr val="white"/>
                </a:solidFill>
                <a:sym typeface="Arial" panose="020B0604020202090204" pitchFamily="34" charset="0"/>
              </a:rPr>
              <a:t>2008</a:t>
            </a:r>
            <a:endParaRPr kumimoji="1" lang="zh-CN" altLang="en-US" sz="1867" b="1" dirty="0">
              <a:solidFill>
                <a:prstClr val="white"/>
              </a:solidFill>
              <a:sym typeface="Arial" panose="020B0604020202090204" pitchFamily="34" charset="0"/>
            </a:endParaRPr>
          </a:p>
        </p:txBody>
      </p:sp>
      <p:sp>
        <p:nvSpPr>
          <p:cNvPr id="108" name="文本框 107"/>
          <p:cNvSpPr txBox="1"/>
          <p:nvPr/>
        </p:nvSpPr>
        <p:spPr>
          <a:xfrm>
            <a:off x="2018933" y="3226239"/>
            <a:ext cx="88945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867" b="1" dirty="0">
                <a:solidFill>
                  <a:prstClr val="white"/>
                </a:solidFill>
                <a:sym typeface="Arial" panose="020B0604020202090204" pitchFamily="34" charset="0"/>
              </a:rPr>
              <a:t>2009</a:t>
            </a:r>
            <a:endParaRPr kumimoji="1" lang="zh-CN" altLang="en-US" sz="1867" b="1" dirty="0">
              <a:solidFill>
                <a:prstClr val="white"/>
              </a:solidFill>
              <a:sym typeface="Arial" panose="020B0604020202090204" pitchFamily="34" charset="0"/>
            </a:endParaRPr>
          </a:p>
        </p:txBody>
      </p:sp>
      <p:sp>
        <p:nvSpPr>
          <p:cNvPr id="109" name="文本框 108"/>
          <p:cNvSpPr txBox="1"/>
          <p:nvPr/>
        </p:nvSpPr>
        <p:spPr>
          <a:xfrm>
            <a:off x="3042635" y="3221358"/>
            <a:ext cx="877848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867" b="1" dirty="0">
                <a:solidFill>
                  <a:prstClr val="white"/>
                </a:solidFill>
                <a:sym typeface="Arial" panose="020B0604020202090204" pitchFamily="34" charset="0"/>
              </a:rPr>
              <a:t>2012</a:t>
            </a:r>
            <a:endParaRPr kumimoji="1" lang="zh-CN" altLang="en-US" sz="1867" b="1" dirty="0">
              <a:solidFill>
                <a:prstClr val="white"/>
              </a:solidFill>
              <a:sym typeface="Arial" panose="020B0604020202090204" pitchFamily="34" charset="0"/>
            </a:endParaRPr>
          </a:p>
        </p:txBody>
      </p:sp>
      <p:sp>
        <p:nvSpPr>
          <p:cNvPr id="110" name="文本框 109"/>
          <p:cNvSpPr txBox="1"/>
          <p:nvPr/>
        </p:nvSpPr>
        <p:spPr>
          <a:xfrm>
            <a:off x="4043439" y="3221358"/>
            <a:ext cx="919555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867" b="1" dirty="0">
                <a:solidFill>
                  <a:prstClr val="white"/>
                </a:solidFill>
                <a:sym typeface="Arial" panose="020B0604020202090204" pitchFamily="34" charset="0"/>
              </a:rPr>
              <a:t>2013</a:t>
            </a:r>
            <a:endParaRPr kumimoji="1" lang="zh-CN" altLang="en-US" sz="1867" b="1" dirty="0">
              <a:solidFill>
                <a:prstClr val="white"/>
              </a:solidFill>
              <a:sym typeface="Arial" panose="020B0604020202090204" pitchFamily="34" charset="0"/>
            </a:endParaRPr>
          </a:p>
        </p:txBody>
      </p:sp>
      <p:sp>
        <p:nvSpPr>
          <p:cNvPr id="111" name="文本框 110"/>
          <p:cNvSpPr txBox="1"/>
          <p:nvPr/>
        </p:nvSpPr>
        <p:spPr>
          <a:xfrm>
            <a:off x="5029503" y="3221358"/>
            <a:ext cx="90599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867" b="1" dirty="0">
                <a:solidFill>
                  <a:prstClr val="white"/>
                </a:solidFill>
                <a:sym typeface="Arial" panose="020B0604020202090204" pitchFamily="34" charset="0"/>
              </a:rPr>
              <a:t>2014</a:t>
            </a:r>
            <a:endParaRPr kumimoji="1" lang="zh-CN" altLang="en-US" sz="1867" b="1" dirty="0">
              <a:solidFill>
                <a:prstClr val="white"/>
              </a:solidFill>
              <a:sym typeface="Arial" panose="020B0604020202090204" pitchFamily="34" charset="0"/>
            </a:endParaRPr>
          </a:p>
        </p:txBody>
      </p:sp>
      <p:sp>
        <p:nvSpPr>
          <p:cNvPr id="114" name="文本框 113"/>
          <p:cNvSpPr txBox="1"/>
          <p:nvPr/>
        </p:nvSpPr>
        <p:spPr>
          <a:xfrm>
            <a:off x="7014409" y="3211170"/>
            <a:ext cx="88564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867" b="1" dirty="0">
                <a:solidFill>
                  <a:prstClr val="white"/>
                </a:solidFill>
                <a:sym typeface="Arial" panose="020B0604020202090204" pitchFamily="34" charset="0"/>
              </a:rPr>
              <a:t>2017</a:t>
            </a:r>
            <a:endParaRPr kumimoji="1" lang="zh-CN" altLang="en-US" sz="1867" b="1" dirty="0">
              <a:solidFill>
                <a:prstClr val="white"/>
              </a:solidFill>
              <a:sym typeface="Arial" panose="020B0604020202090204" pitchFamily="34" charset="0"/>
            </a:endParaRPr>
          </a:p>
        </p:txBody>
      </p:sp>
      <p:sp>
        <p:nvSpPr>
          <p:cNvPr id="115" name="文本框 114"/>
          <p:cNvSpPr txBox="1"/>
          <p:nvPr/>
        </p:nvSpPr>
        <p:spPr>
          <a:xfrm>
            <a:off x="7955278" y="3204175"/>
            <a:ext cx="85844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867" b="1" dirty="0">
                <a:solidFill>
                  <a:prstClr val="white"/>
                </a:solidFill>
                <a:sym typeface="Arial" panose="020B0604020202090204" pitchFamily="34" charset="0"/>
              </a:rPr>
              <a:t>2018</a:t>
            </a:r>
            <a:endParaRPr kumimoji="1" lang="zh-CN" altLang="en-US" sz="1867" b="1" dirty="0">
              <a:solidFill>
                <a:prstClr val="white"/>
              </a:solidFill>
              <a:sym typeface="Arial" panose="020B0604020202090204" pitchFamily="34" charset="0"/>
            </a:endParaRPr>
          </a:p>
        </p:txBody>
      </p:sp>
      <p:sp>
        <p:nvSpPr>
          <p:cNvPr id="116" name="文本框 115"/>
          <p:cNvSpPr txBox="1"/>
          <p:nvPr/>
        </p:nvSpPr>
        <p:spPr>
          <a:xfrm>
            <a:off x="8959254" y="3195699"/>
            <a:ext cx="85844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867" b="1" dirty="0">
                <a:solidFill>
                  <a:prstClr val="white"/>
                </a:solidFill>
                <a:sym typeface="Arial" panose="020B0604020202090204" pitchFamily="34" charset="0"/>
              </a:rPr>
              <a:t>2019</a:t>
            </a:r>
            <a:endParaRPr kumimoji="1" lang="zh-CN" altLang="en-US" sz="1867" b="1" dirty="0">
              <a:solidFill>
                <a:prstClr val="white"/>
              </a:solidFill>
              <a:sym typeface="Arial" panose="020B0604020202090204" pitchFamily="34" charset="0"/>
            </a:endParaRPr>
          </a:p>
        </p:txBody>
      </p:sp>
      <p:sp>
        <p:nvSpPr>
          <p:cNvPr id="117" name="文本框 116"/>
          <p:cNvSpPr txBox="1"/>
          <p:nvPr/>
        </p:nvSpPr>
        <p:spPr>
          <a:xfrm>
            <a:off x="9997098" y="3204962"/>
            <a:ext cx="85844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867" b="1" dirty="0">
                <a:solidFill>
                  <a:prstClr val="white"/>
                </a:solidFill>
                <a:sym typeface="Arial" panose="020B0604020202090204" pitchFamily="34" charset="0"/>
              </a:rPr>
              <a:t>2020</a:t>
            </a:r>
            <a:endParaRPr kumimoji="1" lang="zh-CN" altLang="en-US" sz="1867" b="1" dirty="0">
              <a:solidFill>
                <a:prstClr val="white"/>
              </a:solidFill>
              <a:sym typeface="Arial" panose="020B0604020202090204" pitchFamily="34" charset="0"/>
            </a:endParaRPr>
          </a:p>
        </p:txBody>
      </p:sp>
      <p:sp>
        <p:nvSpPr>
          <p:cNvPr id="120" name="文本框 119"/>
          <p:cNvSpPr txBox="1"/>
          <p:nvPr/>
        </p:nvSpPr>
        <p:spPr>
          <a:xfrm>
            <a:off x="7664617" y="3922312"/>
            <a:ext cx="1360264" cy="138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8530" indent="-118530">
              <a:lnSpc>
                <a:spcPts val="1600"/>
              </a:lnSpc>
              <a:spcAft>
                <a:spcPts val="533"/>
              </a:spcAft>
              <a:buSzPct val="80000"/>
              <a:buFont typeface="Arial" panose="020B0604020202090204" pitchFamily="34" charset="0"/>
              <a:buChar char="•"/>
            </a:pPr>
            <a:r>
              <a:rPr kumimoji="1" lang="zh-CN" altLang="en-US" sz="867" b="1" dirty="0">
                <a:solidFill>
                  <a:prstClr val="white"/>
                </a:solidFill>
                <a:latin typeface="+mn-ea"/>
                <a:sym typeface="Arial" panose="020B0604020202090204" pitchFamily="34" charset="0"/>
              </a:rPr>
              <a:t>大型并行数据仓库平台及智能化分析工具开始商业化探索</a:t>
            </a:r>
          </a:p>
          <a:p>
            <a:pPr marL="118530" indent="-118530">
              <a:lnSpc>
                <a:spcPts val="1600"/>
              </a:lnSpc>
              <a:spcAft>
                <a:spcPts val="533"/>
              </a:spcAft>
              <a:buSzPct val="80000"/>
              <a:buFont typeface="Arial" panose="020B0604020202090204" pitchFamily="34" charset="0"/>
              <a:buChar char="•"/>
            </a:pPr>
            <a:r>
              <a:rPr kumimoji="1" lang="zh-CN" altLang="en-US" sz="867" b="1" dirty="0">
                <a:solidFill>
                  <a:prstClr val="white"/>
                </a:solidFill>
                <a:latin typeface="+mn-ea"/>
                <a:sym typeface="Arial" panose="020B0604020202090204" pitchFamily="34" charset="0"/>
              </a:rPr>
              <a:t>通过</a:t>
            </a:r>
            <a:r>
              <a:rPr kumimoji="1" lang="en-GB" altLang="zh-CN" sz="867" b="1" dirty="0">
                <a:solidFill>
                  <a:prstClr val="white"/>
                </a:solidFill>
                <a:latin typeface="+mn-ea"/>
                <a:sym typeface="Arial" panose="020B0604020202090204" pitchFamily="34" charset="0"/>
              </a:rPr>
              <a:t>ISO27001:2013</a:t>
            </a:r>
            <a:r>
              <a:rPr kumimoji="1" lang="zh-CN" altLang="en-US" sz="867" b="1" dirty="0">
                <a:solidFill>
                  <a:prstClr val="white"/>
                </a:solidFill>
                <a:latin typeface="+mn-ea"/>
                <a:sym typeface="Arial" panose="020B0604020202090204" pitchFamily="34" charset="0"/>
              </a:rPr>
              <a:t>信息安全管理体系认证</a:t>
            </a:r>
            <a:endParaRPr kumimoji="1" lang="en-US" altLang="zh-CN" sz="867" b="1" dirty="0">
              <a:solidFill>
                <a:prstClr val="white"/>
              </a:solidFill>
              <a:latin typeface="+mn-ea"/>
              <a:sym typeface="Arial" panose="020B0604020202090204" pitchFamily="34" charset="0"/>
            </a:endParaRPr>
          </a:p>
        </p:txBody>
      </p:sp>
      <p:sp>
        <p:nvSpPr>
          <p:cNvPr id="122" name="文本框 121"/>
          <p:cNvSpPr txBox="1"/>
          <p:nvPr/>
        </p:nvSpPr>
        <p:spPr>
          <a:xfrm>
            <a:off x="6842946" y="2540935"/>
            <a:ext cx="1099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8530" indent="-118530">
              <a:lnSpc>
                <a:spcPts val="1600"/>
              </a:lnSpc>
              <a:buSzPct val="80000"/>
              <a:buFont typeface="Arial" panose="020B0604020202090204" pitchFamily="34" charset="0"/>
              <a:buChar char="•"/>
            </a:pPr>
            <a:r>
              <a:rPr kumimoji="1" lang="zh-CN" altLang="en-US" sz="867" b="1" dirty="0">
                <a:solidFill>
                  <a:prstClr val="white"/>
                </a:solidFill>
                <a:sym typeface="Arial" panose="020B0604020202090204" pitchFamily="34" charset="0"/>
              </a:rPr>
              <a:t>正式开始工业互联网领域的商业化</a:t>
            </a:r>
          </a:p>
        </p:txBody>
      </p:sp>
      <p:sp>
        <p:nvSpPr>
          <p:cNvPr id="123" name="文本框 122"/>
          <p:cNvSpPr txBox="1"/>
          <p:nvPr/>
        </p:nvSpPr>
        <p:spPr>
          <a:xfrm>
            <a:off x="5772547" y="3922312"/>
            <a:ext cx="1205271" cy="1182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8530" indent="-118530">
              <a:lnSpc>
                <a:spcPts val="1600"/>
              </a:lnSpc>
              <a:spcAft>
                <a:spcPts val="533"/>
              </a:spcAft>
              <a:buSzPct val="80000"/>
              <a:buFont typeface="Arial" panose="020B0604020202090204" pitchFamily="34" charset="0"/>
              <a:buChar char="•"/>
            </a:pPr>
            <a:r>
              <a:rPr kumimoji="1" lang="zh-CN" altLang="en-US" sz="867" b="1" dirty="0">
                <a:solidFill>
                  <a:prstClr val="white"/>
                </a:solidFill>
                <a:sym typeface="Arial" panose="020B0604020202090204" pitchFamily="34" charset="0"/>
              </a:rPr>
              <a:t>协助最高人民法院建设的“法信”平台上线</a:t>
            </a:r>
          </a:p>
          <a:p>
            <a:pPr marL="118530" indent="-118530">
              <a:lnSpc>
                <a:spcPts val="1600"/>
              </a:lnSpc>
              <a:spcAft>
                <a:spcPts val="533"/>
              </a:spcAft>
              <a:buSzPct val="80000"/>
              <a:buFont typeface="Arial" panose="020B0604020202090204" pitchFamily="34" charset="0"/>
              <a:buChar char="•"/>
            </a:pPr>
            <a:r>
              <a:rPr kumimoji="1" lang="zh-CN" altLang="en-US" sz="867" b="1" dirty="0">
                <a:solidFill>
                  <a:prstClr val="white"/>
                </a:solidFill>
                <a:sym typeface="Arial" panose="020B0604020202090204" pitchFamily="34" charset="0"/>
              </a:rPr>
              <a:t>在美国纳斯达克全球市场上市</a:t>
            </a:r>
          </a:p>
        </p:txBody>
      </p:sp>
      <p:sp>
        <p:nvSpPr>
          <p:cNvPr id="125" name="文本框 124"/>
          <p:cNvSpPr txBox="1"/>
          <p:nvPr/>
        </p:nvSpPr>
        <p:spPr>
          <a:xfrm>
            <a:off x="4779386" y="2062172"/>
            <a:ext cx="1244380" cy="1182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8530" indent="-118530">
              <a:lnSpc>
                <a:spcPts val="1600"/>
              </a:lnSpc>
              <a:spcAft>
                <a:spcPts val="533"/>
              </a:spcAft>
              <a:buSzPct val="80000"/>
              <a:buFont typeface="Arial" panose="020B0604020202090204" pitchFamily="34" charset="0"/>
              <a:buChar char="•"/>
            </a:pPr>
            <a:r>
              <a:rPr kumimoji="1" lang="zh-CN" altLang="en-US" sz="867" b="1" dirty="0">
                <a:solidFill>
                  <a:prstClr val="white"/>
                </a:solidFill>
                <a:sym typeface="Arial" panose="020B0604020202090204" pitchFamily="34" charset="0"/>
              </a:rPr>
              <a:t>中关村知识产权重点示范企业</a:t>
            </a:r>
            <a:r>
              <a:rPr kumimoji="1" lang="en-US" altLang="zh-CN" sz="867" b="1" dirty="0">
                <a:solidFill>
                  <a:prstClr val="white"/>
                </a:solidFill>
                <a:sym typeface="Arial" panose="020B0604020202090204" pitchFamily="34" charset="0"/>
              </a:rPr>
              <a:t>10</a:t>
            </a:r>
            <a:r>
              <a:rPr kumimoji="1" lang="zh-CN" altLang="en-US" sz="867" b="1" dirty="0">
                <a:solidFill>
                  <a:prstClr val="white"/>
                </a:solidFill>
                <a:sym typeface="Arial" panose="020B0604020202090204" pitchFamily="34" charset="0"/>
              </a:rPr>
              <a:t>强</a:t>
            </a:r>
            <a:endParaRPr kumimoji="1" lang="en-US" altLang="zh-CN" sz="867" b="1" dirty="0">
              <a:solidFill>
                <a:prstClr val="white"/>
              </a:solidFill>
              <a:sym typeface="Arial" panose="020B0604020202090204" pitchFamily="34" charset="0"/>
            </a:endParaRPr>
          </a:p>
          <a:p>
            <a:pPr marL="118530" indent="-118530">
              <a:lnSpc>
                <a:spcPts val="1600"/>
              </a:lnSpc>
              <a:spcAft>
                <a:spcPts val="533"/>
              </a:spcAft>
              <a:buSzPct val="80000"/>
              <a:buFont typeface="Arial" panose="020B0604020202090204" pitchFamily="34" charset="0"/>
              <a:buChar char="•"/>
            </a:pPr>
            <a:r>
              <a:rPr kumimoji="1" lang="zh-CN" altLang="en-US" sz="867" b="1" dirty="0">
                <a:solidFill>
                  <a:prstClr val="white"/>
                </a:solidFill>
                <a:sym typeface="Arial" panose="020B0604020202090204" pitchFamily="34" charset="0"/>
              </a:rPr>
              <a:t>成立人民大学</a:t>
            </a:r>
            <a:r>
              <a:rPr kumimoji="1" lang="en-US" altLang="zh-CN" sz="867" b="1" dirty="0">
                <a:solidFill>
                  <a:prstClr val="white"/>
                </a:solidFill>
                <a:sym typeface="Arial" panose="020B0604020202090204" pitchFamily="34" charset="0"/>
              </a:rPr>
              <a:t>-</a:t>
            </a:r>
            <a:r>
              <a:rPr kumimoji="1" lang="zh-CN" altLang="en-US" sz="867" b="1" dirty="0">
                <a:solidFill>
                  <a:prstClr val="white"/>
                </a:solidFill>
                <a:sym typeface="Arial" panose="020B0604020202090204" pitchFamily="34" charset="0"/>
              </a:rPr>
              <a:t>国双“大数据科学联合实验室”</a:t>
            </a:r>
          </a:p>
        </p:txBody>
      </p:sp>
      <p:sp>
        <p:nvSpPr>
          <p:cNvPr id="126" name="文本框 125"/>
          <p:cNvSpPr txBox="1"/>
          <p:nvPr/>
        </p:nvSpPr>
        <p:spPr>
          <a:xfrm>
            <a:off x="3893029" y="3967912"/>
            <a:ext cx="988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8530" indent="-118530">
              <a:lnSpc>
                <a:spcPts val="1600"/>
              </a:lnSpc>
              <a:buSzPct val="80000"/>
              <a:buFont typeface="Arial" panose="020B0604020202090204" pitchFamily="34" charset="0"/>
              <a:buChar char="•"/>
            </a:pPr>
            <a:r>
              <a:rPr kumimoji="1" lang="zh-CN" altLang="en-US" sz="867" b="1" dirty="0">
                <a:solidFill>
                  <a:prstClr val="white"/>
                </a:solidFill>
                <a:sym typeface="Arial" panose="020B0604020202090204" pitchFamily="34" charset="0"/>
              </a:rPr>
              <a:t>德勤高科技、高成长中国</a:t>
            </a:r>
            <a:r>
              <a:rPr kumimoji="1" lang="en-US" altLang="zh-CN" sz="867" b="1" dirty="0">
                <a:solidFill>
                  <a:prstClr val="white"/>
                </a:solidFill>
                <a:sym typeface="Arial" panose="020B0604020202090204" pitchFamily="34" charset="0"/>
              </a:rPr>
              <a:t>50</a:t>
            </a:r>
            <a:r>
              <a:rPr kumimoji="1" lang="zh-CN" altLang="en-US" sz="867" b="1" dirty="0">
                <a:solidFill>
                  <a:prstClr val="white"/>
                </a:solidFill>
                <a:sym typeface="Arial" panose="020B0604020202090204" pitchFamily="34" charset="0"/>
              </a:rPr>
              <a:t>强</a:t>
            </a:r>
          </a:p>
        </p:txBody>
      </p:sp>
      <p:sp>
        <p:nvSpPr>
          <p:cNvPr id="127" name="文本框 126"/>
          <p:cNvSpPr txBox="1"/>
          <p:nvPr/>
        </p:nvSpPr>
        <p:spPr>
          <a:xfrm>
            <a:off x="1889942" y="3914946"/>
            <a:ext cx="1024092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8530" indent="-118530">
              <a:lnSpc>
                <a:spcPts val="1600"/>
              </a:lnSpc>
              <a:buSzPct val="80000"/>
              <a:buFont typeface="Arial" panose="020B0604020202090204" pitchFamily="34" charset="0"/>
              <a:buChar char="•"/>
            </a:pPr>
            <a:r>
              <a:rPr kumimoji="1" lang="zh-CN" altLang="en-US" sz="867" b="1" dirty="0">
                <a:solidFill>
                  <a:prstClr val="white"/>
                </a:solidFill>
                <a:latin typeface="+mn-ea"/>
                <a:sym typeface="Arial" panose="020B0604020202090204" pitchFamily="34" charset="0"/>
              </a:rPr>
              <a:t>成为</a:t>
            </a:r>
            <a:r>
              <a:rPr kumimoji="1" lang="en-GB" altLang="zh-CN" sz="867" b="1" dirty="0">
                <a:solidFill>
                  <a:prstClr val="white"/>
                </a:solidFill>
                <a:latin typeface="+mn-ea"/>
                <a:sym typeface="Arial" panose="020B0604020202090204" pitchFamily="34" charset="0"/>
              </a:rPr>
              <a:t>SEMPO</a:t>
            </a:r>
            <a:r>
              <a:rPr kumimoji="1" lang="zh-CN" altLang="en-US" sz="867" b="1" dirty="0">
                <a:solidFill>
                  <a:prstClr val="white"/>
                </a:solidFill>
                <a:latin typeface="+mn-ea"/>
                <a:sym typeface="Arial" panose="020B0604020202090204" pitchFamily="34" charset="0"/>
              </a:rPr>
              <a:t>全球搜索引擎营销专家组织全球董事</a:t>
            </a:r>
          </a:p>
        </p:txBody>
      </p:sp>
      <p:sp>
        <p:nvSpPr>
          <p:cNvPr id="128" name="文本框 127"/>
          <p:cNvSpPr txBox="1"/>
          <p:nvPr/>
        </p:nvSpPr>
        <p:spPr>
          <a:xfrm>
            <a:off x="26797" y="3914946"/>
            <a:ext cx="1338899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8530" indent="-118530">
              <a:lnSpc>
                <a:spcPts val="1600"/>
              </a:lnSpc>
              <a:buSzPct val="80000"/>
              <a:buFont typeface="Arial" panose="020B0604020202090204" pitchFamily="34" charset="0"/>
              <a:buChar char="•"/>
            </a:pPr>
            <a:r>
              <a:rPr kumimoji="1" lang="zh-CN" altLang="en-US" sz="867" b="1" dirty="0">
                <a:solidFill>
                  <a:prstClr val="white"/>
                </a:solidFill>
                <a:sym typeface="Arial" panose="020B0604020202090204" pitchFamily="34" charset="0"/>
              </a:rPr>
              <a:t>公司成立</a:t>
            </a:r>
          </a:p>
        </p:txBody>
      </p:sp>
      <p:sp>
        <p:nvSpPr>
          <p:cNvPr id="129" name="文本框 128"/>
          <p:cNvSpPr txBox="1"/>
          <p:nvPr/>
        </p:nvSpPr>
        <p:spPr>
          <a:xfrm>
            <a:off x="857454" y="1467931"/>
            <a:ext cx="1199548" cy="1797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8530" indent="-118530">
              <a:lnSpc>
                <a:spcPts val="1600"/>
              </a:lnSpc>
              <a:spcAft>
                <a:spcPts val="533"/>
              </a:spcAft>
              <a:buSzPct val="80000"/>
              <a:buFont typeface="Arial" panose="020B0604020202090204" pitchFamily="34" charset="0"/>
              <a:buChar char="•"/>
            </a:pPr>
            <a:r>
              <a:rPr kumimoji="1" lang="zh-CN" altLang="en-US" sz="867" b="1" dirty="0">
                <a:solidFill>
                  <a:prstClr val="white"/>
                </a:solidFill>
                <a:sym typeface="Arial" panose="020B0604020202090204" pitchFamily="34" charset="0"/>
              </a:rPr>
              <a:t>微软“</a:t>
            </a:r>
            <a:r>
              <a:rPr kumimoji="1" lang="en-GB" altLang="zh-CN" sz="867" b="1" dirty="0">
                <a:solidFill>
                  <a:prstClr val="white"/>
                </a:solidFill>
                <a:sym typeface="Arial" panose="020B0604020202090204" pitchFamily="34" charset="0"/>
              </a:rPr>
              <a:t>BizSpark”</a:t>
            </a:r>
            <a:r>
              <a:rPr kumimoji="1" lang="zh-CN" altLang="en-US" sz="867" b="1" dirty="0">
                <a:solidFill>
                  <a:prstClr val="white"/>
                </a:solidFill>
                <a:sym typeface="Arial" panose="020B0604020202090204" pitchFamily="34" charset="0"/>
              </a:rPr>
              <a:t>逾四千家入围企业中位列第一名</a:t>
            </a:r>
          </a:p>
          <a:p>
            <a:pPr marL="118530" indent="-118530">
              <a:lnSpc>
                <a:spcPts val="1600"/>
              </a:lnSpc>
              <a:spcAft>
                <a:spcPts val="533"/>
              </a:spcAft>
              <a:buSzPct val="80000"/>
              <a:buFont typeface="Arial" panose="020B0604020202090204" pitchFamily="34" charset="0"/>
              <a:buChar char="•"/>
            </a:pPr>
            <a:r>
              <a:rPr kumimoji="1" lang="zh-CN" altLang="en-US" sz="867" b="1" dirty="0">
                <a:solidFill>
                  <a:prstClr val="white"/>
                </a:solidFill>
                <a:sym typeface="Arial" panose="020B0604020202090204" pitchFamily="34" charset="0"/>
              </a:rPr>
              <a:t>第一款产品</a:t>
            </a:r>
            <a:r>
              <a:rPr kumimoji="1" lang="en-GB" altLang="zh-CN" sz="867" b="1" dirty="0">
                <a:solidFill>
                  <a:prstClr val="white"/>
                </a:solidFill>
                <a:sym typeface="Arial" panose="020B0604020202090204" pitchFamily="34" charset="0"/>
              </a:rPr>
              <a:t>Web Dissector</a:t>
            </a:r>
            <a:r>
              <a:rPr kumimoji="1" lang="zh-CN" altLang="en-GB" sz="867" b="1" dirty="0">
                <a:solidFill>
                  <a:prstClr val="white"/>
                </a:solidFill>
                <a:sym typeface="Arial" panose="020B0604020202090204" pitchFamily="34" charset="0"/>
              </a:rPr>
              <a:t>（</a:t>
            </a:r>
            <a:r>
              <a:rPr kumimoji="1" lang="zh-CN" altLang="en-US" sz="867" b="1" dirty="0">
                <a:solidFill>
                  <a:prstClr val="white"/>
                </a:solidFill>
                <a:sym typeface="Arial" panose="020B0604020202090204" pitchFamily="34" charset="0"/>
              </a:rPr>
              <a:t>用户行为分析和在线营销效果优化平台）上线</a:t>
            </a:r>
          </a:p>
        </p:txBody>
      </p:sp>
      <p:sp>
        <p:nvSpPr>
          <p:cNvPr id="130" name="文本框 129"/>
          <p:cNvSpPr txBox="1"/>
          <p:nvPr/>
        </p:nvSpPr>
        <p:spPr>
          <a:xfrm>
            <a:off x="2914034" y="1849440"/>
            <a:ext cx="1153229" cy="138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8530" indent="-118530">
              <a:lnSpc>
                <a:spcPts val="1600"/>
              </a:lnSpc>
              <a:spcAft>
                <a:spcPts val="533"/>
              </a:spcAft>
              <a:buSzPct val="80000"/>
              <a:buFont typeface="Arial" panose="020B0604020202090204" pitchFamily="34" charset="0"/>
              <a:buChar char="•"/>
            </a:pPr>
            <a:r>
              <a:rPr kumimoji="1" lang="zh-CN" altLang="en-US" sz="867" b="1" dirty="0">
                <a:solidFill>
                  <a:prstClr val="white"/>
                </a:solidFill>
                <a:sym typeface="Arial" panose="020B0604020202090204" pitchFamily="34" charset="0"/>
              </a:rPr>
              <a:t>与国家信息中心合作成立网络政府研究中心</a:t>
            </a:r>
          </a:p>
          <a:p>
            <a:pPr marL="118530" indent="-118530">
              <a:lnSpc>
                <a:spcPts val="1600"/>
              </a:lnSpc>
              <a:spcAft>
                <a:spcPts val="533"/>
              </a:spcAft>
              <a:buSzPct val="80000"/>
              <a:buFont typeface="Arial" panose="020B0604020202090204" pitchFamily="34" charset="0"/>
              <a:buChar char="•"/>
            </a:pPr>
            <a:r>
              <a:rPr kumimoji="1" lang="en-GB" altLang="zh-CN" sz="867" b="1" dirty="0">
                <a:solidFill>
                  <a:prstClr val="white"/>
                </a:solidFill>
                <a:sym typeface="Arial" panose="020B0604020202090204" pitchFamily="34" charset="0"/>
              </a:rPr>
              <a:t>CEO</a:t>
            </a:r>
            <a:r>
              <a:rPr kumimoji="1" lang="zh-CN" altLang="en-US" sz="867" b="1" dirty="0">
                <a:solidFill>
                  <a:prstClr val="white"/>
                </a:solidFill>
                <a:sym typeface="Arial" panose="020B0604020202090204" pitchFamily="34" charset="0"/>
              </a:rPr>
              <a:t>祁国晟获选“</a:t>
            </a:r>
            <a:r>
              <a:rPr kumimoji="1" lang="en-US" altLang="zh-CN" sz="867" b="1" dirty="0">
                <a:solidFill>
                  <a:prstClr val="white"/>
                </a:solidFill>
                <a:sym typeface="Arial" panose="020B0604020202090204" pitchFamily="34" charset="0"/>
              </a:rPr>
              <a:t>2012</a:t>
            </a:r>
            <a:r>
              <a:rPr kumimoji="1" lang="zh-CN" altLang="en-US" sz="867" b="1" dirty="0">
                <a:solidFill>
                  <a:prstClr val="white"/>
                </a:solidFill>
                <a:sym typeface="Arial" panose="020B0604020202090204" pitchFamily="34" charset="0"/>
              </a:rPr>
              <a:t>中关村创业之星”</a:t>
            </a:r>
          </a:p>
        </p:txBody>
      </p:sp>
      <p:sp>
        <p:nvSpPr>
          <p:cNvPr id="131" name="文本框 130"/>
          <p:cNvSpPr txBox="1"/>
          <p:nvPr/>
        </p:nvSpPr>
        <p:spPr>
          <a:xfrm>
            <a:off x="8632505" y="1312414"/>
            <a:ext cx="1409599" cy="1926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8530" indent="-118530">
              <a:lnSpc>
                <a:spcPts val="1600"/>
              </a:lnSpc>
              <a:spcAft>
                <a:spcPts val="533"/>
              </a:spcAft>
              <a:buSzPct val="80000"/>
              <a:buFont typeface="Arial" panose="020B0604020202090204" pitchFamily="34" charset="0"/>
              <a:buChar char="•"/>
            </a:pPr>
            <a:r>
              <a:rPr kumimoji="1" lang="zh-CN" altLang="en-US" sz="867" b="1" dirty="0">
                <a:solidFill>
                  <a:prstClr val="white"/>
                </a:solidFill>
                <a:latin typeface="+mn-ea"/>
                <a:sym typeface="Arial" panose="020B0604020202090204" pitchFamily="34" charset="0"/>
              </a:rPr>
              <a:t>自主研发工业互联网平台</a:t>
            </a:r>
            <a:r>
              <a:rPr kumimoji="1" lang="en-GB" altLang="zh-CN" sz="867" b="1" dirty="0" err="1">
                <a:solidFill>
                  <a:prstClr val="white"/>
                </a:solidFill>
                <a:latin typeface="+mn-ea"/>
                <a:sym typeface="Arial" panose="020B0604020202090204" pitchFamily="34" charset="0"/>
              </a:rPr>
              <a:t>COMPaaS</a:t>
            </a:r>
            <a:r>
              <a:rPr kumimoji="1" lang="zh-CN" altLang="en-US" sz="867" b="1" dirty="0">
                <a:solidFill>
                  <a:prstClr val="white"/>
                </a:solidFill>
                <a:latin typeface="+mn-ea"/>
                <a:sym typeface="Arial" panose="020B0604020202090204" pitchFamily="34" charset="0"/>
              </a:rPr>
              <a:t>上线</a:t>
            </a:r>
          </a:p>
          <a:p>
            <a:pPr marL="118530" indent="-118530">
              <a:lnSpc>
                <a:spcPts val="1600"/>
              </a:lnSpc>
              <a:spcAft>
                <a:spcPts val="533"/>
              </a:spcAft>
              <a:buSzPct val="80000"/>
              <a:buFont typeface="Arial" panose="020B0604020202090204" pitchFamily="34" charset="0"/>
              <a:buChar char="•"/>
            </a:pPr>
            <a:r>
              <a:rPr kumimoji="1" lang="zh-CN" altLang="en-US" sz="867" b="1" dirty="0">
                <a:solidFill>
                  <a:prstClr val="white"/>
                </a:solidFill>
                <a:latin typeface="+mn-ea"/>
                <a:sym typeface="Arial" panose="020B0604020202090204" pitchFamily="34" charset="0"/>
              </a:rPr>
              <a:t>知识图谱产品在重点领域应用</a:t>
            </a:r>
            <a:endParaRPr kumimoji="1" lang="en-US" altLang="zh-CN" sz="867" b="1" dirty="0">
              <a:solidFill>
                <a:prstClr val="white"/>
              </a:solidFill>
              <a:latin typeface="+mn-ea"/>
              <a:sym typeface="Arial" panose="020B0604020202090204" pitchFamily="34" charset="0"/>
            </a:endParaRPr>
          </a:p>
          <a:p>
            <a:pPr marL="118530" indent="-118530">
              <a:lnSpc>
                <a:spcPts val="1600"/>
              </a:lnSpc>
              <a:spcAft>
                <a:spcPts val="533"/>
              </a:spcAft>
              <a:buSzPct val="80000"/>
              <a:buFont typeface="Arial" panose="020B0604020202090204" pitchFamily="34" charset="0"/>
              <a:buChar char="•"/>
            </a:pPr>
            <a:r>
              <a:rPr kumimoji="1" lang="zh-CN" altLang="en-US" sz="867" b="1" dirty="0">
                <a:solidFill>
                  <a:prstClr val="white"/>
                </a:solidFill>
                <a:latin typeface="+mn-ea"/>
                <a:sym typeface="Arial" panose="020B0604020202090204" pitchFamily="34" charset="0"/>
              </a:rPr>
              <a:t>与信永中和达成战略联盟合作</a:t>
            </a:r>
          </a:p>
          <a:p>
            <a:pPr marL="118530" indent="-118530">
              <a:lnSpc>
                <a:spcPts val="1600"/>
              </a:lnSpc>
              <a:spcAft>
                <a:spcPts val="533"/>
              </a:spcAft>
              <a:buSzPct val="80000"/>
              <a:buFont typeface="Arial" panose="020B0604020202090204" pitchFamily="34" charset="0"/>
              <a:buChar char="•"/>
            </a:pPr>
            <a:r>
              <a:rPr kumimoji="1" lang="zh-CN" altLang="en-US" sz="867" b="1" dirty="0">
                <a:solidFill>
                  <a:prstClr val="white"/>
                </a:solidFill>
                <a:latin typeface="+mn-ea"/>
                <a:sym typeface="Arial" panose="020B0604020202090204" pitchFamily="34" charset="0"/>
              </a:rPr>
              <a:t>荣获“国家知识产权示范企业”</a:t>
            </a:r>
          </a:p>
        </p:txBody>
      </p:sp>
      <p:sp>
        <p:nvSpPr>
          <p:cNvPr id="113" name="文本框 112"/>
          <p:cNvSpPr txBox="1"/>
          <p:nvPr/>
        </p:nvSpPr>
        <p:spPr>
          <a:xfrm>
            <a:off x="6024590" y="3217809"/>
            <a:ext cx="86686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867" b="1" dirty="0">
                <a:solidFill>
                  <a:prstClr val="white"/>
                </a:solidFill>
                <a:sym typeface="Arial" panose="020B0604020202090204" pitchFamily="34" charset="0"/>
              </a:rPr>
              <a:t>2016</a:t>
            </a:r>
            <a:endParaRPr kumimoji="1" lang="zh-CN" altLang="en-US" sz="1867" b="1" dirty="0">
              <a:solidFill>
                <a:prstClr val="white"/>
              </a:solidFill>
              <a:sym typeface="Arial" panose="020B0604020202090204" pitchFamily="34" charset="0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8" y="2649601"/>
            <a:ext cx="821797" cy="516937"/>
          </a:xfrm>
          <a:prstGeom prst="rect">
            <a:avLst/>
          </a:prstGeom>
        </p:spPr>
      </p:pic>
      <p:grpSp>
        <p:nvGrpSpPr>
          <p:cNvPr id="51" name="组合 50"/>
          <p:cNvGrpSpPr/>
          <p:nvPr/>
        </p:nvGrpSpPr>
        <p:grpSpPr>
          <a:xfrm>
            <a:off x="0" y="6506476"/>
            <a:ext cx="12192000" cy="355600"/>
            <a:chOff x="0" y="4879857"/>
            <a:chExt cx="9144000" cy="266700"/>
          </a:xfrm>
        </p:grpSpPr>
        <p:pic>
          <p:nvPicPr>
            <p:cNvPr id="53" name="图片 52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79857"/>
              <a:ext cx="9144000" cy="266700"/>
            </a:xfrm>
            <a:prstGeom prst="rect">
              <a:avLst/>
            </a:prstGeom>
          </p:spPr>
        </p:pic>
        <p:pic>
          <p:nvPicPr>
            <p:cNvPr id="54" name="图片 53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750" y="4975107"/>
              <a:ext cx="800100" cy="76200"/>
            </a:xfrm>
            <a:prstGeom prst="rect">
              <a:avLst/>
            </a:prstGeom>
          </p:spPr>
        </p:pic>
      </p:grpSp>
      <p:pic>
        <p:nvPicPr>
          <p:cNvPr id="58" name="图片 5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041" y="2372453"/>
            <a:ext cx="977415" cy="977415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694" y="3963718"/>
            <a:ext cx="706799" cy="6563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125" y="3914945"/>
            <a:ext cx="552561" cy="76470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912" y="2473848"/>
            <a:ext cx="509339" cy="7357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516" y="2515307"/>
            <a:ext cx="663675" cy="651231"/>
          </a:xfrm>
          <a:prstGeom prst="rect">
            <a:avLst/>
          </a:prstGeom>
        </p:spPr>
      </p:pic>
      <p:sp>
        <p:nvSpPr>
          <p:cNvPr id="52" name="文本框 51"/>
          <p:cNvSpPr txBox="1"/>
          <p:nvPr/>
        </p:nvSpPr>
        <p:spPr>
          <a:xfrm>
            <a:off x="11057524" y="3195699"/>
            <a:ext cx="85844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867" b="1" dirty="0">
                <a:solidFill>
                  <a:prstClr val="white"/>
                </a:solidFill>
                <a:sym typeface="Arial" panose="020B0604020202090204" pitchFamily="34" charset="0"/>
              </a:rPr>
              <a:t>2021</a:t>
            </a:r>
            <a:endParaRPr kumimoji="1" lang="zh-CN" altLang="en-US" sz="1867" b="1" dirty="0">
              <a:solidFill>
                <a:prstClr val="white"/>
              </a:solidFill>
              <a:sym typeface="Arial" panose="020B0604020202090204" pitchFamily="34" charset="0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10744675" y="899035"/>
            <a:ext cx="14095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8530" indent="-118530">
              <a:lnSpc>
                <a:spcPts val="1600"/>
              </a:lnSpc>
              <a:spcBef>
                <a:spcPts val="267"/>
              </a:spcBef>
              <a:spcAft>
                <a:spcPts val="533"/>
              </a:spcAft>
              <a:buSzPct val="80000"/>
              <a:buFont typeface="Arial" panose="020B0604020202090204" pitchFamily="34" charset="0"/>
              <a:buChar char="•"/>
            </a:pPr>
            <a:r>
              <a:rPr kumimoji="1" lang="zh-CN" altLang="en-US" sz="867" b="1" dirty="0">
                <a:solidFill>
                  <a:prstClr val="white"/>
                </a:solidFill>
                <a:latin typeface="+mn-ea"/>
                <a:sym typeface="Arial" panose="020B0604020202090204" pitchFamily="34" charset="0"/>
              </a:rPr>
              <a:t>回归中国资本市场</a:t>
            </a:r>
            <a:endParaRPr kumimoji="1" lang="en-US" altLang="zh-CN" sz="867" b="1" dirty="0">
              <a:solidFill>
                <a:prstClr val="white"/>
              </a:solidFill>
              <a:latin typeface="+mn-ea"/>
              <a:sym typeface="Arial" panose="020B0604020202090204" pitchFamily="34" charset="0"/>
            </a:endParaRPr>
          </a:p>
          <a:p>
            <a:pPr marL="118530" indent="-118530">
              <a:lnSpc>
                <a:spcPts val="1600"/>
              </a:lnSpc>
              <a:spcBef>
                <a:spcPts val="267"/>
              </a:spcBef>
              <a:spcAft>
                <a:spcPts val="533"/>
              </a:spcAft>
              <a:buSzPct val="80000"/>
              <a:buFont typeface="Arial" panose="020B0604020202090204" pitchFamily="34" charset="0"/>
              <a:buChar char="•"/>
            </a:pPr>
            <a:r>
              <a:rPr kumimoji="1" lang="zh-CN" altLang="en-US" sz="867" b="1" dirty="0">
                <a:solidFill>
                  <a:prstClr val="white"/>
                </a:solidFill>
                <a:latin typeface="+mn-ea"/>
                <a:sym typeface="Arial" panose="020B0604020202090204" pitchFamily="34" charset="0"/>
              </a:rPr>
              <a:t>成为信创工委会成员</a:t>
            </a:r>
            <a:endParaRPr kumimoji="1" lang="en-US" altLang="zh-CN" sz="867" b="1" dirty="0">
              <a:solidFill>
                <a:prstClr val="white"/>
              </a:solidFill>
              <a:latin typeface="+mn-ea"/>
              <a:sym typeface="Arial" panose="020B0604020202090204" pitchFamily="34" charset="0"/>
            </a:endParaRPr>
          </a:p>
          <a:p>
            <a:pPr marL="118530" indent="-118530">
              <a:lnSpc>
                <a:spcPts val="1600"/>
              </a:lnSpc>
              <a:spcBef>
                <a:spcPts val="267"/>
              </a:spcBef>
              <a:spcAft>
                <a:spcPts val="533"/>
              </a:spcAft>
              <a:buSzPct val="80000"/>
              <a:buFont typeface="Arial" panose="020B0604020202090204" pitchFamily="34" charset="0"/>
              <a:buChar char="•"/>
            </a:pPr>
            <a:r>
              <a:rPr kumimoji="1" lang="zh-CN" altLang="en-US" sz="867" b="1" dirty="0">
                <a:solidFill>
                  <a:prstClr val="white"/>
                </a:solidFill>
                <a:latin typeface="+mn-ea"/>
              </a:rPr>
              <a:t>第十届吴文俊人工智能科技进步奖</a:t>
            </a:r>
            <a:endParaRPr kumimoji="1" lang="en-US" altLang="zh-CN" sz="867" b="1" dirty="0">
              <a:solidFill>
                <a:prstClr val="white"/>
              </a:solidFill>
              <a:latin typeface="+mn-ea"/>
              <a:sym typeface="Arial" panose="020B0604020202090204" pitchFamily="34" charset="0"/>
            </a:endParaRPr>
          </a:p>
          <a:p>
            <a:pPr marL="118530" indent="-118530">
              <a:lnSpc>
                <a:spcPts val="1600"/>
              </a:lnSpc>
              <a:spcBef>
                <a:spcPts val="267"/>
              </a:spcBef>
              <a:spcAft>
                <a:spcPts val="533"/>
              </a:spcAft>
              <a:buSzPct val="80000"/>
              <a:buFont typeface="Arial" panose="020B0604020202090204" pitchFamily="34" charset="0"/>
              <a:buChar char="•"/>
            </a:pPr>
            <a:r>
              <a:rPr kumimoji="1" lang="zh-CN" altLang="en-US" sz="867" b="1" dirty="0">
                <a:solidFill>
                  <a:prstClr val="white"/>
                </a:solidFill>
                <a:sym typeface="Arial" panose="020B0604020202090204" pitchFamily="34" charset="0"/>
              </a:rPr>
              <a:t>第二十二届中国专利优秀奖</a:t>
            </a:r>
            <a:endParaRPr kumimoji="1" lang="en-US" altLang="zh-CN" sz="867" b="1" dirty="0">
              <a:solidFill>
                <a:prstClr val="white"/>
              </a:solidFill>
              <a:sym typeface="Arial" panose="020B0604020202090204" pitchFamily="34" charset="0"/>
            </a:endParaRPr>
          </a:p>
        </p:txBody>
      </p:sp>
      <p:pic>
        <p:nvPicPr>
          <p:cNvPr id="60" name="图片 5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271" y="3909902"/>
            <a:ext cx="1224547" cy="1205109"/>
          </a:xfrm>
          <a:prstGeom prst="rect">
            <a:avLst/>
          </a:prstGeom>
        </p:spPr>
      </p:pic>
      <p:pic>
        <p:nvPicPr>
          <p:cNvPr id="62" name="图片 61">
            <a:extLst>
              <a:ext uri="{FF2B5EF4-FFF2-40B4-BE49-F238E27FC236}">
                <a16:creationId xmlns="" xmlns:a16="http://schemas.microsoft.com/office/drawing/2014/main" id="{66FFFDAC-6EEE-494A-8BE1-1B54225CB0C4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525" y="3963717"/>
            <a:ext cx="566003" cy="566003"/>
          </a:xfrm>
          <a:prstGeom prst="rect">
            <a:avLst/>
          </a:prstGeom>
        </p:spPr>
      </p:pic>
      <p:pic>
        <p:nvPicPr>
          <p:cNvPr id="63" name="图片 62">
            <a:extLst>
              <a:ext uri="{FF2B5EF4-FFF2-40B4-BE49-F238E27FC236}">
                <a16:creationId xmlns="" xmlns:a16="http://schemas.microsoft.com/office/drawing/2014/main" id="{C5168734-C789-8C4F-BC23-1F3A4816AE4D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871" y="2645009"/>
            <a:ext cx="724591" cy="550689"/>
          </a:xfrm>
          <a:prstGeom prst="rect">
            <a:avLst/>
          </a:prstGeom>
        </p:spPr>
      </p:pic>
      <p:sp>
        <p:nvSpPr>
          <p:cNvPr id="66" name="文本框 65"/>
          <p:cNvSpPr txBox="1"/>
          <p:nvPr/>
        </p:nvSpPr>
        <p:spPr>
          <a:xfrm>
            <a:off x="10744675" y="2475616"/>
            <a:ext cx="1409599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8530" indent="-118530">
              <a:lnSpc>
                <a:spcPts val="1733"/>
              </a:lnSpc>
              <a:buSzPct val="80000"/>
              <a:buFont typeface="Arial" panose="020B0604020202090204" pitchFamily="34" charset="0"/>
              <a:buChar char="•"/>
            </a:pPr>
            <a:r>
              <a:rPr kumimoji="1" lang="en-US" altLang="zh-CN" sz="867" b="1" dirty="0">
                <a:solidFill>
                  <a:prstClr val="white"/>
                </a:solidFill>
                <a:latin typeface="+mj-ea"/>
                <a:sym typeface="Arial" panose="020B0604020202090204" pitchFamily="34" charset="0"/>
              </a:rPr>
              <a:t>11</a:t>
            </a:r>
            <a:r>
              <a:rPr kumimoji="1" lang="zh-CN" altLang="en-US" sz="867" b="1" dirty="0">
                <a:solidFill>
                  <a:prstClr val="white"/>
                </a:solidFill>
                <a:latin typeface="+mj-ea"/>
                <a:sym typeface="Arial" panose="020B0604020202090204" pitchFamily="34" charset="0"/>
              </a:rPr>
              <a:t>款产品通过</a:t>
            </a:r>
            <a:r>
              <a:rPr kumimoji="1" lang="en-US" altLang="zh-CN" sz="867" b="1" dirty="0">
                <a:solidFill>
                  <a:prstClr val="white"/>
                </a:solidFill>
                <a:latin typeface="+mj-ea"/>
                <a:sym typeface="Arial" panose="020B0604020202090204" pitchFamily="34" charset="0"/>
              </a:rPr>
              <a:t>13</a:t>
            </a:r>
            <a:r>
              <a:rPr kumimoji="1" lang="zh-CN" altLang="en-US" sz="867" b="1" dirty="0">
                <a:solidFill>
                  <a:prstClr val="white"/>
                </a:solidFill>
                <a:latin typeface="+mj-ea"/>
                <a:sym typeface="Arial" panose="020B0604020202090204" pitchFamily="34" charset="0"/>
              </a:rPr>
              <a:t>项信通院大数据评测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41" y="3978024"/>
            <a:ext cx="426968" cy="68485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384" y="3974974"/>
            <a:ext cx="492845" cy="633799"/>
          </a:xfrm>
          <a:prstGeom prst="rect">
            <a:avLst/>
          </a:prstGeom>
        </p:spPr>
      </p:pic>
      <p:sp>
        <p:nvSpPr>
          <p:cNvPr id="61" name="文本框 60">
            <a:extLst>
              <a:ext uri="{FF2B5EF4-FFF2-40B4-BE49-F238E27FC236}">
                <a16:creationId xmlns="" xmlns:a16="http://schemas.microsoft.com/office/drawing/2014/main" id="{36899BA4-EAA6-8A4A-95B9-ECD15241A115}"/>
              </a:ext>
            </a:extLst>
          </p:cNvPr>
          <p:cNvSpPr txBox="1"/>
          <p:nvPr/>
        </p:nvSpPr>
        <p:spPr>
          <a:xfrm>
            <a:off x="114308" y="336314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kumimoji="1" lang="zh-CN" altLang="en-US" sz="32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发展历程</a:t>
            </a:r>
          </a:p>
        </p:txBody>
      </p:sp>
    </p:spTree>
    <p:extLst>
      <p:ext uri="{BB962C8B-B14F-4D97-AF65-F5344CB8AC3E}">
        <p14:creationId xmlns:p14="http://schemas.microsoft.com/office/powerpoint/2010/main" val="418580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ï$ļîḋe">
            <a:extLst>
              <a:ext uri="{FF2B5EF4-FFF2-40B4-BE49-F238E27FC236}">
                <a16:creationId xmlns="" xmlns:a16="http://schemas.microsoft.com/office/drawing/2014/main" id="{0B77ED8F-C808-493B-8C20-5FA8E64EB772}"/>
              </a:ext>
            </a:extLst>
          </p:cNvPr>
          <p:cNvSpPr/>
          <p:nvPr/>
        </p:nvSpPr>
        <p:spPr>
          <a:xfrm>
            <a:off x="742133" y="1857596"/>
            <a:ext cx="3534439" cy="2715987"/>
          </a:xfrm>
          <a:prstGeom prst="roundRect">
            <a:avLst>
              <a:gd name="adj" fmla="val 6606"/>
            </a:avLst>
          </a:prstGeom>
          <a:solidFill>
            <a:srgbClr val="7551EC"/>
          </a:solidFill>
          <a:ln w="127000" cap="rnd">
            <a:solidFill>
              <a:srgbClr val="7551EC">
                <a:alpha val="50000"/>
              </a:srgbClr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457166"/>
            <a:endParaRPr lang="zh-CN" altLang="en-US" sz="1000" b="1" dirty="0">
              <a:solidFill>
                <a:schemeClr val="bg1"/>
              </a:solidFill>
            </a:endParaRPr>
          </a:p>
        </p:txBody>
      </p:sp>
      <p:sp>
        <p:nvSpPr>
          <p:cNvPr id="13" name="ïS1iḋé">
            <a:extLst>
              <a:ext uri="{FF2B5EF4-FFF2-40B4-BE49-F238E27FC236}">
                <a16:creationId xmlns="" xmlns:a16="http://schemas.microsoft.com/office/drawing/2014/main" id="{2E272D05-E93D-47BD-9928-919946D84B25}"/>
              </a:ext>
            </a:extLst>
          </p:cNvPr>
          <p:cNvSpPr/>
          <p:nvPr/>
        </p:nvSpPr>
        <p:spPr>
          <a:xfrm flipV="1">
            <a:off x="3434802" y="4401565"/>
            <a:ext cx="408975" cy="375217"/>
          </a:xfrm>
          <a:prstGeom prst="triangle">
            <a:avLst/>
          </a:prstGeom>
          <a:solidFill>
            <a:schemeClr val="bg2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rmAutofit lnSpcReduction="10000"/>
          </a:bodyPr>
          <a:lstStyle/>
          <a:p>
            <a:pPr algn="ctr" defTabSz="457166"/>
            <a:endParaRPr lang="zh-CN" altLang="en-US" sz="1000" b="1" dirty="0">
              <a:solidFill>
                <a:schemeClr val="bg1"/>
              </a:solidFill>
            </a:endParaRPr>
          </a:p>
        </p:txBody>
      </p:sp>
      <p:sp>
        <p:nvSpPr>
          <p:cNvPr id="14" name="îsľíḓe">
            <a:extLst>
              <a:ext uri="{FF2B5EF4-FFF2-40B4-BE49-F238E27FC236}">
                <a16:creationId xmlns="" xmlns:a16="http://schemas.microsoft.com/office/drawing/2014/main" id="{9A2947D6-BAFE-4265-A8D4-91A857F96915}"/>
              </a:ext>
            </a:extLst>
          </p:cNvPr>
          <p:cNvSpPr/>
          <p:nvPr/>
        </p:nvSpPr>
        <p:spPr>
          <a:xfrm>
            <a:off x="3224951" y="4969695"/>
            <a:ext cx="828675" cy="828675"/>
          </a:xfrm>
          <a:prstGeom prst="ellipse">
            <a:avLst/>
          </a:prstGeom>
          <a:blipFill dpi="0" rotWithShape="1">
            <a:blip r:embed="rId3"/>
            <a:srcRect/>
            <a:stretch>
              <a:fillRect l="-20000" r="-8000"/>
            </a:stretch>
          </a:blipFill>
          <a:ln w="31750">
            <a:solidFill>
              <a:srgbClr val="3395F0"/>
            </a:solidFill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45720" tIns="22860" rIns="45720" bIns="228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675" dirty="0"/>
          </a:p>
        </p:txBody>
      </p:sp>
      <p:sp>
        <p:nvSpPr>
          <p:cNvPr id="17" name="í$ḷïḑè">
            <a:extLst>
              <a:ext uri="{FF2B5EF4-FFF2-40B4-BE49-F238E27FC236}">
                <a16:creationId xmlns="" xmlns:a16="http://schemas.microsoft.com/office/drawing/2014/main" id="{9404157E-76BA-4535-8854-86B2162EC9C6}"/>
              </a:ext>
            </a:extLst>
          </p:cNvPr>
          <p:cNvSpPr txBox="1"/>
          <p:nvPr/>
        </p:nvSpPr>
        <p:spPr>
          <a:xfrm>
            <a:off x="933678" y="2112471"/>
            <a:ext cx="444141" cy="410767"/>
          </a:xfrm>
          <a:custGeom>
            <a:avLst/>
            <a:gdLst/>
            <a:ahLst/>
            <a:cxnLst/>
            <a:rect l="l" t="t" r="r" b="b"/>
            <a:pathLst>
              <a:path w="444141" h="410766">
                <a:moveTo>
                  <a:pt x="406487" y="0"/>
                </a:moveTo>
                <a:lnTo>
                  <a:pt x="444141" y="59904"/>
                </a:lnTo>
                <a:cubicBezTo>
                  <a:pt x="412763" y="73025"/>
                  <a:pt x="389657" y="92565"/>
                  <a:pt x="374824" y="118523"/>
                </a:cubicBezTo>
                <a:cubicBezTo>
                  <a:pt x="359991" y="144482"/>
                  <a:pt x="351718" y="182278"/>
                  <a:pt x="350007" y="231912"/>
                </a:cubicBezTo>
                <a:lnTo>
                  <a:pt x="430448" y="231912"/>
                </a:lnTo>
                <a:lnTo>
                  <a:pt x="430448" y="410766"/>
                </a:lnTo>
                <a:lnTo>
                  <a:pt x="265286" y="410766"/>
                </a:lnTo>
                <a:lnTo>
                  <a:pt x="265286" y="269565"/>
                </a:lnTo>
                <a:cubicBezTo>
                  <a:pt x="265286" y="193117"/>
                  <a:pt x="274415" y="137778"/>
                  <a:pt x="292671" y="103548"/>
                </a:cubicBezTo>
                <a:cubicBezTo>
                  <a:pt x="316632" y="57907"/>
                  <a:pt x="354571" y="23391"/>
                  <a:pt x="406487" y="0"/>
                </a:cubicBezTo>
                <a:close/>
                <a:moveTo>
                  <a:pt x="141201" y="0"/>
                </a:moveTo>
                <a:lnTo>
                  <a:pt x="178854" y="59904"/>
                </a:lnTo>
                <a:cubicBezTo>
                  <a:pt x="147477" y="73025"/>
                  <a:pt x="124371" y="92565"/>
                  <a:pt x="109538" y="118523"/>
                </a:cubicBezTo>
                <a:cubicBezTo>
                  <a:pt x="94705" y="144482"/>
                  <a:pt x="86432" y="182278"/>
                  <a:pt x="84721" y="231912"/>
                </a:cubicBezTo>
                <a:lnTo>
                  <a:pt x="165162" y="231912"/>
                </a:lnTo>
                <a:lnTo>
                  <a:pt x="165162" y="410766"/>
                </a:lnTo>
                <a:lnTo>
                  <a:pt x="0" y="410766"/>
                </a:lnTo>
                <a:lnTo>
                  <a:pt x="0" y="269565"/>
                </a:lnTo>
                <a:cubicBezTo>
                  <a:pt x="0" y="193117"/>
                  <a:pt x="9128" y="137778"/>
                  <a:pt x="27385" y="103548"/>
                </a:cubicBezTo>
                <a:cubicBezTo>
                  <a:pt x="51346" y="57907"/>
                  <a:pt x="89285" y="23391"/>
                  <a:pt x="141201" y="0"/>
                </a:cubicBezTo>
                <a:close/>
              </a:path>
            </a:pathLst>
          </a:custGeom>
          <a:solidFill>
            <a:srgbClr val="E7E6E6"/>
          </a:solidFill>
          <a:ln>
            <a:noFill/>
          </a:ln>
          <a:effectLst/>
        </p:spPr>
        <p:txBody>
          <a:bodyPr rot="0" spcFirstLastPara="0" vert="horz" wrap="square" lIns="45720" tIns="22860" rIns="45720" bIns="228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69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îsľíďe">
            <a:extLst>
              <a:ext uri="{FF2B5EF4-FFF2-40B4-BE49-F238E27FC236}">
                <a16:creationId xmlns="" xmlns:a16="http://schemas.microsoft.com/office/drawing/2014/main" id="{30034869-853A-439E-BE88-78D1FA6626AB}"/>
              </a:ext>
            </a:extLst>
          </p:cNvPr>
          <p:cNvSpPr/>
          <p:nvPr/>
        </p:nvSpPr>
        <p:spPr>
          <a:xfrm>
            <a:off x="4404163" y="1857596"/>
            <a:ext cx="3534439" cy="2715987"/>
          </a:xfrm>
          <a:prstGeom prst="roundRect">
            <a:avLst>
              <a:gd name="adj" fmla="val 6606"/>
            </a:avLst>
          </a:prstGeom>
          <a:solidFill>
            <a:srgbClr val="1BB7C6"/>
          </a:solidFill>
          <a:ln w="127000" cap="rnd">
            <a:solidFill>
              <a:srgbClr val="1BB7C6">
                <a:alpha val="50000"/>
              </a:srgbClr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457166"/>
            <a:endParaRPr lang="zh-CN" altLang="en-US" sz="1000" b="1" dirty="0">
              <a:solidFill>
                <a:schemeClr val="bg1"/>
              </a:solidFill>
            </a:endParaRPr>
          </a:p>
        </p:txBody>
      </p:sp>
      <p:sp>
        <p:nvSpPr>
          <p:cNvPr id="21" name="ï$ļîḋê">
            <a:extLst>
              <a:ext uri="{FF2B5EF4-FFF2-40B4-BE49-F238E27FC236}">
                <a16:creationId xmlns="" xmlns:a16="http://schemas.microsoft.com/office/drawing/2014/main" id="{9D84FE78-FDBA-4303-ACF5-7DFFAA3A53E1}"/>
              </a:ext>
            </a:extLst>
          </p:cNvPr>
          <p:cNvSpPr/>
          <p:nvPr/>
        </p:nvSpPr>
        <p:spPr>
          <a:xfrm flipV="1">
            <a:off x="7107401" y="4401565"/>
            <a:ext cx="408975" cy="375217"/>
          </a:xfrm>
          <a:prstGeom prst="triangle">
            <a:avLst/>
          </a:prstGeom>
          <a:solidFill>
            <a:srgbClr val="E7E6E6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rmAutofit lnSpcReduction="10000"/>
          </a:bodyPr>
          <a:lstStyle/>
          <a:p>
            <a:pPr algn="ctr" defTabSz="457166"/>
            <a:endParaRPr lang="zh-CN" altLang="en-US" sz="1000" b="1" dirty="0">
              <a:solidFill>
                <a:schemeClr val="bg1"/>
              </a:solidFill>
            </a:endParaRPr>
          </a:p>
        </p:txBody>
      </p:sp>
      <p:sp>
        <p:nvSpPr>
          <p:cNvPr id="22" name="íŝliḓê">
            <a:extLst>
              <a:ext uri="{FF2B5EF4-FFF2-40B4-BE49-F238E27FC236}">
                <a16:creationId xmlns="" xmlns:a16="http://schemas.microsoft.com/office/drawing/2014/main" id="{7D98691F-0A1B-41BB-836B-D70829841571}"/>
              </a:ext>
            </a:extLst>
          </p:cNvPr>
          <p:cNvSpPr/>
          <p:nvPr/>
        </p:nvSpPr>
        <p:spPr>
          <a:xfrm>
            <a:off x="6899652" y="4969695"/>
            <a:ext cx="828675" cy="828675"/>
          </a:xfrm>
          <a:prstGeom prst="ellipse">
            <a:avLst/>
          </a:prstGeom>
          <a:blipFill dpi="0" rotWithShape="1">
            <a:blip r:embed="rId4"/>
            <a:srcRect/>
            <a:stretch>
              <a:fillRect r="-30000"/>
            </a:stretch>
          </a:blipFill>
          <a:ln w="31750">
            <a:solidFill>
              <a:srgbClr val="3395F0"/>
            </a:solidFill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45720" tIns="22860" rIns="45720" bIns="228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675" dirty="0"/>
          </a:p>
        </p:txBody>
      </p:sp>
      <p:sp>
        <p:nvSpPr>
          <p:cNvPr id="23" name="ïŝļïḓé">
            <a:extLst>
              <a:ext uri="{FF2B5EF4-FFF2-40B4-BE49-F238E27FC236}">
                <a16:creationId xmlns="" xmlns:a16="http://schemas.microsoft.com/office/drawing/2014/main" id="{A26F58F6-61CB-4AB7-B4DA-7105F5FCAA71}"/>
              </a:ext>
            </a:extLst>
          </p:cNvPr>
          <p:cNvSpPr txBox="1"/>
          <p:nvPr/>
        </p:nvSpPr>
        <p:spPr>
          <a:xfrm>
            <a:off x="4595708" y="2112471"/>
            <a:ext cx="444141" cy="410767"/>
          </a:xfrm>
          <a:custGeom>
            <a:avLst/>
            <a:gdLst/>
            <a:ahLst/>
            <a:cxnLst/>
            <a:rect l="l" t="t" r="r" b="b"/>
            <a:pathLst>
              <a:path w="444141" h="410766">
                <a:moveTo>
                  <a:pt x="406487" y="0"/>
                </a:moveTo>
                <a:lnTo>
                  <a:pt x="444141" y="59904"/>
                </a:lnTo>
                <a:cubicBezTo>
                  <a:pt x="412763" y="73025"/>
                  <a:pt x="389657" y="92565"/>
                  <a:pt x="374824" y="118523"/>
                </a:cubicBezTo>
                <a:cubicBezTo>
                  <a:pt x="359991" y="144482"/>
                  <a:pt x="351719" y="182278"/>
                  <a:pt x="350007" y="231912"/>
                </a:cubicBezTo>
                <a:lnTo>
                  <a:pt x="430449" y="231912"/>
                </a:lnTo>
                <a:lnTo>
                  <a:pt x="430449" y="410766"/>
                </a:lnTo>
                <a:lnTo>
                  <a:pt x="265287" y="410766"/>
                </a:lnTo>
                <a:lnTo>
                  <a:pt x="265287" y="269565"/>
                </a:lnTo>
                <a:cubicBezTo>
                  <a:pt x="265287" y="193117"/>
                  <a:pt x="274415" y="137778"/>
                  <a:pt x="292671" y="103548"/>
                </a:cubicBezTo>
                <a:cubicBezTo>
                  <a:pt x="316632" y="57907"/>
                  <a:pt x="354571" y="23391"/>
                  <a:pt x="406487" y="0"/>
                </a:cubicBezTo>
                <a:close/>
                <a:moveTo>
                  <a:pt x="141201" y="0"/>
                </a:moveTo>
                <a:lnTo>
                  <a:pt x="178855" y="59904"/>
                </a:lnTo>
                <a:cubicBezTo>
                  <a:pt x="147477" y="73025"/>
                  <a:pt x="124371" y="92565"/>
                  <a:pt x="109538" y="118523"/>
                </a:cubicBezTo>
                <a:cubicBezTo>
                  <a:pt x="94705" y="144482"/>
                  <a:pt x="86432" y="182278"/>
                  <a:pt x="84721" y="231912"/>
                </a:cubicBezTo>
                <a:lnTo>
                  <a:pt x="165162" y="231912"/>
                </a:lnTo>
                <a:lnTo>
                  <a:pt x="165162" y="410766"/>
                </a:lnTo>
                <a:lnTo>
                  <a:pt x="0" y="410766"/>
                </a:lnTo>
                <a:lnTo>
                  <a:pt x="0" y="269565"/>
                </a:lnTo>
                <a:cubicBezTo>
                  <a:pt x="0" y="193117"/>
                  <a:pt x="9129" y="137778"/>
                  <a:pt x="27385" y="103548"/>
                </a:cubicBezTo>
                <a:cubicBezTo>
                  <a:pt x="51346" y="57907"/>
                  <a:pt x="89285" y="23391"/>
                  <a:pt x="14120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rot="0" spcFirstLastPara="0" vert="horz" wrap="square" lIns="45720" tIns="22860" rIns="45720" bIns="228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69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ïŝlíḑê">
            <a:extLst>
              <a:ext uri="{FF2B5EF4-FFF2-40B4-BE49-F238E27FC236}">
                <a16:creationId xmlns="" xmlns:a16="http://schemas.microsoft.com/office/drawing/2014/main" id="{507A051B-B3FA-4FE5-BC85-DF3167FF7307}"/>
              </a:ext>
            </a:extLst>
          </p:cNvPr>
          <p:cNvSpPr/>
          <p:nvPr/>
        </p:nvSpPr>
        <p:spPr>
          <a:xfrm>
            <a:off x="8066194" y="1857596"/>
            <a:ext cx="3534439" cy="2715987"/>
          </a:xfrm>
          <a:prstGeom prst="roundRect">
            <a:avLst>
              <a:gd name="adj" fmla="val 6606"/>
            </a:avLst>
          </a:prstGeom>
          <a:solidFill>
            <a:srgbClr val="3395F0"/>
          </a:solidFill>
          <a:ln w="127000" cap="rnd">
            <a:solidFill>
              <a:srgbClr val="3395F0">
                <a:alpha val="50000"/>
              </a:srgbClr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457166"/>
            <a:endParaRPr lang="zh-CN" altLang="en-US" sz="1000" b="1" dirty="0">
              <a:solidFill>
                <a:schemeClr val="bg1"/>
              </a:solidFill>
            </a:endParaRPr>
          </a:p>
        </p:txBody>
      </p:sp>
      <p:sp>
        <p:nvSpPr>
          <p:cNvPr id="25" name="ïṣḻîḑé">
            <a:extLst>
              <a:ext uri="{FF2B5EF4-FFF2-40B4-BE49-F238E27FC236}">
                <a16:creationId xmlns="" xmlns:a16="http://schemas.microsoft.com/office/drawing/2014/main" id="{FF6D3FAF-F301-492A-AB48-37BBFED4B6A9}"/>
              </a:ext>
            </a:extLst>
          </p:cNvPr>
          <p:cNvSpPr/>
          <p:nvPr/>
        </p:nvSpPr>
        <p:spPr>
          <a:xfrm flipV="1">
            <a:off x="10780001" y="4401565"/>
            <a:ext cx="408975" cy="375217"/>
          </a:xfrm>
          <a:prstGeom prst="triangle">
            <a:avLst/>
          </a:prstGeom>
          <a:solidFill>
            <a:schemeClr val="bg2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rmAutofit lnSpcReduction="10000"/>
          </a:bodyPr>
          <a:lstStyle/>
          <a:p>
            <a:pPr algn="ctr" defTabSz="457166"/>
            <a:endParaRPr lang="zh-CN" altLang="en-US" sz="1000" b="1" dirty="0">
              <a:solidFill>
                <a:schemeClr val="bg1"/>
              </a:solidFill>
            </a:endParaRPr>
          </a:p>
        </p:txBody>
      </p:sp>
      <p:sp>
        <p:nvSpPr>
          <p:cNvPr id="26" name="îṡļïďè">
            <a:extLst>
              <a:ext uri="{FF2B5EF4-FFF2-40B4-BE49-F238E27FC236}">
                <a16:creationId xmlns="" xmlns:a16="http://schemas.microsoft.com/office/drawing/2014/main" id="{F91A9861-54FC-4781-B474-B690E25FAC42}"/>
              </a:ext>
            </a:extLst>
          </p:cNvPr>
          <p:cNvSpPr/>
          <p:nvPr/>
        </p:nvSpPr>
        <p:spPr>
          <a:xfrm>
            <a:off x="10570149" y="4971727"/>
            <a:ext cx="828675" cy="828675"/>
          </a:xfrm>
          <a:prstGeom prst="ellipse">
            <a:avLst/>
          </a:prstGeom>
          <a:blipFill dpi="0" rotWithShape="1">
            <a:blip r:embed="rId5"/>
            <a:srcRect/>
            <a:stretch>
              <a:fillRect l="-20000" r="-30000"/>
            </a:stretch>
          </a:blipFill>
          <a:ln w="31750">
            <a:solidFill>
              <a:srgbClr val="3395F0"/>
            </a:solidFill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45720" tIns="22860" rIns="45720" bIns="228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675" dirty="0"/>
          </a:p>
        </p:txBody>
      </p:sp>
      <p:sp>
        <p:nvSpPr>
          <p:cNvPr id="27" name="íśḻíḋê">
            <a:extLst>
              <a:ext uri="{FF2B5EF4-FFF2-40B4-BE49-F238E27FC236}">
                <a16:creationId xmlns="" xmlns:a16="http://schemas.microsoft.com/office/drawing/2014/main" id="{8BA78F9A-197C-43AA-B93D-54E83BE76F7B}"/>
              </a:ext>
            </a:extLst>
          </p:cNvPr>
          <p:cNvSpPr txBox="1"/>
          <p:nvPr/>
        </p:nvSpPr>
        <p:spPr>
          <a:xfrm>
            <a:off x="8257739" y="2112471"/>
            <a:ext cx="444141" cy="410767"/>
          </a:xfrm>
          <a:custGeom>
            <a:avLst/>
            <a:gdLst/>
            <a:ahLst/>
            <a:cxnLst/>
            <a:rect l="l" t="t" r="r" b="b"/>
            <a:pathLst>
              <a:path w="444141" h="410766">
                <a:moveTo>
                  <a:pt x="406487" y="0"/>
                </a:moveTo>
                <a:lnTo>
                  <a:pt x="444141" y="59904"/>
                </a:lnTo>
                <a:cubicBezTo>
                  <a:pt x="412763" y="73025"/>
                  <a:pt x="389657" y="92565"/>
                  <a:pt x="374824" y="118523"/>
                </a:cubicBezTo>
                <a:cubicBezTo>
                  <a:pt x="359991" y="144482"/>
                  <a:pt x="351718" y="182278"/>
                  <a:pt x="350007" y="231912"/>
                </a:cubicBezTo>
                <a:lnTo>
                  <a:pt x="430448" y="231912"/>
                </a:lnTo>
                <a:lnTo>
                  <a:pt x="430448" y="410766"/>
                </a:lnTo>
                <a:lnTo>
                  <a:pt x="265286" y="410766"/>
                </a:lnTo>
                <a:lnTo>
                  <a:pt x="265286" y="269565"/>
                </a:lnTo>
                <a:cubicBezTo>
                  <a:pt x="265286" y="193117"/>
                  <a:pt x="274414" y="137778"/>
                  <a:pt x="292671" y="103548"/>
                </a:cubicBezTo>
                <a:cubicBezTo>
                  <a:pt x="316632" y="57907"/>
                  <a:pt x="354571" y="23391"/>
                  <a:pt x="406487" y="0"/>
                </a:cubicBezTo>
                <a:close/>
                <a:moveTo>
                  <a:pt x="141201" y="0"/>
                </a:moveTo>
                <a:lnTo>
                  <a:pt x="178855" y="59904"/>
                </a:lnTo>
                <a:cubicBezTo>
                  <a:pt x="147477" y="73025"/>
                  <a:pt x="124371" y="92565"/>
                  <a:pt x="109538" y="118523"/>
                </a:cubicBezTo>
                <a:cubicBezTo>
                  <a:pt x="94705" y="144482"/>
                  <a:pt x="86432" y="182278"/>
                  <a:pt x="84721" y="231912"/>
                </a:cubicBezTo>
                <a:lnTo>
                  <a:pt x="165162" y="231912"/>
                </a:lnTo>
                <a:lnTo>
                  <a:pt x="165162" y="410766"/>
                </a:lnTo>
                <a:lnTo>
                  <a:pt x="0" y="410766"/>
                </a:lnTo>
                <a:lnTo>
                  <a:pt x="0" y="269565"/>
                </a:lnTo>
                <a:cubicBezTo>
                  <a:pt x="0" y="193117"/>
                  <a:pt x="9129" y="137778"/>
                  <a:pt x="27385" y="103548"/>
                </a:cubicBezTo>
                <a:cubicBezTo>
                  <a:pt x="51346" y="57907"/>
                  <a:pt x="89285" y="23391"/>
                  <a:pt x="141201" y="0"/>
                </a:cubicBezTo>
                <a:close/>
              </a:path>
            </a:pathLst>
          </a:custGeom>
          <a:solidFill>
            <a:srgbClr val="E7E6E6"/>
          </a:solidFill>
          <a:ln>
            <a:noFill/>
          </a:ln>
          <a:effectLst/>
        </p:spPr>
        <p:txBody>
          <a:bodyPr rot="0" spcFirstLastPara="0" vert="horz" wrap="square" lIns="45720" tIns="22860" rIns="45720" bIns="228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69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730886" y="5121189"/>
            <a:ext cx="1808831" cy="570081"/>
          </a:xfrm>
          <a:prstGeom prst="rect">
            <a:avLst/>
          </a:prstGeom>
          <a:noFill/>
          <a:ln cap="rnd">
            <a:noFill/>
            <a:prstDash val="sysDot"/>
            <a:rou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733" b="1" spc="151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使命</a:t>
            </a:r>
          </a:p>
        </p:txBody>
      </p:sp>
      <p:sp>
        <p:nvSpPr>
          <p:cNvPr id="11" name="矩形 10"/>
          <p:cNvSpPr/>
          <p:nvPr/>
        </p:nvSpPr>
        <p:spPr>
          <a:xfrm>
            <a:off x="901961" y="2415306"/>
            <a:ext cx="3128656" cy="1754159"/>
          </a:xfrm>
          <a:prstGeom prst="rect">
            <a:avLst/>
          </a:prstGeom>
          <a:noFill/>
          <a:ln cap="rnd">
            <a:noFill/>
            <a:prstDash val="sysDot"/>
            <a:rou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把人类从经济社会常规运行的繁琐工作中解放出来</a:t>
            </a:r>
          </a:p>
        </p:txBody>
      </p:sp>
      <p:sp>
        <p:nvSpPr>
          <p:cNvPr id="15" name="矩形 14"/>
          <p:cNvSpPr/>
          <p:nvPr/>
        </p:nvSpPr>
        <p:spPr>
          <a:xfrm>
            <a:off x="5358895" y="5121189"/>
            <a:ext cx="1945168" cy="570081"/>
          </a:xfrm>
          <a:prstGeom prst="rect">
            <a:avLst/>
          </a:prstGeom>
          <a:noFill/>
          <a:ln cap="rnd">
            <a:noFill/>
            <a:prstDash val="sysDot"/>
            <a:rou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733" b="1" spc="151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愿景</a:t>
            </a:r>
          </a:p>
        </p:txBody>
      </p:sp>
      <p:sp>
        <p:nvSpPr>
          <p:cNvPr id="16" name="矩形 15"/>
          <p:cNvSpPr/>
          <p:nvPr/>
        </p:nvSpPr>
        <p:spPr>
          <a:xfrm>
            <a:off x="4595709" y="2539992"/>
            <a:ext cx="3132619" cy="1504784"/>
          </a:xfrm>
          <a:prstGeom prst="rect">
            <a:avLst/>
          </a:prstGeom>
          <a:noFill/>
          <a:ln cap="rnd">
            <a:noFill/>
            <a:prstDash val="sysDot"/>
            <a:rou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成为企业和政府组织数字化、智能化转型最值得信赖的合作伙伴</a:t>
            </a:r>
          </a:p>
        </p:txBody>
      </p:sp>
      <p:sp>
        <p:nvSpPr>
          <p:cNvPr id="18" name="矩形 17"/>
          <p:cNvSpPr/>
          <p:nvPr/>
        </p:nvSpPr>
        <p:spPr>
          <a:xfrm>
            <a:off x="8812563" y="5121189"/>
            <a:ext cx="1945167" cy="570081"/>
          </a:xfrm>
          <a:prstGeom prst="rect">
            <a:avLst/>
          </a:prstGeom>
          <a:noFill/>
          <a:ln cap="rnd">
            <a:noFill/>
            <a:prstDash val="sysDot"/>
            <a:rou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733" b="1" spc="151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价值观</a:t>
            </a:r>
          </a:p>
        </p:txBody>
      </p:sp>
      <p:sp>
        <p:nvSpPr>
          <p:cNvPr id="19" name="矩形 18"/>
          <p:cNvSpPr/>
          <p:nvPr/>
        </p:nvSpPr>
        <p:spPr>
          <a:xfrm>
            <a:off x="8376784" y="2566606"/>
            <a:ext cx="2913256" cy="1451557"/>
          </a:xfrm>
          <a:prstGeom prst="rect">
            <a:avLst/>
          </a:prstGeom>
          <a:noFill/>
          <a:ln cap="rnd">
            <a:noFill/>
            <a:prstDash val="sysDot"/>
            <a:rou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致力于客户成功 </a:t>
            </a:r>
            <a:endParaRPr lang="en-US" altLang="zh-CN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敬畏数据和规则 </a:t>
            </a:r>
            <a:endParaRPr lang="en-US" altLang="zh-CN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尊重创新与贡献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="" xmlns:a16="http://schemas.microsoft.com/office/drawing/2014/main" id="{36899BA4-EAA6-8A4A-95B9-ECD15241A115}"/>
              </a:ext>
            </a:extLst>
          </p:cNvPr>
          <p:cNvSpPr txBox="1"/>
          <p:nvPr/>
        </p:nvSpPr>
        <p:spPr>
          <a:xfrm>
            <a:off x="229779" y="570192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kumimoji="1" lang="zh-CN" altLang="en-US" sz="32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使命与愿景</a:t>
            </a:r>
          </a:p>
        </p:txBody>
      </p:sp>
    </p:spTree>
    <p:extLst>
      <p:ext uri="{BB962C8B-B14F-4D97-AF65-F5344CB8AC3E}">
        <p14:creationId xmlns:p14="http://schemas.microsoft.com/office/powerpoint/2010/main" val="363909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02000" y="2741245"/>
            <a:ext cx="84049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</a:t>
            </a:r>
            <a:r>
              <a:rPr lang="zh-CN" altLang="en-US" sz="6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技术积累与能力</a:t>
            </a:r>
            <a:endParaRPr lang="zh-CN" altLang="en-US" sz="6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73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文本框 134">
            <a:extLst>
              <a:ext uri="{FF2B5EF4-FFF2-40B4-BE49-F238E27FC236}">
                <a16:creationId xmlns:a16="http://schemas.microsoft.com/office/drawing/2014/main" xmlns="" id="{36899BA4-EAA6-8A4A-95B9-ECD15241A115}"/>
              </a:ext>
            </a:extLst>
          </p:cNvPr>
          <p:cNvSpPr txBox="1"/>
          <p:nvPr/>
        </p:nvSpPr>
        <p:spPr>
          <a:xfrm>
            <a:off x="340655" y="503280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kumimoji="1" lang="zh-CN" altLang="en-US" sz="32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国双技术栈</a:t>
            </a:r>
          </a:p>
        </p:txBody>
      </p:sp>
      <p:grpSp>
        <p:nvGrpSpPr>
          <p:cNvPr id="529" name="组合 528"/>
          <p:cNvGrpSpPr/>
          <p:nvPr/>
        </p:nvGrpSpPr>
        <p:grpSpPr>
          <a:xfrm>
            <a:off x="820011" y="1609837"/>
            <a:ext cx="729491" cy="4040455"/>
            <a:chOff x="600494" y="1543922"/>
            <a:chExt cx="535982" cy="2712256"/>
          </a:xfrm>
        </p:grpSpPr>
        <p:sp>
          <p:nvSpPr>
            <p:cNvPr id="530" name="圆角矩形 529"/>
            <p:cNvSpPr/>
            <p:nvPr/>
          </p:nvSpPr>
          <p:spPr>
            <a:xfrm>
              <a:off x="600494" y="1543922"/>
              <a:ext cx="469421" cy="2712256"/>
            </a:xfrm>
            <a:prstGeom prst="roundRect">
              <a:avLst/>
            </a:prstGeom>
            <a:solidFill>
              <a:srgbClr val="0096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kumimoji="1" lang="zh-CN" altLang="en-US" sz="2400" kern="0">
                <a:solidFill>
                  <a:prstClr val="white"/>
                </a:solidFill>
                <a:latin typeface="Arial"/>
                <a:ea typeface="微软雅黑"/>
                <a:sym typeface="Arial" panose="020B0604020202090204" pitchFamily="34" charset="0"/>
              </a:endParaRPr>
            </a:p>
          </p:txBody>
        </p:sp>
        <p:sp>
          <p:nvSpPr>
            <p:cNvPr id="531" name="文本框 530"/>
            <p:cNvSpPr txBox="1"/>
            <p:nvPr/>
          </p:nvSpPr>
          <p:spPr>
            <a:xfrm>
              <a:off x="655442" y="1704906"/>
              <a:ext cx="481034" cy="2265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82955">
                <a:defRPr/>
              </a:pPr>
              <a:r>
                <a:rPr lang="zh-CN" altLang="en-US" sz="2133" b="1" kern="0" dirty="0">
                  <a:solidFill>
                    <a:prstClr val="white"/>
                  </a:solidFill>
                  <a:latin typeface="Arial"/>
                  <a:ea typeface="微软雅黑"/>
                  <a:sym typeface="Arial" panose="020B0604020202090204" pitchFamily="34" charset="0"/>
                </a:rPr>
                <a:t>国双产业人工智能平台</a:t>
              </a:r>
            </a:p>
          </p:txBody>
        </p:sp>
      </p:grpSp>
      <p:grpSp>
        <p:nvGrpSpPr>
          <p:cNvPr id="532" name="组合 531"/>
          <p:cNvGrpSpPr/>
          <p:nvPr/>
        </p:nvGrpSpPr>
        <p:grpSpPr>
          <a:xfrm>
            <a:off x="1801607" y="1285873"/>
            <a:ext cx="9533467" cy="4484230"/>
            <a:chOff x="1611984" y="1321675"/>
            <a:chExt cx="9129229" cy="4722894"/>
          </a:xfrm>
        </p:grpSpPr>
        <p:cxnSp>
          <p:nvCxnSpPr>
            <p:cNvPr id="533" name="直接连接符 532"/>
            <p:cNvCxnSpPr/>
            <p:nvPr/>
          </p:nvCxnSpPr>
          <p:spPr>
            <a:xfrm flipH="1">
              <a:off x="7386339" y="3643064"/>
              <a:ext cx="422430" cy="0"/>
            </a:xfrm>
            <a:prstGeom prst="line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  <p:sp>
          <p:nvSpPr>
            <p:cNvPr id="534" name="矩形 533"/>
            <p:cNvSpPr/>
            <p:nvPr/>
          </p:nvSpPr>
          <p:spPr>
            <a:xfrm flipH="1">
              <a:off x="7859923" y="1698856"/>
              <a:ext cx="2361320" cy="822026"/>
            </a:xfrm>
            <a:prstGeom prst="rect">
              <a:avLst/>
            </a:prstGeom>
            <a:noFill/>
            <a:ln w="19050" cap="flat" cmpd="sng" algn="ctr">
              <a:solidFill>
                <a:sysClr val="window" lastClr="FFFFFF">
                  <a:lumMod val="85000"/>
                </a:sysClr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defTabSz="1310607">
                <a:lnSpc>
                  <a:spcPct val="130000"/>
                </a:lnSpc>
                <a:defRPr/>
              </a:pPr>
              <a:r>
                <a:rPr lang="zh-CN" altLang="en-US" sz="1053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/>
                </a:rPr>
                <a:t>效率提升、成本降低</a:t>
              </a:r>
              <a:endParaRPr lang="en-US" altLang="zh-CN" sz="1053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/>
              </a:endParaRPr>
            </a:p>
            <a:p>
              <a:pPr defTabSz="1310607">
                <a:lnSpc>
                  <a:spcPct val="130000"/>
                </a:lnSpc>
                <a:defRPr/>
              </a:pPr>
              <a:r>
                <a:rPr lang="zh-CN" altLang="en-US" sz="1053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/>
                </a:rPr>
                <a:t>运营管理优化、</a:t>
              </a:r>
              <a:endParaRPr lang="en-US" altLang="zh-CN" sz="1053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/>
              </a:endParaRPr>
            </a:p>
            <a:p>
              <a:pPr defTabSz="1310607">
                <a:lnSpc>
                  <a:spcPct val="130000"/>
                </a:lnSpc>
                <a:defRPr/>
              </a:pPr>
              <a:r>
                <a:rPr lang="zh-CN" altLang="en-US" sz="1053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/>
                </a:rPr>
                <a:t>增长、增收</a:t>
              </a:r>
              <a:r>
                <a:rPr lang="en-US" altLang="zh-CN" sz="1053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/>
                </a:rPr>
                <a:t>…</a:t>
              </a:r>
            </a:p>
          </p:txBody>
        </p:sp>
        <p:sp>
          <p:nvSpPr>
            <p:cNvPr id="535" name="圆角矩形 534"/>
            <p:cNvSpPr/>
            <p:nvPr/>
          </p:nvSpPr>
          <p:spPr>
            <a:xfrm flipH="1">
              <a:off x="9850360" y="1804820"/>
              <a:ext cx="890853" cy="530915"/>
            </a:xfrm>
            <a:prstGeom prst="roundRect">
              <a:avLst>
                <a:gd name="adj" fmla="val 32614"/>
              </a:avLst>
            </a:prstGeom>
            <a:solidFill>
              <a:srgbClr val="70B1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310607">
                <a:defRPr/>
              </a:pPr>
              <a:r>
                <a:rPr lang="zh-CN" altLang="en-US" sz="1100" b="1" kern="0" dirty="0">
                  <a:solidFill>
                    <a:prstClr val="white"/>
                  </a:solidFill>
                  <a:latin typeface="微软雅黑" panose="020B0503020204020204" pitchFamily="34" charset="-122"/>
                </a:rPr>
                <a:t>产业智能</a:t>
              </a:r>
              <a:endParaRPr lang="en-US" altLang="zh-CN" sz="1100" b="1" kern="0" dirty="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cxnSp>
          <p:nvCxnSpPr>
            <p:cNvPr id="536" name="直接连接符 535"/>
            <p:cNvCxnSpPr/>
            <p:nvPr/>
          </p:nvCxnSpPr>
          <p:spPr>
            <a:xfrm flipH="1">
              <a:off x="7428507" y="2097365"/>
              <a:ext cx="422430" cy="0"/>
            </a:xfrm>
            <a:prstGeom prst="line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  <p:sp>
          <p:nvSpPr>
            <p:cNvPr id="537" name="矩形 536"/>
            <p:cNvSpPr/>
            <p:nvPr/>
          </p:nvSpPr>
          <p:spPr>
            <a:xfrm flipH="1">
              <a:off x="7849064" y="3196426"/>
              <a:ext cx="2361320" cy="822026"/>
            </a:xfrm>
            <a:prstGeom prst="rect">
              <a:avLst/>
            </a:prstGeom>
            <a:noFill/>
            <a:ln w="19050" cap="flat" cmpd="sng" algn="ctr">
              <a:solidFill>
                <a:sysClr val="window" lastClr="FFFFFF">
                  <a:lumMod val="85000"/>
                </a:sysClr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algn="ctr" defTabSz="1310607">
                <a:lnSpc>
                  <a:spcPct val="130000"/>
                </a:lnSpc>
                <a:defRPr/>
              </a:pPr>
              <a:endParaRPr lang="zh-CN" altLang="en-US" sz="11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538" name="矩形 537"/>
            <p:cNvSpPr/>
            <p:nvPr/>
          </p:nvSpPr>
          <p:spPr>
            <a:xfrm flipH="1">
              <a:off x="7842005" y="4653048"/>
              <a:ext cx="2361320" cy="822026"/>
            </a:xfrm>
            <a:prstGeom prst="rect">
              <a:avLst/>
            </a:prstGeom>
            <a:noFill/>
            <a:ln w="19050" cap="flat" cmpd="sng" algn="ctr">
              <a:solidFill>
                <a:sysClr val="window" lastClr="FFFFFF">
                  <a:lumMod val="85000"/>
                </a:sysClr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defTabSz="1310607">
                <a:lnSpc>
                  <a:spcPct val="130000"/>
                </a:lnSpc>
                <a:defRPr/>
              </a:pPr>
              <a:r>
                <a:rPr lang="zh-CN" altLang="en-US" sz="1053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/>
                </a:rPr>
                <a:t>多源异构数据获取、</a:t>
              </a:r>
              <a:endParaRPr lang="en-US" altLang="zh-CN" sz="1053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/>
              </a:endParaRPr>
            </a:p>
            <a:p>
              <a:pPr defTabSz="1310607">
                <a:lnSpc>
                  <a:spcPct val="130000"/>
                </a:lnSpc>
                <a:defRPr/>
              </a:pPr>
              <a:r>
                <a:rPr lang="zh-CN" altLang="en-US" sz="1053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/>
                </a:rPr>
                <a:t>存储、治理</a:t>
              </a:r>
              <a:endParaRPr lang="en-US" altLang="zh-CN" sz="1053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/>
              </a:endParaRPr>
            </a:p>
            <a:p>
              <a:pPr defTabSz="1310607">
                <a:lnSpc>
                  <a:spcPct val="130000"/>
                </a:lnSpc>
                <a:defRPr/>
              </a:pPr>
              <a:r>
                <a:rPr lang="zh-CN" altLang="en-US" sz="1053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/>
                </a:rPr>
                <a:t>实时数据计算、数据可视化</a:t>
              </a:r>
              <a:r>
                <a:rPr lang="en-US" altLang="zh-CN" sz="1053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/>
                </a:rPr>
                <a:t>..</a:t>
              </a:r>
              <a:endParaRPr lang="zh-CN" altLang="en-US" sz="1053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/>
              </a:endParaRPr>
            </a:p>
          </p:txBody>
        </p:sp>
        <p:sp>
          <p:nvSpPr>
            <p:cNvPr id="539" name="圆角矩形 538"/>
            <p:cNvSpPr/>
            <p:nvPr/>
          </p:nvSpPr>
          <p:spPr>
            <a:xfrm flipH="1">
              <a:off x="9820318" y="4763318"/>
              <a:ext cx="906436" cy="530915"/>
            </a:xfrm>
            <a:prstGeom prst="roundRect">
              <a:avLst>
                <a:gd name="adj" fmla="val 32614"/>
              </a:avLst>
            </a:prstGeom>
            <a:solidFill>
              <a:srgbClr val="70B1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310607">
                <a:defRPr/>
              </a:pPr>
              <a:r>
                <a:rPr lang="zh-CN" altLang="en-US" sz="1100" b="1" kern="0" dirty="0">
                  <a:solidFill>
                    <a:prstClr val="white"/>
                  </a:solidFill>
                  <a:latin typeface="微软雅黑" panose="020B0503020204020204" pitchFamily="34" charset="-122"/>
                </a:rPr>
                <a:t>数据智能</a:t>
              </a:r>
              <a:endParaRPr lang="en-US" altLang="zh-CN" sz="1100" b="1" kern="0" dirty="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cxnSp>
          <p:nvCxnSpPr>
            <p:cNvPr id="540" name="直接连接符 539"/>
            <p:cNvCxnSpPr/>
            <p:nvPr/>
          </p:nvCxnSpPr>
          <p:spPr>
            <a:xfrm flipH="1">
              <a:off x="7419663" y="5072338"/>
              <a:ext cx="422430" cy="0"/>
            </a:xfrm>
            <a:prstGeom prst="line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  <p:cxnSp>
          <p:nvCxnSpPr>
            <p:cNvPr id="541" name="直接连接符 540"/>
            <p:cNvCxnSpPr/>
            <p:nvPr/>
          </p:nvCxnSpPr>
          <p:spPr>
            <a:xfrm>
              <a:off x="4429116" y="1583378"/>
              <a:ext cx="1218" cy="4250709"/>
            </a:xfrm>
            <a:prstGeom prst="line">
              <a:avLst/>
            </a:prstGeom>
            <a:noFill/>
            <a:ln w="635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  <p:grpSp>
          <p:nvGrpSpPr>
            <p:cNvPr id="542" name="组合 541"/>
            <p:cNvGrpSpPr/>
            <p:nvPr/>
          </p:nvGrpSpPr>
          <p:grpSpPr>
            <a:xfrm flipH="1">
              <a:off x="4672295" y="5009272"/>
              <a:ext cx="2677672" cy="1035297"/>
              <a:chOff x="6068926" y="4247018"/>
              <a:chExt cx="2945440" cy="1138827"/>
            </a:xfrm>
          </p:grpSpPr>
          <p:sp>
            <p:nvSpPr>
              <p:cNvPr id="656" name="Diamond 125"/>
              <p:cNvSpPr/>
              <p:nvPr/>
            </p:nvSpPr>
            <p:spPr>
              <a:xfrm>
                <a:off x="6076412" y="4247018"/>
                <a:ext cx="2937954" cy="980777"/>
              </a:xfrm>
              <a:prstGeom prst="diamond">
                <a:avLst/>
              </a:prstGeom>
              <a:solidFill>
                <a:srgbClr val="5B9BD5">
                  <a:alpha val="80000"/>
                </a:srgbClr>
              </a:solidFill>
              <a:ln w="63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310607">
                  <a:defRPr/>
                </a:pPr>
                <a:endParaRPr lang="en-US" sz="1933" kern="0">
                  <a:solidFill>
                    <a:prstClr val="white"/>
                  </a:solidFill>
                  <a:ea typeface="微软雅黑"/>
                </a:endParaRPr>
              </a:p>
            </p:txBody>
          </p:sp>
          <p:sp>
            <p:nvSpPr>
              <p:cNvPr id="657" name="Parallelogram 130"/>
              <p:cNvSpPr/>
              <p:nvPr/>
            </p:nvSpPr>
            <p:spPr>
              <a:xfrm rot="5400000">
                <a:off x="6479417" y="4317487"/>
                <a:ext cx="657538" cy="1478520"/>
              </a:xfrm>
              <a:prstGeom prst="parallelogram">
                <a:avLst>
                  <a:gd name="adj" fmla="val 76519"/>
                </a:avLst>
              </a:prstGeom>
              <a:solidFill>
                <a:srgbClr val="5B9BD5">
                  <a:alpha val="80000"/>
                </a:srgbClr>
              </a:solidFill>
              <a:ln w="63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310607">
                  <a:defRPr/>
                </a:pPr>
                <a:endParaRPr lang="en-US" sz="1933" kern="0">
                  <a:solidFill>
                    <a:prstClr val="white"/>
                  </a:solidFill>
                  <a:ea typeface="微软雅黑"/>
                </a:endParaRPr>
              </a:p>
            </p:txBody>
          </p:sp>
          <p:sp>
            <p:nvSpPr>
              <p:cNvPr id="658" name="Parallelogram 351"/>
              <p:cNvSpPr/>
              <p:nvPr/>
            </p:nvSpPr>
            <p:spPr>
              <a:xfrm rot="16200000" flipV="1">
                <a:off x="7953694" y="4325396"/>
                <a:ext cx="649357" cy="1471541"/>
              </a:xfrm>
              <a:prstGeom prst="parallelogram">
                <a:avLst>
                  <a:gd name="adj" fmla="val 77285"/>
                </a:avLst>
              </a:prstGeom>
              <a:solidFill>
                <a:srgbClr val="5B9BD5">
                  <a:alpha val="80000"/>
                </a:srgbClr>
              </a:solidFill>
              <a:ln w="63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310607">
                  <a:defRPr/>
                </a:pPr>
                <a:endParaRPr lang="en-US" sz="1933" kern="0">
                  <a:solidFill>
                    <a:prstClr val="white"/>
                  </a:solidFill>
                  <a:ea typeface="微软雅黑"/>
                </a:endParaRPr>
              </a:p>
            </p:txBody>
          </p:sp>
          <p:sp>
            <p:nvSpPr>
              <p:cNvPr id="659" name="TextBox 257"/>
              <p:cNvSpPr txBox="1"/>
              <p:nvPr/>
            </p:nvSpPr>
            <p:spPr>
              <a:xfrm rot="960744">
                <a:off x="6478633" y="4937838"/>
                <a:ext cx="684044" cy="249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310607">
                  <a:defRPr/>
                </a:pPr>
                <a:r>
                  <a:rPr lang="zh-CN" altLang="en-US" sz="800" b="1" kern="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/>
                  </a:rPr>
                  <a:t>边缘层</a:t>
                </a:r>
                <a:endParaRPr lang="en-US" sz="800" b="1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/>
                </a:endParaRPr>
              </a:p>
            </p:txBody>
          </p:sp>
        </p:grpSp>
        <p:grpSp>
          <p:nvGrpSpPr>
            <p:cNvPr id="543" name="组合 542"/>
            <p:cNvGrpSpPr/>
            <p:nvPr/>
          </p:nvGrpSpPr>
          <p:grpSpPr>
            <a:xfrm flipH="1">
              <a:off x="4680882" y="4473162"/>
              <a:ext cx="2674775" cy="1337371"/>
              <a:chOff x="6065648" y="5074395"/>
              <a:chExt cx="2942252" cy="1471107"/>
            </a:xfrm>
          </p:grpSpPr>
          <p:grpSp>
            <p:nvGrpSpPr>
              <p:cNvPr id="617" name="Group 338"/>
              <p:cNvGrpSpPr/>
              <p:nvPr/>
            </p:nvGrpSpPr>
            <p:grpSpPr>
              <a:xfrm>
                <a:off x="6914898" y="5074395"/>
                <a:ext cx="1258043" cy="860762"/>
                <a:chOff x="7121174" y="4583204"/>
                <a:chExt cx="1258043" cy="881070"/>
              </a:xfrm>
              <a:solidFill>
                <a:srgbClr val="5B9BD5">
                  <a:alpha val="80000"/>
                </a:srgbClr>
              </a:solidFill>
            </p:grpSpPr>
            <p:grpSp>
              <p:nvGrpSpPr>
                <p:cNvPr id="652" name="Group 339"/>
                <p:cNvGrpSpPr/>
                <p:nvPr/>
              </p:nvGrpSpPr>
              <p:grpSpPr>
                <a:xfrm>
                  <a:off x="7121174" y="4583204"/>
                  <a:ext cx="1258043" cy="881070"/>
                  <a:chOff x="7105989" y="4575166"/>
                  <a:chExt cx="1258043" cy="881070"/>
                </a:xfrm>
                <a:grpFill/>
              </p:grpSpPr>
              <p:sp>
                <p:nvSpPr>
                  <p:cNvPr id="654" name="Diamond 341"/>
                  <p:cNvSpPr/>
                  <p:nvPr/>
                </p:nvSpPr>
                <p:spPr>
                  <a:xfrm>
                    <a:off x="7113111" y="4575166"/>
                    <a:ext cx="1250921" cy="433935"/>
                  </a:xfrm>
                  <a:prstGeom prst="diamond">
                    <a:avLst/>
                  </a:prstGeom>
                  <a:grpFill/>
                  <a:ln w="6350" cap="flat" cmpd="sng" algn="ctr">
                    <a:solidFill>
                      <a:sysClr val="window" lastClr="FFFFFF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1310607">
                      <a:defRPr/>
                    </a:pPr>
                    <a:endParaRPr lang="en-US" sz="1933" kern="0">
                      <a:solidFill>
                        <a:prstClr val="white"/>
                      </a:solidFill>
                      <a:ea typeface="微软雅黑"/>
                    </a:endParaRPr>
                  </a:p>
                </p:txBody>
              </p:sp>
              <p:sp>
                <p:nvSpPr>
                  <p:cNvPr id="655" name="Parallelogram 342"/>
                  <p:cNvSpPr/>
                  <p:nvPr/>
                </p:nvSpPr>
                <p:spPr>
                  <a:xfrm rot="5400000">
                    <a:off x="7089519" y="4809545"/>
                    <a:ext cx="663161" cy="630222"/>
                  </a:xfrm>
                  <a:prstGeom prst="parallelogram">
                    <a:avLst>
                      <a:gd name="adj" fmla="val 34443"/>
                    </a:avLst>
                  </a:prstGeom>
                  <a:grpFill/>
                  <a:ln w="6350" cap="flat" cmpd="sng" algn="ctr">
                    <a:solidFill>
                      <a:sysClr val="window" lastClr="FFFFFF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1310607">
                      <a:defRPr/>
                    </a:pPr>
                    <a:endParaRPr lang="en-US" sz="1933" kern="0">
                      <a:solidFill>
                        <a:prstClr val="white"/>
                      </a:solidFill>
                      <a:ea typeface="微软雅黑"/>
                    </a:endParaRPr>
                  </a:p>
                </p:txBody>
              </p:sp>
            </p:grpSp>
            <p:sp>
              <p:nvSpPr>
                <p:cNvPr id="653" name="Parallelogram 340"/>
                <p:cNvSpPr/>
                <p:nvPr/>
              </p:nvSpPr>
              <p:spPr>
                <a:xfrm rot="16200000" flipV="1">
                  <a:off x="7721498" y="4809546"/>
                  <a:ext cx="663162" cy="630222"/>
                </a:xfrm>
                <a:prstGeom prst="parallelogram">
                  <a:avLst>
                    <a:gd name="adj" fmla="val 34443"/>
                  </a:avLst>
                </a:prstGeom>
                <a:grpFill/>
                <a:ln w="635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1310607">
                    <a:defRPr/>
                  </a:pPr>
                  <a:endParaRPr lang="en-US" sz="1933" kern="0">
                    <a:solidFill>
                      <a:prstClr val="white"/>
                    </a:solidFill>
                    <a:ea typeface="微软雅黑"/>
                  </a:endParaRPr>
                </a:p>
              </p:txBody>
            </p:sp>
          </p:grpSp>
          <p:grpSp>
            <p:nvGrpSpPr>
              <p:cNvPr id="618" name="Group 284"/>
              <p:cNvGrpSpPr/>
              <p:nvPr/>
            </p:nvGrpSpPr>
            <p:grpSpPr>
              <a:xfrm>
                <a:off x="7745177" y="5394669"/>
                <a:ext cx="1262723" cy="878265"/>
                <a:chOff x="6270598" y="4833695"/>
                <a:chExt cx="1262723" cy="878265"/>
              </a:xfrm>
              <a:solidFill>
                <a:srgbClr val="5B9BD5">
                  <a:alpha val="80000"/>
                </a:srgbClr>
              </a:solidFill>
            </p:grpSpPr>
            <p:grpSp>
              <p:nvGrpSpPr>
                <p:cNvPr id="639" name="Group 285"/>
                <p:cNvGrpSpPr/>
                <p:nvPr/>
              </p:nvGrpSpPr>
              <p:grpSpPr>
                <a:xfrm>
                  <a:off x="6270598" y="5022945"/>
                  <a:ext cx="1261872" cy="689015"/>
                  <a:chOff x="6270598" y="5022945"/>
                  <a:chExt cx="1261872" cy="689015"/>
                </a:xfrm>
                <a:grpFill/>
              </p:grpSpPr>
              <p:grpSp>
                <p:nvGrpSpPr>
                  <p:cNvPr id="644" name="Group 290"/>
                  <p:cNvGrpSpPr/>
                  <p:nvPr/>
                </p:nvGrpSpPr>
                <p:grpSpPr>
                  <a:xfrm>
                    <a:off x="6270598" y="5205117"/>
                    <a:ext cx="1260445" cy="506843"/>
                    <a:chOff x="5733999" y="5098853"/>
                    <a:chExt cx="1260445" cy="506843"/>
                  </a:xfrm>
                  <a:grpFill/>
                </p:grpSpPr>
                <p:sp>
                  <p:nvSpPr>
                    <p:cNvPr id="649" name="Diamond 295"/>
                    <p:cNvSpPr/>
                    <p:nvPr/>
                  </p:nvSpPr>
                  <p:spPr>
                    <a:xfrm>
                      <a:off x="5733999" y="5098853"/>
                      <a:ext cx="1260445" cy="433935"/>
                    </a:xfrm>
                    <a:prstGeom prst="diamond">
                      <a:avLst/>
                    </a:prstGeom>
                    <a:grpFill/>
                    <a:ln w="6350" cap="flat" cmpd="sng" algn="ctr">
                      <a:solidFill>
                        <a:sysClr val="window" lastClr="FFFFFF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1310607">
                        <a:defRPr/>
                      </a:pPr>
                      <a:endParaRPr lang="en-US" sz="1933" kern="0">
                        <a:solidFill>
                          <a:prstClr val="white"/>
                        </a:solidFill>
                        <a:ea typeface="微软雅黑"/>
                      </a:endParaRPr>
                    </a:p>
                  </p:txBody>
                </p:sp>
                <p:sp>
                  <p:nvSpPr>
                    <p:cNvPr id="650" name="Parallelogram 296"/>
                    <p:cNvSpPr/>
                    <p:nvPr/>
                  </p:nvSpPr>
                  <p:spPr>
                    <a:xfrm rot="5400000">
                      <a:off x="5907187" y="5151043"/>
                      <a:ext cx="286376" cy="622930"/>
                    </a:xfrm>
                    <a:prstGeom prst="parallelogram">
                      <a:avLst>
                        <a:gd name="adj" fmla="val 74667"/>
                      </a:avLst>
                    </a:prstGeom>
                    <a:grpFill/>
                    <a:ln w="6350" cap="flat" cmpd="sng" algn="ctr">
                      <a:solidFill>
                        <a:sysClr val="window" lastClr="FFFFFF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1310607">
                        <a:defRPr/>
                      </a:pPr>
                      <a:endParaRPr lang="en-US" sz="1933" kern="0">
                        <a:solidFill>
                          <a:prstClr val="white"/>
                        </a:solidFill>
                        <a:ea typeface="微软雅黑"/>
                      </a:endParaRPr>
                    </a:p>
                  </p:txBody>
                </p:sp>
                <p:sp>
                  <p:nvSpPr>
                    <p:cNvPr id="651" name="Parallelogram 297"/>
                    <p:cNvSpPr/>
                    <p:nvPr/>
                  </p:nvSpPr>
                  <p:spPr>
                    <a:xfrm rot="16200000" flipV="1">
                      <a:off x="6534096" y="5147543"/>
                      <a:ext cx="286376" cy="622930"/>
                    </a:xfrm>
                    <a:prstGeom prst="parallelogram">
                      <a:avLst>
                        <a:gd name="adj" fmla="val 74667"/>
                      </a:avLst>
                    </a:prstGeom>
                    <a:grpFill/>
                    <a:ln w="6350" cap="flat" cmpd="sng" algn="ctr">
                      <a:solidFill>
                        <a:sysClr val="window" lastClr="FFFFFF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1310607">
                        <a:defRPr/>
                      </a:pPr>
                      <a:endParaRPr lang="en-US" sz="1933" kern="0">
                        <a:solidFill>
                          <a:prstClr val="white"/>
                        </a:solidFill>
                        <a:ea typeface="微软雅黑"/>
                      </a:endParaRPr>
                    </a:p>
                  </p:txBody>
                </p:sp>
              </p:grpSp>
              <p:grpSp>
                <p:nvGrpSpPr>
                  <p:cNvPr id="645" name="Group 291"/>
                  <p:cNvGrpSpPr/>
                  <p:nvPr/>
                </p:nvGrpSpPr>
                <p:grpSpPr>
                  <a:xfrm>
                    <a:off x="6272025" y="5022945"/>
                    <a:ext cx="1260445" cy="506843"/>
                    <a:chOff x="5733999" y="5073453"/>
                    <a:chExt cx="1260445" cy="506843"/>
                  </a:xfrm>
                  <a:grpFill/>
                </p:grpSpPr>
                <p:sp>
                  <p:nvSpPr>
                    <p:cNvPr id="646" name="Diamond 292"/>
                    <p:cNvSpPr/>
                    <p:nvPr/>
                  </p:nvSpPr>
                  <p:spPr>
                    <a:xfrm>
                      <a:off x="5733999" y="5073453"/>
                      <a:ext cx="1260445" cy="433935"/>
                    </a:xfrm>
                    <a:prstGeom prst="diamond">
                      <a:avLst/>
                    </a:prstGeom>
                    <a:grpFill/>
                    <a:ln w="6350" cap="flat" cmpd="sng" algn="ctr">
                      <a:solidFill>
                        <a:sysClr val="window" lastClr="FFFFFF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1310607">
                        <a:defRPr/>
                      </a:pPr>
                      <a:endParaRPr lang="en-US" sz="1933" kern="0">
                        <a:solidFill>
                          <a:prstClr val="white"/>
                        </a:solidFill>
                        <a:ea typeface="微软雅黑"/>
                      </a:endParaRPr>
                    </a:p>
                  </p:txBody>
                </p:sp>
                <p:sp>
                  <p:nvSpPr>
                    <p:cNvPr id="647" name="Parallelogram 293"/>
                    <p:cNvSpPr/>
                    <p:nvPr/>
                  </p:nvSpPr>
                  <p:spPr>
                    <a:xfrm rot="5400000">
                      <a:off x="5907187" y="5125643"/>
                      <a:ext cx="286376" cy="622930"/>
                    </a:xfrm>
                    <a:prstGeom prst="parallelogram">
                      <a:avLst>
                        <a:gd name="adj" fmla="val 74667"/>
                      </a:avLst>
                    </a:prstGeom>
                    <a:grpFill/>
                    <a:ln w="6350" cap="flat" cmpd="sng" algn="ctr">
                      <a:solidFill>
                        <a:sysClr val="window" lastClr="FFFFFF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1310607">
                        <a:defRPr/>
                      </a:pPr>
                      <a:endParaRPr lang="en-US" sz="1933" kern="0">
                        <a:solidFill>
                          <a:prstClr val="white"/>
                        </a:solidFill>
                        <a:ea typeface="微软雅黑"/>
                      </a:endParaRPr>
                    </a:p>
                  </p:txBody>
                </p:sp>
                <p:sp>
                  <p:nvSpPr>
                    <p:cNvPr id="648" name="Parallelogram 294"/>
                    <p:cNvSpPr/>
                    <p:nvPr/>
                  </p:nvSpPr>
                  <p:spPr>
                    <a:xfrm rot="16200000" flipV="1">
                      <a:off x="6534096" y="5122143"/>
                      <a:ext cx="286376" cy="622930"/>
                    </a:xfrm>
                    <a:prstGeom prst="parallelogram">
                      <a:avLst>
                        <a:gd name="adj" fmla="val 74667"/>
                      </a:avLst>
                    </a:prstGeom>
                    <a:grpFill/>
                    <a:ln w="6350" cap="flat" cmpd="sng" algn="ctr">
                      <a:solidFill>
                        <a:sysClr val="window" lastClr="FFFFFF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1310607">
                        <a:defRPr/>
                      </a:pPr>
                      <a:endParaRPr lang="en-US" sz="1933" kern="0">
                        <a:solidFill>
                          <a:prstClr val="white"/>
                        </a:solidFill>
                        <a:ea typeface="微软雅黑"/>
                      </a:endParaRPr>
                    </a:p>
                  </p:txBody>
                </p:sp>
              </p:grpSp>
            </p:grpSp>
            <p:grpSp>
              <p:nvGrpSpPr>
                <p:cNvPr id="640" name="Group 286"/>
                <p:cNvGrpSpPr/>
                <p:nvPr/>
              </p:nvGrpSpPr>
              <p:grpSpPr>
                <a:xfrm>
                  <a:off x="6272876" y="4833695"/>
                  <a:ext cx="1260445" cy="506843"/>
                  <a:chOff x="5733999" y="5073453"/>
                  <a:chExt cx="1260445" cy="506843"/>
                </a:xfrm>
                <a:grpFill/>
              </p:grpSpPr>
              <p:sp>
                <p:nvSpPr>
                  <p:cNvPr id="641" name="Diamond 287"/>
                  <p:cNvSpPr/>
                  <p:nvPr/>
                </p:nvSpPr>
                <p:spPr>
                  <a:xfrm>
                    <a:off x="5733999" y="5073453"/>
                    <a:ext cx="1260445" cy="433935"/>
                  </a:xfrm>
                  <a:prstGeom prst="diamond">
                    <a:avLst/>
                  </a:prstGeom>
                  <a:grpFill/>
                  <a:ln w="6350" cap="flat" cmpd="sng" algn="ctr">
                    <a:solidFill>
                      <a:sysClr val="window" lastClr="FFFFFF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1310607">
                      <a:defRPr/>
                    </a:pPr>
                    <a:endParaRPr lang="en-US" sz="1933" kern="0">
                      <a:solidFill>
                        <a:prstClr val="white"/>
                      </a:solidFill>
                      <a:ea typeface="微软雅黑"/>
                    </a:endParaRPr>
                  </a:p>
                </p:txBody>
              </p:sp>
              <p:sp>
                <p:nvSpPr>
                  <p:cNvPr id="642" name="Parallelogram 288"/>
                  <p:cNvSpPr/>
                  <p:nvPr/>
                </p:nvSpPr>
                <p:spPr>
                  <a:xfrm rot="5400000">
                    <a:off x="5907187" y="5125643"/>
                    <a:ext cx="286376" cy="622930"/>
                  </a:xfrm>
                  <a:prstGeom prst="parallelogram">
                    <a:avLst>
                      <a:gd name="adj" fmla="val 74667"/>
                    </a:avLst>
                  </a:prstGeom>
                  <a:grpFill/>
                  <a:ln w="6350" cap="flat" cmpd="sng" algn="ctr">
                    <a:solidFill>
                      <a:sysClr val="window" lastClr="FFFFFF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1310607">
                      <a:defRPr/>
                    </a:pPr>
                    <a:endParaRPr lang="en-US" sz="1933" kern="0">
                      <a:solidFill>
                        <a:prstClr val="white"/>
                      </a:solidFill>
                      <a:ea typeface="微软雅黑"/>
                    </a:endParaRPr>
                  </a:p>
                </p:txBody>
              </p:sp>
              <p:sp>
                <p:nvSpPr>
                  <p:cNvPr id="643" name="Parallelogram 289"/>
                  <p:cNvSpPr/>
                  <p:nvPr/>
                </p:nvSpPr>
                <p:spPr>
                  <a:xfrm rot="16200000" flipV="1">
                    <a:off x="6534096" y="5122143"/>
                    <a:ext cx="286376" cy="622930"/>
                  </a:xfrm>
                  <a:prstGeom prst="parallelogram">
                    <a:avLst>
                      <a:gd name="adj" fmla="val 74667"/>
                    </a:avLst>
                  </a:prstGeom>
                  <a:grpFill/>
                  <a:ln w="6350" cap="flat" cmpd="sng" algn="ctr">
                    <a:solidFill>
                      <a:sysClr val="window" lastClr="FFFFFF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1310607">
                      <a:defRPr/>
                    </a:pPr>
                    <a:endParaRPr lang="en-US" sz="1933" kern="0">
                      <a:solidFill>
                        <a:prstClr val="white"/>
                      </a:solidFill>
                      <a:ea typeface="微软雅黑"/>
                    </a:endParaRPr>
                  </a:p>
                </p:txBody>
              </p:sp>
            </p:grpSp>
          </p:grpSp>
          <p:grpSp>
            <p:nvGrpSpPr>
              <p:cNvPr id="619" name="Group 57"/>
              <p:cNvGrpSpPr/>
              <p:nvPr/>
            </p:nvGrpSpPr>
            <p:grpSpPr>
              <a:xfrm>
                <a:off x="6065648" y="5394669"/>
                <a:ext cx="1264471" cy="871915"/>
                <a:chOff x="6268850" y="4833695"/>
                <a:chExt cx="1264471" cy="871915"/>
              </a:xfrm>
              <a:solidFill>
                <a:srgbClr val="5B9BD5">
                  <a:alpha val="80000"/>
                </a:srgbClr>
              </a:solidFill>
            </p:grpSpPr>
            <p:grpSp>
              <p:nvGrpSpPr>
                <p:cNvPr id="626" name="Group 56"/>
                <p:cNvGrpSpPr/>
                <p:nvPr/>
              </p:nvGrpSpPr>
              <p:grpSpPr>
                <a:xfrm>
                  <a:off x="6268850" y="5022945"/>
                  <a:ext cx="1262193" cy="682665"/>
                  <a:chOff x="6268850" y="5022945"/>
                  <a:chExt cx="1262193" cy="682665"/>
                </a:xfrm>
                <a:grpFill/>
              </p:grpSpPr>
              <p:grpSp>
                <p:nvGrpSpPr>
                  <p:cNvPr id="631" name="Group 50"/>
                  <p:cNvGrpSpPr/>
                  <p:nvPr/>
                </p:nvGrpSpPr>
                <p:grpSpPr>
                  <a:xfrm>
                    <a:off x="6270598" y="5198767"/>
                    <a:ext cx="1260445" cy="506843"/>
                    <a:chOff x="5733999" y="5092503"/>
                    <a:chExt cx="1260445" cy="506843"/>
                  </a:xfrm>
                  <a:grpFill/>
                </p:grpSpPr>
                <p:sp>
                  <p:nvSpPr>
                    <p:cNvPr id="636" name="Diamond 95"/>
                    <p:cNvSpPr/>
                    <p:nvPr/>
                  </p:nvSpPr>
                  <p:spPr>
                    <a:xfrm>
                      <a:off x="5733999" y="5092503"/>
                      <a:ext cx="1260445" cy="433935"/>
                    </a:xfrm>
                    <a:prstGeom prst="diamond">
                      <a:avLst/>
                    </a:prstGeom>
                    <a:grpFill/>
                    <a:ln w="6350" cap="flat" cmpd="sng" algn="ctr">
                      <a:solidFill>
                        <a:sysClr val="window" lastClr="FFFFFF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1310607">
                        <a:defRPr/>
                      </a:pPr>
                      <a:endParaRPr lang="en-US" sz="1933" kern="0">
                        <a:solidFill>
                          <a:prstClr val="white"/>
                        </a:solidFill>
                        <a:ea typeface="微软雅黑"/>
                      </a:endParaRPr>
                    </a:p>
                  </p:txBody>
                </p:sp>
                <p:sp>
                  <p:nvSpPr>
                    <p:cNvPr id="637" name="Parallelogram 96"/>
                    <p:cNvSpPr/>
                    <p:nvPr/>
                  </p:nvSpPr>
                  <p:spPr>
                    <a:xfrm rot="5400000">
                      <a:off x="5907187" y="5144693"/>
                      <a:ext cx="286376" cy="622930"/>
                    </a:xfrm>
                    <a:prstGeom prst="parallelogram">
                      <a:avLst>
                        <a:gd name="adj" fmla="val 74667"/>
                      </a:avLst>
                    </a:prstGeom>
                    <a:grpFill/>
                    <a:ln w="6350" cap="flat" cmpd="sng" algn="ctr">
                      <a:solidFill>
                        <a:sysClr val="window" lastClr="FFFFFF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1310607">
                        <a:defRPr/>
                      </a:pPr>
                      <a:endParaRPr lang="en-US" sz="1933" kern="0">
                        <a:solidFill>
                          <a:prstClr val="white"/>
                        </a:solidFill>
                        <a:ea typeface="微软雅黑"/>
                      </a:endParaRPr>
                    </a:p>
                  </p:txBody>
                </p:sp>
                <p:sp>
                  <p:nvSpPr>
                    <p:cNvPr id="638" name="Parallelogram 261"/>
                    <p:cNvSpPr/>
                    <p:nvPr/>
                  </p:nvSpPr>
                  <p:spPr>
                    <a:xfrm rot="16200000" flipV="1">
                      <a:off x="6534096" y="5141193"/>
                      <a:ext cx="286376" cy="622930"/>
                    </a:xfrm>
                    <a:prstGeom prst="parallelogram">
                      <a:avLst>
                        <a:gd name="adj" fmla="val 74667"/>
                      </a:avLst>
                    </a:prstGeom>
                    <a:grpFill/>
                    <a:ln w="6350" cap="flat" cmpd="sng" algn="ctr">
                      <a:solidFill>
                        <a:sysClr val="window" lastClr="FFFFFF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1310607">
                        <a:defRPr/>
                      </a:pPr>
                      <a:endParaRPr lang="en-US" sz="1933" kern="0">
                        <a:solidFill>
                          <a:prstClr val="white"/>
                        </a:solidFill>
                        <a:ea typeface="微软雅黑"/>
                      </a:endParaRPr>
                    </a:p>
                  </p:txBody>
                </p:sp>
              </p:grpSp>
              <p:grpSp>
                <p:nvGrpSpPr>
                  <p:cNvPr id="632" name="Group 262"/>
                  <p:cNvGrpSpPr/>
                  <p:nvPr/>
                </p:nvGrpSpPr>
                <p:grpSpPr>
                  <a:xfrm>
                    <a:off x="6268850" y="5022945"/>
                    <a:ext cx="1260445" cy="506843"/>
                    <a:chOff x="5730824" y="5073453"/>
                    <a:chExt cx="1260445" cy="506843"/>
                  </a:xfrm>
                  <a:grpFill/>
                </p:grpSpPr>
                <p:sp>
                  <p:nvSpPr>
                    <p:cNvPr id="633" name="Diamond 263"/>
                    <p:cNvSpPr/>
                    <p:nvPr/>
                  </p:nvSpPr>
                  <p:spPr>
                    <a:xfrm>
                      <a:off x="5730824" y="5073453"/>
                      <a:ext cx="1260445" cy="433935"/>
                    </a:xfrm>
                    <a:prstGeom prst="diamond">
                      <a:avLst/>
                    </a:prstGeom>
                    <a:grpFill/>
                    <a:ln w="6350" cap="flat" cmpd="sng" algn="ctr">
                      <a:solidFill>
                        <a:sysClr val="window" lastClr="FFFFFF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1310607">
                        <a:defRPr/>
                      </a:pPr>
                      <a:endParaRPr lang="en-US" sz="1933" kern="0">
                        <a:solidFill>
                          <a:prstClr val="white"/>
                        </a:solidFill>
                        <a:ea typeface="微软雅黑"/>
                      </a:endParaRPr>
                    </a:p>
                  </p:txBody>
                </p:sp>
                <p:sp>
                  <p:nvSpPr>
                    <p:cNvPr id="634" name="Parallelogram 264"/>
                    <p:cNvSpPr/>
                    <p:nvPr/>
                  </p:nvSpPr>
                  <p:spPr>
                    <a:xfrm rot="5400000">
                      <a:off x="5904012" y="5125643"/>
                      <a:ext cx="286376" cy="622930"/>
                    </a:xfrm>
                    <a:prstGeom prst="parallelogram">
                      <a:avLst>
                        <a:gd name="adj" fmla="val 74667"/>
                      </a:avLst>
                    </a:prstGeom>
                    <a:grpFill/>
                    <a:ln w="6350" cap="flat" cmpd="sng" algn="ctr">
                      <a:solidFill>
                        <a:sysClr val="window" lastClr="FFFFFF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1310607">
                        <a:defRPr/>
                      </a:pPr>
                      <a:endParaRPr lang="en-US" sz="1933" kern="0">
                        <a:solidFill>
                          <a:prstClr val="white"/>
                        </a:solidFill>
                        <a:ea typeface="微软雅黑"/>
                      </a:endParaRPr>
                    </a:p>
                  </p:txBody>
                </p:sp>
                <p:sp>
                  <p:nvSpPr>
                    <p:cNvPr id="635" name="Parallelogram 265"/>
                    <p:cNvSpPr/>
                    <p:nvPr/>
                  </p:nvSpPr>
                  <p:spPr>
                    <a:xfrm rot="16200000" flipV="1">
                      <a:off x="6530921" y="5122143"/>
                      <a:ext cx="286376" cy="622930"/>
                    </a:xfrm>
                    <a:prstGeom prst="parallelogram">
                      <a:avLst>
                        <a:gd name="adj" fmla="val 74667"/>
                      </a:avLst>
                    </a:prstGeom>
                    <a:grpFill/>
                    <a:ln w="6350" cap="flat" cmpd="sng" algn="ctr">
                      <a:solidFill>
                        <a:sysClr val="window" lastClr="FFFFFF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1310607">
                        <a:defRPr/>
                      </a:pPr>
                      <a:endParaRPr lang="en-US" sz="1933" kern="0">
                        <a:solidFill>
                          <a:prstClr val="white"/>
                        </a:solidFill>
                        <a:ea typeface="微软雅黑"/>
                      </a:endParaRPr>
                    </a:p>
                  </p:txBody>
                </p:sp>
              </p:grpSp>
            </p:grpSp>
            <p:grpSp>
              <p:nvGrpSpPr>
                <p:cNvPr id="627" name="Group 266"/>
                <p:cNvGrpSpPr/>
                <p:nvPr/>
              </p:nvGrpSpPr>
              <p:grpSpPr>
                <a:xfrm>
                  <a:off x="6272876" y="4833695"/>
                  <a:ext cx="1260445" cy="506843"/>
                  <a:chOff x="5733999" y="5073453"/>
                  <a:chExt cx="1260445" cy="506843"/>
                </a:xfrm>
                <a:grpFill/>
              </p:grpSpPr>
              <p:sp>
                <p:nvSpPr>
                  <p:cNvPr id="628" name="Diamond 267"/>
                  <p:cNvSpPr/>
                  <p:nvPr/>
                </p:nvSpPr>
                <p:spPr>
                  <a:xfrm>
                    <a:off x="5733999" y="5073453"/>
                    <a:ext cx="1260445" cy="433935"/>
                  </a:xfrm>
                  <a:prstGeom prst="diamond">
                    <a:avLst/>
                  </a:prstGeom>
                  <a:grpFill/>
                  <a:ln w="6350" cap="flat" cmpd="sng" algn="ctr">
                    <a:solidFill>
                      <a:sysClr val="window" lastClr="FFFFFF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1310607">
                      <a:defRPr/>
                    </a:pPr>
                    <a:endParaRPr lang="en-US" sz="1933" kern="0">
                      <a:solidFill>
                        <a:prstClr val="white"/>
                      </a:solidFill>
                      <a:ea typeface="微软雅黑"/>
                    </a:endParaRPr>
                  </a:p>
                </p:txBody>
              </p:sp>
              <p:sp>
                <p:nvSpPr>
                  <p:cNvPr id="629" name="Parallelogram 268"/>
                  <p:cNvSpPr/>
                  <p:nvPr/>
                </p:nvSpPr>
                <p:spPr>
                  <a:xfrm rot="5400000">
                    <a:off x="5907187" y="5125643"/>
                    <a:ext cx="286376" cy="622930"/>
                  </a:xfrm>
                  <a:prstGeom prst="parallelogram">
                    <a:avLst>
                      <a:gd name="adj" fmla="val 74667"/>
                    </a:avLst>
                  </a:prstGeom>
                  <a:grpFill/>
                  <a:ln w="6350" cap="flat" cmpd="sng" algn="ctr">
                    <a:solidFill>
                      <a:sysClr val="window" lastClr="FFFFFF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1310607">
                      <a:defRPr/>
                    </a:pPr>
                    <a:endParaRPr lang="en-US" sz="1933" kern="0">
                      <a:solidFill>
                        <a:prstClr val="white"/>
                      </a:solidFill>
                      <a:ea typeface="微软雅黑"/>
                    </a:endParaRPr>
                  </a:p>
                </p:txBody>
              </p:sp>
              <p:sp>
                <p:nvSpPr>
                  <p:cNvPr id="630" name="Parallelogram 269"/>
                  <p:cNvSpPr/>
                  <p:nvPr/>
                </p:nvSpPr>
                <p:spPr>
                  <a:xfrm rot="16200000" flipV="1">
                    <a:off x="6534096" y="5122143"/>
                    <a:ext cx="286376" cy="622930"/>
                  </a:xfrm>
                  <a:prstGeom prst="parallelogram">
                    <a:avLst>
                      <a:gd name="adj" fmla="val 74667"/>
                    </a:avLst>
                  </a:prstGeom>
                  <a:grpFill/>
                  <a:ln w="6350" cap="flat" cmpd="sng" algn="ctr">
                    <a:solidFill>
                      <a:sysClr val="window" lastClr="FFFFFF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1310607">
                      <a:defRPr/>
                    </a:pPr>
                    <a:endParaRPr lang="en-US" sz="1933" kern="0">
                      <a:solidFill>
                        <a:prstClr val="white"/>
                      </a:solidFill>
                      <a:ea typeface="微软雅黑"/>
                    </a:endParaRPr>
                  </a:p>
                </p:txBody>
              </p:sp>
            </p:grpSp>
          </p:grpSp>
          <p:grpSp>
            <p:nvGrpSpPr>
              <p:cNvPr id="620" name="Group 55"/>
              <p:cNvGrpSpPr/>
              <p:nvPr/>
            </p:nvGrpSpPr>
            <p:grpSpPr>
              <a:xfrm>
                <a:off x="6926153" y="5691627"/>
                <a:ext cx="1269092" cy="853875"/>
                <a:chOff x="7126079" y="4622204"/>
                <a:chExt cx="1269092" cy="874021"/>
              </a:xfrm>
              <a:solidFill>
                <a:srgbClr val="5B9BD5">
                  <a:alpha val="80000"/>
                </a:srgbClr>
              </a:solidFill>
            </p:grpSpPr>
            <p:grpSp>
              <p:nvGrpSpPr>
                <p:cNvPr id="622" name="Group 53"/>
                <p:cNvGrpSpPr/>
                <p:nvPr/>
              </p:nvGrpSpPr>
              <p:grpSpPr>
                <a:xfrm>
                  <a:off x="7126079" y="4622204"/>
                  <a:ext cx="1253138" cy="874021"/>
                  <a:chOff x="7110894" y="4614166"/>
                  <a:chExt cx="1253138" cy="874021"/>
                </a:xfrm>
                <a:grpFill/>
              </p:grpSpPr>
              <p:sp>
                <p:nvSpPr>
                  <p:cNvPr id="624" name="Diamond 91"/>
                  <p:cNvSpPr/>
                  <p:nvPr/>
                </p:nvSpPr>
                <p:spPr>
                  <a:xfrm>
                    <a:off x="7113111" y="4614166"/>
                    <a:ext cx="1250921" cy="433935"/>
                  </a:xfrm>
                  <a:prstGeom prst="diamond">
                    <a:avLst/>
                  </a:prstGeom>
                  <a:grpFill/>
                  <a:ln w="6350" cap="flat" cmpd="sng" algn="ctr">
                    <a:solidFill>
                      <a:sysClr val="window" lastClr="FFFFFF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1310607">
                      <a:defRPr/>
                    </a:pPr>
                    <a:endParaRPr lang="en-US" sz="1933" kern="0">
                      <a:solidFill>
                        <a:prstClr val="white"/>
                      </a:solidFill>
                      <a:ea typeface="微软雅黑"/>
                    </a:endParaRPr>
                  </a:p>
                </p:txBody>
              </p:sp>
              <p:sp>
                <p:nvSpPr>
                  <p:cNvPr id="625" name="Parallelogram 103"/>
                  <p:cNvSpPr/>
                  <p:nvPr/>
                </p:nvSpPr>
                <p:spPr>
                  <a:xfrm rot="5400000">
                    <a:off x="7090591" y="4849837"/>
                    <a:ext cx="658653" cy="618047"/>
                  </a:xfrm>
                  <a:prstGeom prst="parallelogram">
                    <a:avLst>
                      <a:gd name="adj" fmla="val 34443"/>
                    </a:avLst>
                  </a:prstGeom>
                  <a:grpFill/>
                  <a:ln w="6350" cap="flat" cmpd="sng" algn="ctr">
                    <a:solidFill>
                      <a:sysClr val="window" lastClr="FFFFFF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1310607">
                      <a:defRPr/>
                    </a:pPr>
                    <a:endParaRPr lang="en-US" sz="1933" kern="0">
                      <a:solidFill>
                        <a:prstClr val="white"/>
                      </a:solidFill>
                      <a:ea typeface="微软雅黑"/>
                    </a:endParaRPr>
                  </a:p>
                </p:txBody>
              </p:sp>
            </p:grpSp>
            <p:sp>
              <p:nvSpPr>
                <p:cNvPr id="623" name="Parallelogram 270"/>
                <p:cNvSpPr/>
                <p:nvPr/>
              </p:nvSpPr>
              <p:spPr>
                <a:xfrm rot="16200000" flipV="1">
                  <a:off x="7736306" y="4835853"/>
                  <a:ext cx="666685" cy="651045"/>
                </a:xfrm>
                <a:prstGeom prst="parallelogram">
                  <a:avLst>
                    <a:gd name="adj" fmla="val 34443"/>
                  </a:avLst>
                </a:prstGeom>
                <a:grpFill/>
                <a:ln w="635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1310607">
                    <a:defRPr/>
                  </a:pPr>
                  <a:endParaRPr lang="en-US" sz="1933" kern="0">
                    <a:solidFill>
                      <a:prstClr val="white"/>
                    </a:solidFill>
                    <a:ea typeface="微软雅黑"/>
                  </a:endParaRPr>
                </a:p>
              </p:txBody>
            </p:sp>
          </p:grpSp>
          <p:sp>
            <p:nvSpPr>
              <p:cNvPr id="621" name="TextBox 63"/>
              <p:cNvSpPr txBox="1"/>
              <p:nvPr/>
            </p:nvSpPr>
            <p:spPr>
              <a:xfrm rot="1139329">
                <a:off x="6788041" y="6018179"/>
                <a:ext cx="853493" cy="320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310607">
                  <a:lnSpc>
                    <a:spcPct val="150000"/>
                  </a:lnSpc>
                  <a:defRPr/>
                </a:pPr>
                <a:r>
                  <a:rPr lang="zh-CN" altLang="en-US" sz="800" b="1" kern="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/>
                  </a:rPr>
                  <a:t>大数据平台</a:t>
                </a:r>
                <a:endParaRPr lang="en-US" sz="800" b="1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/>
                </a:endParaRPr>
              </a:p>
            </p:txBody>
          </p:sp>
        </p:grpSp>
        <p:grpSp>
          <p:nvGrpSpPr>
            <p:cNvPr id="544" name="组合 543"/>
            <p:cNvGrpSpPr/>
            <p:nvPr/>
          </p:nvGrpSpPr>
          <p:grpSpPr>
            <a:xfrm flipH="1">
              <a:off x="4673482" y="3689863"/>
              <a:ext cx="2683230" cy="1656386"/>
              <a:chOff x="6067940" y="4247018"/>
              <a:chExt cx="2951553" cy="1776878"/>
            </a:xfrm>
            <a:solidFill>
              <a:srgbClr val="7B909E">
                <a:alpha val="80000"/>
              </a:srgbClr>
            </a:solidFill>
          </p:grpSpPr>
          <p:sp>
            <p:nvSpPr>
              <p:cNvPr id="613" name="Diamond 125"/>
              <p:cNvSpPr/>
              <p:nvPr/>
            </p:nvSpPr>
            <p:spPr>
              <a:xfrm>
                <a:off x="6076412" y="4247018"/>
                <a:ext cx="2937954" cy="980777"/>
              </a:xfrm>
              <a:prstGeom prst="diamond">
                <a:avLst/>
              </a:prstGeom>
              <a:grpFill/>
              <a:ln w="63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310607">
                  <a:defRPr/>
                </a:pPr>
                <a:endParaRPr lang="en-US" sz="1933" kern="0">
                  <a:solidFill>
                    <a:prstClr val="white"/>
                  </a:solidFill>
                  <a:ea typeface="微软雅黑"/>
                </a:endParaRPr>
              </a:p>
            </p:txBody>
          </p:sp>
          <p:sp>
            <p:nvSpPr>
              <p:cNvPr id="614" name="Parallelogram 130"/>
              <p:cNvSpPr/>
              <p:nvPr/>
            </p:nvSpPr>
            <p:spPr>
              <a:xfrm rot="5400000">
                <a:off x="6167793" y="4637421"/>
                <a:ext cx="1278969" cy="1478675"/>
              </a:xfrm>
              <a:prstGeom prst="parallelogram">
                <a:avLst>
                  <a:gd name="adj" fmla="val 38582"/>
                </a:avLst>
              </a:prstGeom>
              <a:grpFill/>
              <a:ln w="63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310607">
                  <a:defRPr/>
                </a:pPr>
                <a:endParaRPr lang="en-US" sz="1933" kern="0">
                  <a:solidFill>
                    <a:prstClr val="white"/>
                  </a:solidFill>
                  <a:ea typeface="微软雅黑"/>
                </a:endParaRPr>
              </a:p>
            </p:txBody>
          </p:sp>
          <p:sp>
            <p:nvSpPr>
              <p:cNvPr id="615" name="Parallelogram 351"/>
              <p:cNvSpPr/>
              <p:nvPr/>
            </p:nvSpPr>
            <p:spPr>
              <a:xfrm rot="16200000" flipV="1">
                <a:off x="7641304" y="4645706"/>
                <a:ext cx="1286622" cy="1469757"/>
              </a:xfrm>
              <a:prstGeom prst="parallelogram">
                <a:avLst>
                  <a:gd name="adj" fmla="val 37651"/>
                </a:avLst>
              </a:prstGeom>
              <a:grpFill/>
              <a:ln w="63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310607">
                  <a:defRPr/>
                </a:pPr>
                <a:endParaRPr lang="en-US" sz="1933" kern="0">
                  <a:solidFill>
                    <a:prstClr val="white"/>
                  </a:solidFill>
                  <a:ea typeface="微软雅黑"/>
                </a:endParaRPr>
              </a:p>
            </p:txBody>
          </p:sp>
          <p:sp>
            <p:nvSpPr>
              <p:cNvPr id="616" name="TextBox 257"/>
              <p:cNvSpPr txBox="1"/>
              <p:nvPr/>
            </p:nvSpPr>
            <p:spPr>
              <a:xfrm rot="960744">
                <a:off x="6143238" y="5239099"/>
                <a:ext cx="1126398" cy="278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310607">
                  <a:defRPr/>
                </a:pPr>
                <a:r>
                  <a:rPr lang="zh-CN" altLang="en-US" sz="1000" b="1" kern="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/>
                  </a:rPr>
                  <a:t>产业知识库</a:t>
                </a:r>
                <a:endParaRPr lang="en-US" altLang="zh-CN" sz="1000" b="1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/>
                </a:endParaRPr>
              </a:p>
            </p:txBody>
          </p:sp>
        </p:grpSp>
        <p:grpSp>
          <p:nvGrpSpPr>
            <p:cNvPr id="545" name="组合 544"/>
            <p:cNvGrpSpPr/>
            <p:nvPr/>
          </p:nvGrpSpPr>
          <p:grpSpPr>
            <a:xfrm flipH="1">
              <a:off x="4672295" y="3047981"/>
              <a:ext cx="2675736" cy="1465387"/>
              <a:chOff x="6740935" y="279663"/>
              <a:chExt cx="2937954" cy="1541829"/>
            </a:xfrm>
            <a:solidFill>
              <a:srgbClr val="7B909E">
                <a:alpha val="80000"/>
              </a:srgbClr>
            </a:solidFill>
          </p:grpSpPr>
          <p:sp>
            <p:nvSpPr>
              <p:cNvPr id="609" name="Diamond 336"/>
              <p:cNvSpPr/>
              <p:nvPr/>
            </p:nvSpPr>
            <p:spPr>
              <a:xfrm>
                <a:off x="6740935" y="279663"/>
                <a:ext cx="2937954" cy="980777"/>
              </a:xfrm>
              <a:prstGeom prst="diamond">
                <a:avLst/>
              </a:prstGeom>
              <a:grpFill/>
              <a:ln w="63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310607">
                  <a:defRPr/>
                </a:pPr>
                <a:endParaRPr lang="en-US" sz="1933" kern="0">
                  <a:solidFill>
                    <a:prstClr val="white"/>
                  </a:solidFill>
                  <a:ea typeface="微软雅黑"/>
                </a:endParaRPr>
              </a:p>
            </p:txBody>
          </p:sp>
          <p:sp>
            <p:nvSpPr>
              <p:cNvPr id="610" name="Parallelogram 337"/>
              <p:cNvSpPr/>
              <p:nvPr/>
            </p:nvSpPr>
            <p:spPr>
              <a:xfrm rot="5400000">
                <a:off x="6948517" y="561181"/>
                <a:ext cx="1053732" cy="1466889"/>
              </a:xfrm>
              <a:prstGeom prst="parallelogram">
                <a:avLst>
                  <a:gd name="adj" fmla="val 47186"/>
                </a:avLst>
              </a:prstGeom>
              <a:grpFill/>
              <a:ln w="63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310607">
                  <a:defRPr/>
                </a:pPr>
                <a:endParaRPr lang="en-US" sz="1933" kern="0">
                  <a:solidFill>
                    <a:prstClr val="white"/>
                  </a:solidFill>
                  <a:ea typeface="微软雅黑"/>
                </a:endParaRPr>
              </a:p>
            </p:txBody>
          </p:sp>
          <p:sp>
            <p:nvSpPr>
              <p:cNvPr id="611" name="Parallelogram 335"/>
              <p:cNvSpPr/>
              <p:nvPr/>
            </p:nvSpPr>
            <p:spPr>
              <a:xfrm rot="16200000" flipV="1">
                <a:off x="8414265" y="556804"/>
                <a:ext cx="1054588" cy="1474205"/>
              </a:xfrm>
              <a:prstGeom prst="parallelogram">
                <a:avLst>
                  <a:gd name="adj" fmla="val 47186"/>
                </a:avLst>
              </a:prstGeom>
              <a:grpFill/>
              <a:ln w="63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310607">
                  <a:defRPr/>
                </a:pPr>
                <a:endParaRPr lang="en-US" sz="1933" kern="0">
                  <a:solidFill>
                    <a:prstClr val="white"/>
                  </a:solidFill>
                  <a:ea typeface="微软雅黑"/>
                </a:endParaRPr>
              </a:p>
            </p:txBody>
          </p:sp>
          <p:sp>
            <p:nvSpPr>
              <p:cNvPr id="612" name="TextBox 347"/>
              <p:cNvSpPr txBox="1"/>
              <p:nvPr/>
            </p:nvSpPr>
            <p:spPr>
              <a:xfrm rot="1108747">
                <a:off x="6910077" y="1085761"/>
                <a:ext cx="1134141" cy="358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310607">
                  <a:lnSpc>
                    <a:spcPct val="150000"/>
                  </a:lnSpc>
                  <a:defRPr/>
                </a:pPr>
                <a:r>
                  <a:rPr lang="zh-CN" altLang="en-US" sz="1000" b="1" kern="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/>
                  </a:rPr>
                  <a:t>通用知识库</a:t>
                </a:r>
                <a:endParaRPr lang="en-US" sz="1000" b="1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/>
                </a:endParaRPr>
              </a:p>
            </p:txBody>
          </p:sp>
        </p:grpSp>
        <p:grpSp>
          <p:nvGrpSpPr>
            <p:cNvPr id="546" name="组合 545"/>
            <p:cNvGrpSpPr/>
            <p:nvPr/>
          </p:nvGrpSpPr>
          <p:grpSpPr>
            <a:xfrm flipH="1">
              <a:off x="4672605" y="2439916"/>
              <a:ext cx="2762281" cy="1467784"/>
              <a:chOff x="7001829" y="2069648"/>
              <a:chExt cx="3839910" cy="1776914"/>
            </a:xfrm>
            <a:solidFill>
              <a:srgbClr val="7B909E">
                <a:alpha val="80000"/>
              </a:srgbClr>
            </a:solidFill>
          </p:grpSpPr>
          <p:sp>
            <p:nvSpPr>
              <p:cNvPr id="603" name="Diamond 331"/>
              <p:cNvSpPr/>
              <p:nvPr/>
            </p:nvSpPr>
            <p:spPr>
              <a:xfrm>
                <a:off x="7111245" y="2069648"/>
                <a:ext cx="3719600" cy="1128471"/>
              </a:xfrm>
              <a:prstGeom prst="diamond">
                <a:avLst/>
              </a:prstGeom>
              <a:grpFill/>
              <a:ln w="63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310607">
                  <a:defRPr/>
                </a:pPr>
                <a:endParaRPr lang="en-US" sz="1933" kern="0">
                  <a:solidFill>
                    <a:prstClr val="white"/>
                  </a:solidFill>
                  <a:ea typeface="微软雅黑"/>
                </a:endParaRPr>
              </a:p>
            </p:txBody>
          </p:sp>
          <p:sp>
            <p:nvSpPr>
              <p:cNvPr id="604" name="Parallelogram 332"/>
              <p:cNvSpPr/>
              <p:nvPr/>
            </p:nvSpPr>
            <p:spPr>
              <a:xfrm rot="5400000">
                <a:off x="7426763" y="2311528"/>
                <a:ext cx="1212413" cy="1857156"/>
              </a:xfrm>
              <a:prstGeom prst="parallelogram">
                <a:avLst>
                  <a:gd name="adj" fmla="val 47186"/>
                </a:avLst>
              </a:prstGeom>
              <a:grpFill/>
              <a:ln w="63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310607">
                  <a:defRPr/>
                </a:pPr>
                <a:endParaRPr lang="en-US" sz="1933" kern="0">
                  <a:solidFill>
                    <a:prstClr val="white"/>
                  </a:solidFill>
                  <a:ea typeface="微软雅黑"/>
                </a:endParaRPr>
              </a:p>
            </p:txBody>
          </p:sp>
          <p:sp>
            <p:nvSpPr>
              <p:cNvPr id="605" name="Parallelogram 330"/>
              <p:cNvSpPr/>
              <p:nvPr/>
            </p:nvSpPr>
            <p:spPr>
              <a:xfrm rot="16200000" flipV="1">
                <a:off x="9298449" y="2303273"/>
                <a:ext cx="1213397" cy="1873182"/>
              </a:xfrm>
              <a:prstGeom prst="parallelogram">
                <a:avLst>
                  <a:gd name="adj" fmla="val 47186"/>
                </a:avLst>
              </a:prstGeom>
              <a:grpFill/>
              <a:ln w="63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310607">
                  <a:defRPr/>
                </a:pPr>
                <a:endParaRPr lang="en-US" sz="1933" kern="0">
                  <a:solidFill>
                    <a:prstClr val="white"/>
                  </a:solidFill>
                  <a:ea typeface="微软雅黑"/>
                </a:endParaRPr>
              </a:p>
            </p:txBody>
          </p:sp>
          <p:sp>
            <p:nvSpPr>
              <p:cNvPr id="606" name="TextBox 343"/>
              <p:cNvSpPr txBox="1"/>
              <p:nvPr/>
            </p:nvSpPr>
            <p:spPr>
              <a:xfrm rot="1186279">
                <a:off x="7001829" y="2963793"/>
                <a:ext cx="1976872" cy="274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310607">
                  <a:defRPr/>
                </a:pPr>
                <a:r>
                  <a:rPr lang="zh-CN" altLang="en-US" sz="800" b="1" kern="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/>
                  </a:rPr>
                  <a:t>自然语言处理   图像识别 </a:t>
                </a:r>
                <a:endParaRPr lang="en-US" sz="800" b="1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/>
                </a:endParaRPr>
              </a:p>
            </p:txBody>
          </p:sp>
          <p:sp>
            <p:nvSpPr>
              <p:cNvPr id="607" name="TextBox 344"/>
              <p:cNvSpPr txBox="1"/>
              <p:nvPr/>
            </p:nvSpPr>
            <p:spPr>
              <a:xfrm rot="1128737">
                <a:off x="7096006" y="3178621"/>
                <a:ext cx="1700740" cy="274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310607">
                  <a:defRPr/>
                </a:pPr>
                <a:r>
                  <a:rPr lang="zh-CN" altLang="en-US" sz="800" b="1" kern="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/>
                  </a:rPr>
                  <a:t>语音识别     数字孪生</a:t>
                </a:r>
                <a:endParaRPr lang="en-US" sz="800" b="1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/>
                </a:endParaRPr>
              </a:p>
            </p:txBody>
          </p:sp>
          <p:sp>
            <p:nvSpPr>
              <p:cNvPr id="608" name="TextBox 345"/>
              <p:cNvSpPr txBox="1"/>
              <p:nvPr/>
            </p:nvSpPr>
            <p:spPr>
              <a:xfrm rot="20486795">
                <a:off x="9104933" y="2945542"/>
                <a:ext cx="1634241" cy="588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310607">
                  <a:lnSpc>
                    <a:spcPct val="150000"/>
                  </a:lnSpc>
                  <a:defRPr/>
                </a:pPr>
                <a:r>
                  <a:rPr lang="zh-CN" altLang="en-US" sz="800" b="1" kern="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/>
                  </a:rPr>
                  <a:t>机器学习    深度学习</a:t>
                </a:r>
                <a:endParaRPr lang="en-US" altLang="zh-CN" sz="800" b="1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/>
                </a:endParaRPr>
              </a:p>
              <a:p>
                <a:pPr algn="ctr" defTabSz="1310607">
                  <a:lnSpc>
                    <a:spcPct val="150000"/>
                  </a:lnSpc>
                  <a:defRPr/>
                </a:pPr>
                <a:r>
                  <a:rPr lang="zh-CN" altLang="en-US" sz="800" b="1" kern="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/>
                  </a:rPr>
                  <a:t>知识图谱</a:t>
                </a:r>
                <a:endParaRPr lang="en-US" sz="800" b="1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/>
                </a:endParaRPr>
              </a:p>
            </p:txBody>
          </p:sp>
        </p:grpSp>
        <p:grpSp>
          <p:nvGrpSpPr>
            <p:cNvPr id="547" name="组合 546"/>
            <p:cNvGrpSpPr/>
            <p:nvPr/>
          </p:nvGrpSpPr>
          <p:grpSpPr>
            <a:xfrm flipH="1">
              <a:off x="4677985" y="1829084"/>
              <a:ext cx="2680665" cy="1467829"/>
              <a:chOff x="7110535" y="1318112"/>
              <a:chExt cx="3726453" cy="1776968"/>
            </a:xfrm>
            <a:solidFill>
              <a:srgbClr val="5B9BD5">
                <a:lumMod val="75000"/>
              </a:srgbClr>
            </a:solidFill>
          </p:grpSpPr>
          <p:sp>
            <p:nvSpPr>
              <p:cNvPr id="599" name="Diamond 336"/>
              <p:cNvSpPr/>
              <p:nvPr/>
            </p:nvSpPr>
            <p:spPr>
              <a:xfrm>
                <a:off x="7117388" y="1318112"/>
                <a:ext cx="3719600" cy="1128471"/>
              </a:xfrm>
              <a:prstGeom prst="diamond">
                <a:avLst/>
              </a:prstGeom>
              <a:grpFill/>
              <a:ln w="63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310607">
                  <a:defRPr/>
                </a:pPr>
                <a:endParaRPr lang="en-US" sz="1933" kern="0">
                  <a:solidFill>
                    <a:prstClr val="white"/>
                  </a:solidFill>
                  <a:ea typeface="微软雅黑"/>
                </a:endParaRPr>
              </a:p>
            </p:txBody>
          </p:sp>
          <p:sp>
            <p:nvSpPr>
              <p:cNvPr id="600" name="Parallelogram 337"/>
              <p:cNvSpPr/>
              <p:nvPr/>
            </p:nvSpPr>
            <p:spPr>
              <a:xfrm rot="5400000">
                <a:off x="7432906" y="1559992"/>
                <a:ext cx="1212413" cy="1857156"/>
              </a:xfrm>
              <a:prstGeom prst="parallelogram">
                <a:avLst>
                  <a:gd name="adj" fmla="val 47186"/>
                </a:avLst>
              </a:prstGeom>
              <a:grpFill/>
              <a:ln w="63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310607">
                  <a:defRPr/>
                </a:pPr>
                <a:endParaRPr lang="en-US" sz="1933" kern="0">
                  <a:solidFill>
                    <a:prstClr val="white"/>
                  </a:solidFill>
                  <a:ea typeface="微软雅黑"/>
                </a:endParaRPr>
              </a:p>
            </p:txBody>
          </p:sp>
          <p:sp>
            <p:nvSpPr>
              <p:cNvPr id="601" name="Parallelogram 335"/>
              <p:cNvSpPr/>
              <p:nvPr/>
            </p:nvSpPr>
            <p:spPr>
              <a:xfrm rot="16200000" flipV="1">
                <a:off x="9296173" y="1560296"/>
                <a:ext cx="1212413" cy="1857156"/>
              </a:xfrm>
              <a:prstGeom prst="parallelogram">
                <a:avLst>
                  <a:gd name="adj" fmla="val 47186"/>
                </a:avLst>
              </a:prstGeom>
              <a:grpFill/>
              <a:ln w="63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310607">
                  <a:defRPr/>
                </a:pPr>
                <a:endParaRPr lang="en-US" sz="1933" kern="0">
                  <a:solidFill>
                    <a:prstClr val="white"/>
                  </a:solidFill>
                  <a:ea typeface="微软雅黑"/>
                </a:endParaRPr>
              </a:p>
            </p:txBody>
          </p:sp>
          <p:sp>
            <p:nvSpPr>
              <p:cNvPr id="602" name="TextBox 347"/>
              <p:cNvSpPr txBox="1"/>
              <p:nvPr/>
            </p:nvSpPr>
            <p:spPr>
              <a:xfrm rot="1048746">
                <a:off x="7171396" y="2258553"/>
                <a:ext cx="1728919" cy="41204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defTabSz="1310607">
                  <a:lnSpc>
                    <a:spcPct val="150000"/>
                  </a:lnSpc>
                  <a:defRPr/>
                </a:pPr>
                <a:r>
                  <a:rPr lang="zh-CN" altLang="en-US" sz="1000" b="1" kern="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/>
                  </a:rPr>
                  <a:t>产业应用开发平台</a:t>
                </a:r>
                <a:endParaRPr lang="en-US" sz="1000" b="1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/>
                </a:endParaRPr>
              </a:p>
            </p:txBody>
          </p:sp>
        </p:grpSp>
        <p:grpSp>
          <p:nvGrpSpPr>
            <p:cNvPr id="548" name="组合 547"/>
            <p:cNvGrpSpPr/>
            <p:nvPr/>
          </p:nvGrpSpPr>
          <p:grpSpPr>
            <a:xfrm flipH="1">
              <a:off x="4600211" y="1321675"/>
              <a:ext cx="2887450" cy="1333580"/>
              <a:chOff x="5202935" y="1653545"/>
              <a:chExt cx="3176195" cy="1439041"/>
            </a:xfrm>
            <a:solidFill>
              <a:srgbClr val="4472C4">
                <a:lumMod val="75000"/>
                <a:alpha val="80000"/>
              </a:srgbClr>
            </a:solidFill>
          </p:grpSpPr>
          <p:sp>
            <p:nvSpPr>
              <p:cNvPr id="579" name="Diamond 324"/>
              <p:cNvSpPr/>
              <p:nvPr/>
            </p:nvSpPr>
            <p:spPr>
              <a:xfrm>
                <a:off x="6170488" y="1653545"/>
                <a:ext cx="1250921" cy="423933"/>
              </a:xfrm>
              <a:prstGeom prst="diamond">
                <a:avLst/>
              </a:prstGeom>
              <a:grpFill/>
              <a:ln w="63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310607">
                  <a:defRPr/>
                </a:pPr>
                <a:endParaRPr lang="en-US" sz="1933" kern="0">
                  <a:solidFill>
                    <a:prstClr val="white"/>
                  </a:solidFill>
                  <a:ea typeface="微软雅黑"/>
                </a:endParaRPr>
              </a:p>
            </p:txBody>
          </p:sp>
          <p:sp>
            <p:nvSpPr>
              <p:cNvPr id="580" name="Parallelogram 325"/>
              <p:cNvSpPr/>
              <p:nvPr/>
            </p:nvSpPr>
            <p:spPr>
              <a:xfrm rot="5400000">
                <a:off x="6154539" y="1875259"/>
                <a:ext cx="647876" cy="630222"/>
              </a:xfrm>
              <a:prstGeom prst="parallelogram">
                <a:avLst>
                  <a:gd name="adj" fmla="val 34443"/>
                </a:avLst>
              </a:prstGeom>
              <a:grpFill/>
              <a:ln w="63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310607">
                  <a:defRPr/>
                </a:pPr>
                <a:endParaRPr lang="en-US" sz="1933" kern="0">
                  <a:solidFill>
                    <a:prstClr val="white"/>
                  </a:solidFill>
                  <a:ea typeface="微软雅黑"/>
                </a:endParaRPr>
              </a:p>
            </p:txBody>
          </p:sp>
          <p:sp>
            <p:nvSpPr>
              <p:cNvPr id="581" name="Parallelogram 323"/>
              <p:cNvSpPr/>
              <p:nvPr/>
            </p:nvSpPr>
            <p:spPr>
              <a:xfrm rot="16200000" flipV="1">
                <a:off x="6789169" y="1867407"/>
                <a:ext cx="647877" cy="630222"/>
              </a:xfrm>
              <a:prstGeom prst="parallelogram">
                <a:avLst>
                  <a:gd name="adj" fmla="val 34443"/>
                </a:avLst>
              </a:prstGeom>
              <a:grpFill/>
              <a:ln w="63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310607">
                  <a:defRPr/>
                </a:pPr>
                <a:endParaRPr lang="en-US" sz="1933" kern="0">
                  <a:solidFill>
                    <a:prstClr val="white"/>
                  </a:solidFill>
                  <a:ea typeface="微软雅黑"/>
                </a:endParaRPr>
              </a:p>
            </p:txBody>
          </p:sp>
          <p:sp>
            <p:nvSpPr>
              <p:cNvPr id="582" name="Diamond 309"/>
              <p:cNvSpPr/>
              <p:nvPr/>
            </p:nvSpPr>
            <p:spPr>
              <a:xfrm>
                <a:off x="5342511" y="1938340"/>
                <a:ext cx="1250921" cy="423933"/>
              </a:xfrm>
              <a:prstGeom prst="diamond">
                <a:avLst/>
              </a:prstGeom>
              <a:grpFill/>
              <a:ln w="63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310607">
                  <a:defRPr/>
                </a:pPr>
                <a:endParaRPr lang="en-US" sz="1933" kern="0">
                  <a:solidFill>
                    <a:prstClr val="white"/>
                  </a:solidFill>
                  <a:ea typeface="微软雅黑"/>
                </a:endParaRPr>
              </a:p>
            </p:txBody>
          </p:sp>
          <p:sp>
            <p:nvSpPr>
              <p:cNvPr id="583" name="Parallelogram 310"/>
              <p:cNvSpPr/>
              <p:nvPr/>
            </p:nvSpPr>
            <p:spPr>
              <a:xfrm rot="5400000">
                <a:off x="5326562" y="2160054"/>
                <a:ext cx="647876" cy="630222"/>
              </a:xfrm>
              <a:prstGeom prst="parallelogram">
                <a:avLst>
                  <a:gd name="adj" fmla="val 34443"/>
                </a:avLst>
              </a:prstGeom>
              <a:grpFill/>
              <a:ln w="63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310607">
                  <a:defRPr/>
                </a:pPr>
                <a:endParaRPr lang="en-US" sz="1933" kern="0">
                  <a:solidFill>
                    <a:prstClr val="white"/>
                  </a:solidFill>
                  <a:ea typeface="微软雅黑"/>
                </a:endParaRPr>
              </a:p>
            </p:txBody>
          </p:sp>
          <p:sp>
            <p:nvSpPr>
              <p:cNvPr id="584" name="Parallelogram 308"/>
              <p:cNvSpPr/>
              <p:nvPr/>
            </p:nvSpPr>
            <p:spPr>
              <a:xfrm rot="16200000" flipV="1">
                <a:off x="5961193" y="2155088"/>
                <a:ext cx="647877" cy="630222"/>
              </a:xfrm>
              <a:prstGeom prst="parallelogram">
                <a:avLst>
                  <a:gd name="adj" fmla="val 34443"/>
                </a:avLst>
              </a:prstGeom>
              <a:grpFill/>
              <a:ln w="63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310607">
                  <a:defRPr/>
                </a:pPr>
                <a:endParaRPr lang="en-US" sz="1933" kern="0">
                  <a:solidFill>
                    <a:prstClr val="white"/>
                  </a:solidFill>
                  <a:ea typeface="微软雅黑"/>
                </a:endParaRPr>
              </a:p>
            </p:txBody>
          </p:sp>
          <p:sp>
            <p:nvSpPr>
              <p:cNvPr id="585" name="Diamond 319"/>
              <p:cNvSpPr/>
              <p:nvPr/>
            </p:nvSpPr>
            <p:spPr>
              <a:xfrm>
                <a:off x="7010047" y="1906516"/>
                <a:ext cx="1250921" cy="423933"/>
              </a:xfrm>
              <a:prstGeom prst="diamond">
                <a:avLst/>
              </a:prstGeom>
              <a:grpFill/>
              <a:ln w="63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310607">
                  <a:defRPr/>
                </a:pPr>
                <a:endParaRPr lang="en-US" sz="1933" kern="0">
                  <a:solidFill>
                    <a:prstClr val="white"/>
                  </a:solidFill>
                  <a:ea typeface="微软雅黑"/>
                </a:endParaRPr>
              </a:p>
            </p:txBody>
          </p:sp>
          <p:sp>
            <p:nvSpPr>
              <p:cNvPr id="586" name="Parallelogram 320"/>
              <p:cNvSpPr/>
              <p:nvPr/>
            </p:nvSpPr>
            <p:spPr>
              <a:xfrm rot="5400000">
                <a:off x="6994098" y="2128230"/>
                <a:ext cx="647876" cy="630222"/>
              </a:xfrm>
              <a:prstGeom prst="parallelogram">
                <a:avLst>
                  <a:gd name="adj" fmla="val 34443"/>
                </a:avLst>
              </a:prstGeom>
              <a:grpFill/>
              <a:ln w="63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310607">
                  <a:defRPr/>
                </a:pPr>
                <a:endParaRPr lang="en-US" sz="1933" kern="0">
                  <a:solidFill>
                    <a:prstClr val="white"/>
                  </a:solidFill>
                  <a:ea typeface="微软雅黑"/>
                </a:endParaRPr>
              </a:p>
            </p:txBody>
          </p:sp>
          <p:sp>
            <p:nvSpPr>
              <p:cNvPr id="587" name="Parallelogram 318"/>
              <p:cNvSpPr/>
              <p:nvPr/>
            </p:nvSpPr>
            <p:spPr>
              <a:xfrm rot="16200000" flipV="1">
                <a:off x="7628728" y="2125189"/>
                <a:ext cx="647877" cy="630222"/>
              </a:xfrm>
              <a:prstGeom prst="parallelogram">
                <a:avLst>
                  <a:gd name="adj" fmla="val 34443"/>
                </a:avLst>
              </a:prstGeom>
              <a:grpFill/>
              <a:ln w="63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310607">
                  <a:defRPr/>
                </a:pPr>
                <a:endParaRPr lang="en-US" sz="1933" kern="0">
                  <a:solidFill>
                    <a:prstClr val="white"/>
                  </a:solidFill>
                  <a:ea typeface="微软雅黑"/>
                </a:endParaRPr>
              </a:p>
            </p:txBody>
          </p:sp>
          <p:sp>
            <p:nvSpPr>
              <p:cNvPr id="588" name="Diamond 314"/>
              <p:cNvSpPr/>
              <p:nvPr/>
            </p:nvSpPr>
            <p:spPr>
              <a:xfrm>
                <a:off x="6185661" y="2236014"/>
                <a:ext cx="1250921" cy="423933"/>
              </a:xfrm>
              <a:prstGeom prst="diamond">
                <a:avLst/>
              </a:prstGeom>
              <a:grpFill/>
              <a:ln w="63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310607">
                  <a:defRPr/>
                </a:pPr>
                <a:endParaRPr lang="en-US" sz="1933" kern="0">
                  <a:solidFill>
                    <a:prstClr val="white"/>
                  </a:solidFill>
                  <a:ea typeface="微软雅黑"/>
                </a:endParaRPr>
              </a:p>
            </p:txBody>
          </p:sp>
          <p:sp>
            <p:nvSpPr>
              <p:cNvPr id="589" name="Parallelogram 315"/>
              <p:cNvSpPr/>
              <p:nvPr/>
            </p:nvSpPr>
            <p:spPr>
              <a:xfrm rot="5400000">
                <a:off x="6173648" y="2446835"/>
                <a:ext cx="647593" cy="643910"/>
              </a:xfrm>
              <a:prstGeom prst="parallelogram">
                <a:avLst>
                  <a:gd name="adj" fmla="val 34443"/>
                </a:avLst>
              </a:prstGeom>
              <a:grpFill/>
              <a:ln w="63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310607">
                  <a:defRPr/>
                </a:pPr>
                <a:endParaRPr lang="en-US" sz="1933" kern="0">
                  <a:solidFill>
                    <a:prstClr val="white"/>
                  </a:solidFill>
                  <a:ea typeface="微软雅黑"/>
                </a:endParaRPr>
              </a:p>
            </p:txBody>
          </p:sp>
          <p:sp>
            <p:nvSpPr>
              <p:cNvPr id="590" name="Parallelogram 313"/>
              <p:cNvSpPr/>
              <p:nvPr/>
            </p:nvSpPr>
            <p:spPr>
              <a:xfrm rot="16200000" flipV="1">
                <a:off x="6810424" y="2456398"/>
                <a:ext cx="647593" cy="618047"/>
              </a:xfrm>
              <a:prstGeom prst="parallelogram">
                <a:avLst>
                  <a:gd name="adj" fmla="val 34443"/>
                </a:avLst>
              </a:prstGeom>
              <a:grpFill/>
              <a:ln w="63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310607">
                  <a:defRPr/>
                </a:pPr>
                <a:endParaRPr lang="en-US" sz="1933" kern="0">
                  <a:solidFill>
                    <a:prstClr val="white"/>
                  </a:solidFill>
                  <a:ea typeface="微软雅黑"/>
                </a:endParaRPr>
              </a:p>
            </p:txBody>
          </p:sp>
          <p:sp>
            <p:nvSpPr>
              <p:cNvPr id="591" name="TextBox 61"/>
              <p:cNvSpPr txBox="1"/>
              <p:nvPr/>
            </p:nvSpPr>
            <p:spPr>
              <a:xfrm>
                <a:off x="5536486" y="1994181"/>
                <a:ext cx="760742" cy="291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310607">
                  <a:defRPr/>
                </a:pPr>
                <a:r>
                  <a:rPr lang="zh-CN" altLang="en-US" sz="1067" b="1" kern="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/>
                  </a:rPr>
                  <a:t>企业</a:t>
                </a:r>
              </a:p>
            </p:txBody>
          </p:sp>
          <p:sp>
            <p:nvSpPr>
              <p:cNvPr id="592" name="TextBox 348"/>
              <p:cNvSpPr txBox="1"/>
              <p:nvPr/>
            </p:nvSpPr>
            <p:spPr>
              <a:xfrm>
                <a:off x="6409601" y="2286704"/>
                <a:ext cx="817820" cy="291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310607">
                  <a:defRPr/>
                </a:pPr>
                <a:r>
                  <a:rPr lang="zh-CN" altLang="en-US" sz="1067" b="1" kern="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/>
                  </a:rPr>
                  <a:t>工业</a:t>
                </a:r>
              </a:p>
            </p:txBody>
          </p:sp>
          <p:sp>
            <p:nvSpPr>
              <p:cNvPr id="593" name="TextBox 349"/>
              <p:cNvSpPr txBox="1"/>
              <p:nvPr/>
            </p:nvSpPr>
            <p:spPr>
              <a:xfrm>
                <a:off x="7247931" y="1944145"/>
                <a:ext cx="805334" cy="291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310607">
                  <a:defRPr/>
                </a:pPr>
                <a:r>
                  <a:rPr lang="zh-CN" altLang="en-US" sz="1067" b="1" kern="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/>
                  </a:rPr>
                  <a:t>政府</a:t>
                </a:r>
              </a:p>
            </p:txBody>
          </p:sp>
          <p:sp>
            <p:nvSpPr>
              <p:cNvPr id="594" name="TextBox 350"/>
              <p:cNvSpPr txBox="1"/>
              <p:nvPr/>
            </p:nvSpPr>
            <p:spPr>
              <a:xfrm>
                <a:off x="6203583" y="1691073"/>
                <a:ext cx="1139777" cy="291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310607">
                  <a:defRPr/>
                </a:pPr>
                <a:r>
                  <a:rPr lang="zh-CN" altLang="en-US" sz="1067" b="1" kern="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/>
                  </a:rPr>
                  <a:t>专业服务</a:t>
                </a:r>
              </a:p>
            </p:txBody>
          </p:sp>
          <p:grpSp>
            <p:nvGrpSpPr>
              <p:cNvPr id="595" name="Group 72"/>
              <p:cNvGrpSpPr/>
              <p:nvPr/>
            </p:nvGrpSpPr>
            <p:grpSpPr>
              <a:xfrm>
                <a:off x="5202935" y="2216862"/>
                <a:ext cx="3176195" cy="775265"/>
                <a:chOff x="6245920" y="2339939"/>
                <a:chExt cx="3176195" cy="775265"/>
              </a:xfrm>
              <a:grpFill/>
            </p:grpSpPr>
            <p:sp>
              <p:nvSpPr>
                <p:cNvPr id="596" name="TextBox 353"/>
                <p:cNvSpPr txBox="1"/>
                <p:nvPr/>
              </p:nvSpPr>
              <p:spPr>
                <a:xfrm rot="1139329">
                  <a:off x="6245920" y="2386794"/>
                  <a:ext cx="856551" cy="408236"/>
                </a:xfrm>
                <a:prstGeom prst="rect">
                  <a:avLst/>
                </a:prstGeom>
                <a:noFill/>
                <a:scene3d>
                  <a:camera prst="perspectiveLeft"/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pPr algn="ctr" defTabSz="1310607">
                    <a:lnSpc>
                      <a:spcPct val="130000"/>
                    </a:lnSpc>
                    <a:defRPr/>
                  </a:pPr>
                  <a:r>
                    <a:rPr lang="zh-CN" altLang="en-US" sz="667" b="1" kern="0" dirty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/>
                    </a:rPr>
                    <a:t>市场 营销 </a:t>
                  </a:r>
                  <a:endParaRPr lang="en-US" altLang="zh-CN" sz="667" b="1" kern="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/>
                  </a:endParaRPr>
                </a:p>
                <a:p>
                  <a:pPr algn="ctr" defTabSz="1310607">
                    <a:lnSpc>
                      <a:spcPct val="130000"/>
                    </a:lnSpc>
                    <a:defRPr/>
                  </a:pPr>
                  <a:r>
                    <a:rPr lang="zh-CN" altLang="en-US" sz="667" b="1" kern="0" dirty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/>
                    </a:rPr>
                    <a:t>管理</a:t>
                  </a:r>
                  <a:r>
                    <a:rPr lang="en-US" altLang="zh-CN" sz="667" b="1" kern="0" dirty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/>
                    </a:rPr>
                    <a:t>…</a:t>
                  </a:r>
                  <a:endParaRPr lang="en-US" sz="667" b="1" kern="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/>
                  </a:endParaRPr>
                </a:p>
              </p:txBody>
            </p:sp>
            <p:sp>
              <p:nvSpPr>
                <p:cNvPr id="597" name="TextBox 354"/>
                <p:cNvSpPr txBox="1"/>
                <p:nvPr/>
              </p:nvSpPr>
              <p:spPr>
                <a:xfrm rot="1139329">
                  <a:off x="7089608" y="2706968"/>
                  <a:ext cx="869545" cy="4082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1310607">
                    <a:lnSpc>
                      <a:spcPct val="130000"/>
                    </a:lnSpc>
                    <a:defRPr/>
                  </a:pPr>
                  <a:r>
                    <a:rPr lang="zh-CN" altLang="en-US" sz="667" b="1" kern="0" dirty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/>
                    </a:rPr>
                    <a:t>安全生产 设备运行监控 </a:t>
                  </a:r>
                  <a:r>
                    <a:rPr lang="en-US" altLang="zh-CN" sz="667" b="1" kern="0" dirty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/>
                    </a:rPr>
                    <a:t>…</a:t>
                  </a:r>
                  <a:endParaRPr lang="en-US" sz="667" b="1" kern="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/>
                  </a:endParaRPr>
                </a:p>
              </p:txBody>
            </p:sp>
            <p:sp>
              <p:nvSpPr>
                <p:cNvPr id="598" name="TextBox 355"/>
                <p:cNvSpPr txBox="1"/>
                <p:nvPr/>
              </p:nvSpPr>
              <p:spPr>
                <a:xfrm rot="20452674">
                  <a:off x="8565564" y="2339939"/>
                  <a:ext cx="856551" cy="4082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1310607">
                    <a:lnSpc>
                      <a:spcPct val="130000"/>
                    </a:lnSpc>
                    <a:defRPr/>
                  </a:pPr>
                  <a:r>
                    <a:rPr lang="zh-CN" altLang="en-US" sz="667" b="1" kern="0" dirty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/>
                    </a:rPr>
                    <a:t>智慧政务</a:t>
                  </a:r>
                </a:p>
                <a:p>
                  <a:pPr algn="ctr" defTabSz="1310607">
                    <a:lnSpc>
                      <a:spcPct val="130000"/>
                    </a:lnSpc>
                    <a:defRPr/>
                  </a:pPr>
                  <a:r>
                    <a:rPr lang="zh-CN" altLang="en-US" sz="667" b="1" kern="0" dirty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/>
                    </a:rPr>
                    <a:t>智慧园区</a:t>
                  </a:r>
                  <a:r>
                    <a:rPr lang="en-US" altLang="zh-CN" sz="667" b="1" kern="0" dirty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/>
                    </a:rPr>
                    <a:t>…</a:t>
                  </a:r>
                </a:p>
              </p:txBody>
            </p:sp>
          </p:grpSp>
        </p:grpSp>
        <p:sp>
          <p:nvSpPr>
            <p:cNvPr id="549" name="TextBox 257"/>
            <p:cNvSpPr txBox="1"/>
            <p:nvPr/>
          </p:nvSpPr>
          <p:spPr>
            <a:xfrm rot="1052984" flipH="1">
              <a:off x="4975043" y="5618261"/>
              <a:ext cx="633209" cy="2269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310607">
                <a:defRPr/>
              </a:pPr>
              <a:r>
                <a:rPr lang="zh-CN" altLang="en-US" sz="800" b="1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/>
                </a:rPr>
                <a:t>边缘层</a:t>
              </a:r>
              <a:endParaRPr lang="en-US" sz="8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/>
              </a:endParaRPr>
            </a:p>
          </p:txBody>
        </p:sp>
        <p:sp>
          <p:nvSpPr>
            <p:cNvPr id="550" name="TextBox 257"/>
            <p:cNvSpPr txBox="1"/>
            <p:nvPr/>
          </p:nvSpPr>
          <p:spPr>
            <a:xfrm rot="1069245" flipH="1">
              <a:off x="4730193" y="4587557"/>
              <a:ext cx="1273714" cy="291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310607">
                <a:lnSpc>
                  <a:spcPct val="150000"/>
                </a:lnSpc>
                <a:defRPr/>
              </a:pPr>
              <a:r>
                <a:rPr lang="zh-CN" altLang="en-US" sz="800" b="1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/>
                </a:rPr>
                <a:t>专家经验    行业知识</a:t>
              </a:r>
              <a:r>
                <a:rPr lang="en-US" sz="800" b="1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/>
                </a:rPr>
                <a:t>…</a:t>
              </a:r>
            </a:p>
          </p:txBody>
        </p:sp>
        <p:sp>
          <p:nvSpPr>
            <p:cNvPr id="551" name="TextBox 346"/>
            <p:cNvSpPr txBox="1"/>
            <p:nvPr/>
          </p:nvSpPr>
          <p:spPr>
            <a:xfrm rot="1113205" flipH="1">
              <a:off x="4866400" y="3813301"/>
              <a:ext cx="1025619" cy="340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310607">
                <a:lnSpc>
                  <a:spcPct val="150000"/>
                </a:lnSpc>
                <a:defRPr/>
              </a:pPr>
              <a:r>
                <a:rPr lang="zh-CN" altLang="en-US" sz="1000" b="1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/>
                </a:rPr>
                <a:t>通用知识库</a:t>
              </a:r>
              <a:endParaRPr lang="en-US" sz="10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/>
              </a:endParaRPr>
            </a:p>
          </p:txBody>
        </p:sp>
        <p:sp>
          <p:nvSpPr>
            <p:cNvPr id="552" name="TextBox 352"/>
            <p:cNvSpPr txBox="1"/>
            <p:nvPr/>
          </p:nvSpPr>
          <p:spPr>
            <a:xfrm rot="1002061" flipH="1">
              <a:off x="5356914" y="5355339"/>
              <a:ext cx="784822" cy="291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310607">
                <a:lnSpc>
                  <a:spcPct val="150000"/>
                </a:lnSpc>
                <a:defRPr/>
              </a:pPr>
              <a:r>
                <a:rPr lang="zh-CN" altLang="en-US" sz="800" b="1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/>
                </a:rPr>
                <a:t>大数据平台</a:t>
              </a:r>
              <a:endParaRPr lang="en-US" sz="8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/>
              </a:endParaRPr>
            </a:p>
          </p:txBody>
        </p:sp>
        <p:grpSp>
          <p:nvGrpSpPr>
            <p:cNvPr id="553" name="组合 552"/>
            <p:cNvGrpSpPr/>
            <p:nvPr/>
          </p:nvGrpSpPr>
          <p:grpSpPr>
            <a:xfrm>
              <a:off x="1613434" y="2713850"/>
              <a:ext cx="2488559" cy="813981"/>
              <a:chOff x="1293793" y="2056223"/>
              <a:chExt cx="2737415" cy="813981"/>
            </a:xfrm>
          </p:grpSpPr>
          <p:sp>
            <p:nvSpPr>
              <p:cNvPr id="577" name="文本框 81"/>
              <p:cNvSpPr txBox="1"/>
              <p:nvPr/>
            </p:nvSpPr>
            <p:spPr>
              <a:xfrm flipH="1">
                <a:off x="1883409" y="2056223"/>
                <a:ext cx="2147799" cy="356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1310607">
                  <a:defRPr/>
                </a:pPr>
                <a:r>
                  <a:rPr lang="zh-CN" altLang="en-US" sz="1600" b="1" kern="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/>
                  </a:rPr>
                  <a:t>数智原生</a:t>
                </a:r>
              </a:p>
            </p:txBody>
          </p:sp>
          <p:sp>
            <p:nvSpPr>
              <p:cNvPr id="578" name="矩形 577"/>
              <p:cNvSpPr/>
              <p:nvPr/>
            </p:nvSpPr>
            <p:spPr>
              <a:xfrm>
                <a:off x="1293793" y="2431646"/>
                <a:ext cx="2737415" cy="4385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defTabSz="1219170">
                  <a:defRPr/>
                </a:pPr>
                <a:r>
                  <a:rPr lang="zh-CN" altLang="en-US" sz="1053" kern="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/>
                  </a:rPr>
                  <a:t>运用知识图谱融合专家知识、机理模型、业务经验，实现知识和数据双重驱动</a:t>
                </a:r>
              </a:p>
            </p:txBody>
          </p:sp>
        </p:grpSp>
        <p:grpSp>
          <p:nvGrpSpPr>
            <p:cNvPr id="554" name="组合 553"/>
            <p:cNvGrpSpPr/>
            <p:nvPr/>
          </p:nvGrpSpPr>
          <p:grpSpPr>
            <a:xfrm>
              <a:off x="1611984" y="4867413"/>
              <a:ext cx="2490010" cy="813981"/>
              <a:chOff x="1292197" y="2056223"/>
              <a:chExt cx="2739011" cy="813981"/>
            </a:xfrm>
          </p:grpSpPr>
          <p:sp>
            <p:nvSpPr>
              <p:cNvPr id="575" name="文本框 81"/>
              <p:cNvSpPr txBox="1"/>
              <p:nvPr/>
            </p:nvSpPr>
            <p:spPr>
              <a:xfrm flipH="1">
                <a:off x="2528555" y="2056223"/>
                <a:ext cx="1502653" cy="356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1310607">
                  <a:defRPr/>
                </a:pPr>
                <a:r>
                  <a:rPr lang="zh-CN" altLang="en-US" sz="1600" b="1" kern="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/>
                  </a:rPr>
                  <a:t>安全可靠</a:t>
                </a:r>
              </a:p>
            </p:txBody>
          </p:sp>
          <p:sp>
            <p:nvSpPr>
              <p:cNvPr id="576" name="矩形 575"/>
              <p:cNvSpPr/>
              <p:nvPr/>
            </p:nvSpPr>
            <p:spPr>
              <a:xfrm>
                <a:off x="1292197" y="2431646"/>
                <a:ext cx="2739011" cy="4385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defTabSz="1219170">
                  <a:defRPr/>
                </a:pPr>
                <a:r>
                  <a:rPr lang="zh-CN" altLang="en-US" sz="1053" kern="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/>
                  </a:rPr>
                  <a:t>物理环境、计算环境、通信网络、数据保护、态势感知等全方位安全保障</a:t>
                </a:r>
              </a:p>
            </p:txBody>
          </p:sp>
        </p:grpSp>
        <p:sp>
          <p:nvSpPr>
            <p:cNvPr id="555" name="矩形 554"/>
            <p:cNvSpPr/>
            <p:nvPr/>
          </p:nvSpPr>
          <p:spPr>
            <a:xfrm flipH="1">
              <a:off x="7877678" y="3453090"/>
              <a:ext cx="2045688" cy="510414"/>
            </a:xfrm>
            <a:prstGeom prst="rect">
              <a:avLst/>
            </a:prstGeom>
            <a:noFill/>
            <a:ln w="19050" cap="flat" cmpd="sng" algn="ctr">
              <a:noFill/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defTabSz="1310607">
                <a:lnSpc>
                  <a:spcPct val="130000"/>
                </a:lnSpc>
                <a:defRPr/>
              </a:pPr>
              <a:r>
                <a:rPr lang="zh-CN" altLang="en-US" sz="1053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/>
                </a:rPr>
                <a:t>知识获取</a:t>
              </a:r>
              <a:r>
                <a:rPr lang="en-US" altLang="zh-CN" sz="1053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/>
                </a:rPr>
                <a:t>/</a:t>
              </a:r>
              <a:r>
                <a:rPr lang="zh-CN" altLang="en-US" sz="1053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/>
                </a:rPr>
                <a:t>表示</a:t>
              </a:r>
              <a:r>
                <a:rPr lang="en-US" altLang="zh-CN" sz="1053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/>
                </a:rPr>
                <a:t>/</a:t>
              </a:r>
              <a:r>
                <a:rPr lang="zh-CN" altLang="en-US" sz="1053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/>
                </a:rPr>
                <a:t>融合</a:t>
              </a:r>
              <a:r>
                <a:rPr lang="en-US" altLang="zh-CN" sz="1053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/>
                </a:rPr>
                <a:t>/</a:t>
              </a:r>
              <a:r>
                <a:rPr lang="zh-CN" altLang="en-US" sz="1053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/>
                </a:rPr>
                <a:t>计算</a:t>
              </a:r>
              <a:endParaRPr lang="en-US" altLang="zh-CN" sz="1053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/>
              </a:endParaRPr>
            </a:p>
            <a:p>
              <a:pPr defTabSz="1310607">
                <a:lnSpc>
                  <a:spcPct val="130000"/>
                </a:lnSpc>
                <a:defRPr/>
              </a:pPr>
              <a:r>
                <a:rPr lang="zh-CN" altLang="en-US" sz="1053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/>
                </a:rPr>
                <a:t>人机交互建模、深度学习</a:t>
              </a:r>
              <a:endParaRPr lang="en-US" altLang="zh-CN" sz="1053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/>
              </a:endParaRPr>
            </a:p>
            <a:p>
              <a:pPr defTabSz="1310607">
                <a:lnSpc>
                  <a:spcPct val="130000"/>
                </a:lnSpc>
                <a:defRPr/>
              </a:pPr>
              <a:r>
                <a:rPr lang="zh-CN" altLang="en-US" sz="1053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/>
                </a:rPr>
                <a:t>自然语言处理、图像视频处理</a:t>
              </a:r>
              <a:r>
                <a:rPr lang="en-US" altLang="zh-CN" sz="1053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/>
                </a:rPr>
                <a:t>…</a:t>
              </a:r>
              <a:endParaRPr lang="zh-CN" altLang="en-US" sz="1053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/>
              </a:endParaRPr>
            </a:p>
            <a:p>
              <a:pPr defTabSz="1310607">
                <a:lnSpc>
                  <a:spcPct val="130000"/>
                </a:lnSpc>
                <a:defRPr/>
              </a:pPr>
              <a:endParaRPr lang="en-US" altLang="zh-CN" sz="1053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/>
              </a:endParaRPr>
            </a:p>
          </p:txBody>
        </p:sp>
        <p:grpSp>
          <p:nvGrpSpPr>
            <p:cNvPr id="556" name="组合 198"/>
            <p:cNvGrpSpPr/>
            <p:nvPr/>
          </p:nvGrpSpPr>
          <p:grpSpPr>
            <a:xfrm>
              <a:off x="1613434" y="3790632"/>
              <a:ext cx="2488559" cy="813981"/>
              <a:chOff x="1293793" y="2056223"/>
              <a:chExt cx="2737415" cy="813981"/>
            </a:xfrm>
          </p:grpSpPr>
          <p:sp>
            <p:nvSpPr>
              <p:cNvPr id="573" name="文本框 81"/>
              <p:cNvSpPr txBox="1"/>
              <p:nvPr/>
            </p:nvSpPr>
            <p:spPr>
              <a:xfrm flipH="1">
                <a:off x="1883409" y="2056223"/>
                <a:ext cx="2147799" cy="356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1310607">
                  <a:defRPr/>
                </a:pPr>
                <a:r>
                  <a:rPr lang="zh-CN" altLang="en-US" sz="1600" b="1" kern="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/>
                  </a:rPr>
                  <a:t>云原生</a:t>
                </a:r>
              </a:p>
            </p:txBody>
          </p:sp>
          <p:sp>
            <p:nvSpPr>
              <p:cNvPr id="574" name="矩形 219"/>
              <p:cNvSpPr/>
              <p:nvPr/>
            </p:nvSpPr>
            <p:spPr>
              <a:xfrm>
                <a:off x="1293793" y="2431646"/>
                <a:ext cx="2737415" cy="4385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defTabSz="1219170">
                  <a:defRPr/>
                </a:pPr>
                <a:r>
                  <a:rPr lang="zh-CN" altLang="en-US" sz="1053" kern="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/>
                  </a:rPr>
                  <a:t>高效、敏捷地开发、交付和运维高性能、可扩展、高可用的平台、产品和服务</a:t>
                </a:r>
              </a:p>
            </p:txBody>
          </p:sp>
        </p:grpSp>
        <p:grpSp>
          <p:nvGrpSpPr>
            <p:cNvPr id="557" name="组合 157"/>
            <p:cNvGrpSpPr/>
            <p:nvPr/>
          </p:nvGrpSpPr>
          <p:grpSpPr>
            <a:xfrm flipH="1">
              <a:off x="4125871" y="1811040"/>
              <a:ext cx="303198" cy="71223"/>
              <a:chOff x="9834380" y="2789332"/>
              <a:chExt cx="333518" cy="71223"/>
            </a:xfrm>
            <a:solidFill>
              <a:srgbClr val="00B0F0"/>
            </a:solidFill>
          </p:grpSpPr>
          <p:sp>
            <p:nvSpPr>
              <p:cNvPr id="571" name="椭圆 174"/>
              <p:cNvSpPr/>
              <p:nvPr/>
            </p:nvSpPr>
            <p:spPr>
              <a:xfrm>
                <a:off x="10096675" y="2789332"/>
                <a:ext cx="71223" cy="71223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00B0F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defTabSz="1310607">
                  <a:defRPr/>
                </a:pPr>
                <a:endParaRPr lang="zh-CN" altLang="en-US" sz="2000" kern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572" name="直接连接符 175"/>
              <p:cNvCxnSpPr/>
              <p:nvPr/>
            </p:nvCxnSpPr>
            <p:spPr>
              <a:xfrm>
                <a:off x="9834380" y="2824944"/>
                <a:ext cx="262295" cy="0"/>
              </a:xfrm>
              <a:prstGeom prst="line">
                <a:avLst/>
              </a:prstGeom>
              <a:grpFill/>
              <a:ln w="6350" cap="flat" cmpd="sng" algn="ctr">
                <a:solidFill>
                  <a:srgbClr val="00B0F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558" name="组合 23"/>
            <p:cNvGrpSpPr/>
            <p:nvPr/>
          </p:nvGrpSpPr>
          <p:grpSpPr>
            <a:xfrm>
              <a:off x="1720966" y="1637069"/>
              <a:ext cx="2381028" cy="813981"/>
              <a:chOff x="1756373" y="2056223"/>
              <a:chExt cx="2274835" cy="813981"/>
            </a:xfrm>
          </p:grpSpPr>
          <p:sp>
            <p:nvSpPr>
              <p:cNvPr id="569" name="文本框 81"/>
              <p:cNvSpPr txBox="1"/>
              <p:nvPr/>
            </p:nvSpPr>
            <p:spPr>
              <a:xfrm flipH="1">
                <a:off x="2528554" y="2056223"/>
                <a:ext cx="1502654" cy="356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1310607">
                  <a:defRPr/>
                </a:pPr>
                <a:r>
                  <a:rPr lang="zh-CN" altLang="en-US" sz="1600" b="1" kern="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/>
                  </a:rPr>
                  <a:t>全栈式能力</a:t>
                </a:r>
                <a:endParaRPr lang="en-US" altLang="zh-CN" sz="1600" b="1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/>
                </a:endParaRPr>
              </a:p>
            </p:txBody>
          </p:sp>
          <p:sp>
            <p:nvSpPr>
              <p:cNvPr id="570" name="矩形 14"/>
              <p:cNvSpPr/>
              <p:nvPr/>
            </p:nvSpPr>
            <p:spPr>
              <a:xfrm>
                <a:off x="1756373" y="2431646"/>
                <a:ext cx="2274835" cy="4385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defTabSz="1219170">
                  <a:defRPr/>
                </a:pPr>
                <a:r>
                  <a:rPr lang="zh-CN" altLang="en-US" sz="1053" kern="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/>
                  </a:rPr>
                  <a:t>提供数据采集、存储、治理、计算、分析、呈现、应用的全栈能力</a:t>
                </a:r>
                <a:endParaRPr lang="zh-CN" altLang="en-US" sz="1053" kern="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59" name="圆角矩形 558"/>
            <p:cNvSpPr/>
            <p:nvPr/>
          </p:nvSpPr>
          <p:spPr>
            <a:xfrm flipH="1">
              <a:off x="9821095" y="3277738"/>
              <a:ext cx="906436" cy="530915"/>
            </a:xfrm>
            <a:prstGeom prst="roundRect">
              <a:avLst>
                <a:gd name="adj" fmla="val 32614"/>
              </a:avLst>
            </a:prstGeom>
            <a:solidFill>
              <a:srgbClr val="70B1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310607">
                <a:defRPr/>
              </a:pPr>
              <a:r>
                <a:rPr lang="zh-CN" altLang="en-US" sz="1100" b="1" kern="0" dirty="0">
                  <a:solidFill>
                    <a:prstClr val="white"/>
                  </a:solidFill>
                  <a:latin typeface="微软雅黑" panose="020B0503020204020204" pitchFamily="34" charset="-122"/>
                </a:rPr>
                <a:t>人工智能</a:t>
              </a:r>
              <a:endParaRPr lang="en-US" altLang="zh-CN" sz="1100" b="1" kern="0" dirty="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grpSp>
          <p:nvGrpSpPr>
            <p:cNvPr id="560" name="组合 157"/>
            <p:cNvGrpSpPr/>
            <p:nvPr/>
          </p:nvGrpSpPr>
          <p:grpSpPr>
            <a:xfrm flipH="1">
              <a:off x="4125871" y="5046317"/>
              <a:ext cx="303198" cy="71223"/>
              <a:chOff x="9834380" y="2789332"/>
              <a:chExt cx="333518" cy="71223"/>
            </a:xfrm>
            <a:solidFill>
              <a:srgbClr val="00B0F0"/>
            </a:solidFill>
          </p:grpSpPr>
          <p:sp>
            <p:nvSpPr>
              <p:cNvPr id="567" name="椭圆 174"/>
              <p:cNvSpPr/>
              <p:nvPr/>
            </p:nvSpPr>
            <p:spPr>
              <a:xfrm>
                <a:off x="10096675" y="2789332"/>
                <a:ext cx="71223" cy="71223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00B0F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defTabSz="1310607">
                  <a:defRPr/>
                </a:pPr>
                <a:endParaRPr lang="zh-CN" altLang="en-US" sz="2000" kern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568" name="直接连接符 175"/>
              <p:cNvCxnSpPr/>
              <p:nvPr/>
            </p:nvCxnSpPr>
            <p:spPr>
              <a:xfrm>
                <a:off x="9834380" y="2824944"/>
                <a:ext cx="262295" cy="0"/>
              </a:xfrm>
              <a:prstGeom prst="line">
                <a:avLst/>
              </a:prstGeom>
              <a:grpFill/>
              <a:ln w="6350" cap="flat" cmpd="sng" algn="ctr">
                <a:solidFill>
                  <a:srgbClr val="00B0F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561" name="组合 157"/>
            <p:cNvGrpSpPr/>
            <p:nvPr/>
          </p:nvGrpSpPr>
          <p:grpSpPr>
            <a:xfrm flipH="1">
              <a:off x="4125871" y="2889466"/>
              <a:ext cx="303198" cy="71223"/>
              <a:chOff x="9834380" y="2789332"/>
              <a:chExt cx="333518" cy="71223"/>
            </a:xfrm>
            <a:solidFill>
              <a:srgbClr val="00B0F0"/>
            </a:solidFill>
          </p:grpSpPr>
          <p:sp>
            <p:nvSpPr>
              <p:cNvPr id="565" name="椭圆 174"/>
              <p:cNvSpPr/>
              <p:nvPr/>
            </p:nvSpPr>
            <p:spPr>
              <a:xfrm>
                <a:off x="10096675" y="2789332"/>
                <a:ext cx="71223" cy="71223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00B0F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defTabSz="1310607">
                  <a:defRPr/>
                </a:pPr>
                <a:endParaRPr lang="zh-CN" altLang="en-US" sz="2000" kern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566" name="直接连接符 175"/>
              <p:cNvCxnSpPr/>
              <p:nvPr/>
            </p:nvCxnSpPr>
            <p:spPr>
              <a:xfrm>
                <a:off x="9834380" y="2824944"/>
                <a:ext cx="262295" cy="0"/>
              </a:xfrm>
              <a:prstGeom prst="line">
                <a:avLst/>
              </a:prstGeom>
              <a:grpFill/>
              <a:ln w="6350" cap="flat" cmpd="sng" algn="ctr">
                <a:solidFill>
                  <a:srgbClr val="00B0F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562" name="组合 157"/>
            <p:cNvGrpSpPr/>
            <p:nvPr/>
          </p:nvGrpSpPr>
          <p:grpSpPr>
            <a:xfrm flipH="1">
              <a:off x="4125871" y="3967892"/>
              <a:ext cx="303198" cy="71223"/>
              <a:chOff x="9834380" y="2789332"/>
              <a:chExt cx="333518" cy="71223"/>
            </a:xfrm>
            <a:solidFill>
              <a:srgbClr val="00B0F0"/>
            </a:solidFill>
          </p:grpSpPr>
          <p:sp>
            <p:nvSpPr>
              <p:cNvPr id="563" name="椭圆 174"/>
              <p:cNvSpPr/>
              <p:nvPr/>
            </p:nvSpPr>
            <p:spPr>
              <a:xfrm>
                <a:off x="10096675" y="2789332"/>
                <a:ext cx="71223" cy="71223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00B0F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defTabSz="1310607">
                  <a:defRPr/>
                </a:pPr>
                <a:endParaRPr lang="zh-CN" altLang="en-US" sz="2000" kern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564" name="直接连接符 175"/>
              <p:cNvCxnSpPr/>
              <p:nvPr/>
            </p:nvCxnSpPr>
            <p:spPr>
              <a:xfrm>
                <a:off x="9834380" y="2824944"/>
                <a:ext cx="262295" cy="0"/>
              </a:xfrm>
              <a:prstGeom prst="line">
                <a:avLst/>
              </a:prstGeom>
              <a:grpFill/>
              <a:ln w="6350" cap="flat" cmpd="sng" algn="ctr">
                <a:solidFill>
                  <a:srgbClr val="00B0F0"/>
                </a:solidFill>
                <a:prstDash val="solid"/>
                <a:miter lim="800000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267588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39">
            <a:extLst>
              <a:ext uri="{FF2B5EF4-FFF2-40B4-BE49-F238E27FC236}">
                <a16:creationId xmlns:a16="http://schemas.microsoft.com/office/drawing/2014/main" xmlns="" id="{36899BA4-EAA6-8A4A-95B9-ECD15241A115}"/>
              </a:ext>
            </a:extLst>
          </p:cNvPr>
          <p:cNvSpPr txBox="1"/>
          <p:nvPr/>
        </p:nvSpPr>
        <p:spPr>
          <a:xfrm>
            <a:off x="220329" y="566834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kumimoji="1" lang="zh-CN" altLang="en-US" sz="32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核心产品体系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12F469AF-FF5E-46D4-8BBF-DDC628BD0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859" y="1300198"/>
            <a:ext cx="10962446" cy="4823355"/>
          </a:xfrm>
          <a:prstGeom prst="rect">
            <a:avLst/>
          </a:prstGeom>
        </p:spPr>
      </p:pic>
      <p:sp>
        <p:nvSpPr>
          <p:cNvPr id="4" name="左大括号 3">
            <a:extLst>
              <a:ext uri="{FF2B5EF4-FFF2-40B4-BE49-F238E27FC236}">
                <a16:creationId xmlns:a16="http://schemas.microsoft.com/office/drawing/2014/main" xmlns="" id="{A86301CE-C78A-500A-902D-CCDDC04234E6}"/>
              </a:ext>
            </a:extLst>
          </p:cNvPr>
          <p:cNvSpPr/>
          <p:nvPr/>
        </p:nvSpPr>
        <p:spPr>
          <a:xfrm>
            <a:off x="601328" y="1587794"/>
            <a:ext cx="296531" cy="3383516"/>
          </a:xfrm>
          <a:prstGeom prst="leftBrace">
            <a:avLst>
              <a:gd name="adj1" fmla="val 27457"/>
              <a:gd name="adj2" fmla="val 50000"/>
            </a:avLst>
          </a:prstGeom>
          <a:ln w="95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1514883F-1528-5CD8-71DB-812DA892CBBB}"/>
              </a:ext>
            </a:extLst>
          </p:cNvPr>
          <p:cNvSpPr txBox="1"/>
          <p:nvPr/>
        </p:nvSpPr>
        <p:spPr>
          <a:xfrm>
            <a:off x="220329" y="3044899"/>
            <a:ext cx="430028" cy="66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67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国双</a:t>
            </a:r>
            <a:endParaRPr lang="zh-CN" altLang="en-US" sz="2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2109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矩形 168"/>
          <p:cNvSpPr/>
          <p:nvPr/>
        </p:nvSpPr>
        <p:spPr>
          <a:xfrm>
            <a:off x="913280" y="1174307"/>
            <a:ext cx="5017048" cy="5035552"/>
          </a:xfrm>
          <a:prstGeom prst="rect">
            <a:avLst/>
          </a:prstGeom>
          <a:gradFill>
            <a:gsLst>
              <a:gs pos="0">
                <a:srgbClr val="0096FF">
                  <a:alpha val="79000"/>
                </a:srgbClr>
              </a:gs>
              <a:gs pos="100000">
                <a:srgbClr val="0B66EE">
                  <a:alpha val="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70" name="矩形 169"/>
          <p:cNvSpPr/>
          <p:nvPr/>
        </p:nvSpPr>
        <p:spPr>
          <a:xfrm>
            <a:off x="5892313" y="1174307"/>
            <a:ext cx="1593084" cy="5035552"/>
          </a:xfrm>
          <a:prstGeom prst="rect">
            <a:avLst/>
          </a:prstGeom>
          <a:gradFill>
            <a:gsLst>
              <a:gs pos="0">
                <a:srgbClr val="FCAF3B">
                  <a:alpha val="70000"/>
                </a:srgbClr>
              </a:gs>
              <a:gs pos="100000">
                <a:srgbClr val="FCAF3B">
                  <a:alpha val="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71" name="矩形 170"/>
          <p:cNvSpPr/>
          <p:nvPr/>
        </p:nvSpPr>
        <p:spPr>
          <a:xfrm>
            <a:off x="7467715" y="1174307"/>
            <a:ext cx="1018288" cy="5035552"/>
          </a:xfrm>
          <a:prstGeom prst="rect">
            <a:avLst/>
          </a:prstGeom>
          <a:gradFill>
            <a:gsLst>
              <a:gs pos="0">
                <a:srgbClr val="C2D500">
                  <a:alpha val="54000"/>
                </a:srgbClr>
              </a:gs>
              <a:gs pos="100000">
                <a:srgbClr val="C2D500">
                  <a:alpha val="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72" name="矩形 171"/>
          <p:cNvSpPr/>
          <p:nvPr/>
        </p:nvSpPr>
        <p:spPr>
          <a:xfrm>
            <a:off x="8483295" y="1174307"/>
            <a:ext cx="2722343" cy="5035552"/>
          </a:xfrm>
          <a:prstGeom prst="rect">
            <a:avLst/>
          </a:prstGeom>
          <a:gradFill>
            <a:gsLst>
              <a:gs pos="0">
                <a:srgbClr val="01FFFF">
                  <a:alpha val="47000"/>
                </a:srgbClr>
              </a:gs>
              <a:gs pos="100000">
                <a:srgbClr val="01FFFF">
                  <a:alpha val="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4214" y="474650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prstClr val="white"/>
                </a:solidFill>
                <a:sym typeface="Arial" panose="020B0604020202090204" pitchFamily="34" charset="0"/>
              </a:rPr>
              <a:t>场景化落地</a:t>
            </a:r>
            <a:endParaRPr lang="zh-CN" altLang="en-US" sz="3200" dirty="0">
              <a:solidFill>
                <a:prstClr val="white"/>
              </a:solidFill>
              <a:sym typeface="Arial" panose="020B060402020209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19987" y="606652"/>
            <a:ext cx="60959" cy="389467"/>
          </a:xfrm>
          <a:prstGeom prst="rect">
            <a:avLst/>
          </a:prstGeom>
          <a:solidFill>
            <a:srgbClr val="002060"/>
          </a:solidFill>
          <a:ln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2475492" y="539632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prstClr val="white"/>
                </a:solidFill>
                <a:sym typeface="Arial" panose="020B0604020202090204" pitchFamily="34" charset="0"/>
              </a:rPr>
              <a:t>国双时间轴</a:t>
            </a:r>
          </a:p>
        </p:txBody>
      </p:sp>
      <p:grpSp>
        <p:nvGrpSpPr>
          <p:cNvPr id="139" name="组合 138"/>
          <p:cNvGrpSpPr/>
          <p:nvPr/>
        </p:nvGrpSpPr>
        <p:grpSpPr>
          <a:xfrm>
            <a:off x="567266" y="2341880"/>
            <a:ext cx="11057468" cy="341277"/>
            <a:chOff x="425449" y="1756410"/>
            <a:chExt cx="8293101" cy="255958"/>
          </a:xfrm>
        </p:grpSpPr>
        <p:cxnSp>
          <p:nvCxnSpPr>
            <p:cNvPr id="43" name="直接连接符 42"/>
            <p:cNvCxnSpPr/>
            <p:nvPr/>
          </p:nvCxnSpPr>
          <p:spPr>
            <a:xfrm>
              <a:off x="900667" y="1871663"/>
              <a:ext cx="0" cy="108000"/>
            </a:xfrm>
            <a:prstGeom prst="line">
              <a:avLst/>
            </a:prstGeom>
            <a:ln w="12700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1021851" y="1871663"/>
              <a:ext cx="0" cy="108000"/>
            </a:xfrm>
            <a:prstGeom prst="line">
              <a:avLst/>
            </a:prstGeom>
            <a:ln w="12700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1143035" y="1871663"/>
              <a:ext cx="0" cy="108000"/>
            </a:xfrm>
            <a:prstGeom prst="line">
              <a:avLst/>
            </a:prstGeom>
            <a:ln w="12700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1264219" y="1871663"/>
              <a:ext cx="0" cy="108000"/>
            </a:xfrm>
            <a:prstGeom prst="line">
              <a:avLst/>
            </a:prstGeom>
            <a:ln w="12700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1385403" y="1825943"/>
              <a:ext cx="0" cy="162000"/>
            </a:xfrm>
            <a:prstGeom prst="line">
              <a:avLst/>
            </a:prstGeom>
            <a:ln w="1270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1506587" y="1871663"/>
              <a:ext cx="0" cy="108000"/>
            </a:xfrm>
            <a:prstGeom prst="line">
              <a:avLst/>
            </a:prstGeom>
            <a:ln w="12700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1627771" y="1871663"/>
              <a:ext cx="0" cy="108000"/>
            </a:xfrm>
            <a:prstGeom prst="line">
              <a:avLst/>
            </a:prstGeom>
            <a:ln w="12700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1748955" y="1871663"/>
              <a:ext cx="0" cy="108000"/>
            </a:xfrm>
            <a:prstGeom prst="line">
              <a:avLst/>
            </a:prstGeom>
            <a:ln w="12700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1870139" y="1871663"/>
              <a:ext cx="0" cy="108000"/>
            </a:xfrm>
            <a:prstGeom prst="line">
              <a:avLst/>
            </a:prstGeom>
            <a:ln w="12700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1991323" y="1756410"/>
              <a:ext cx="0" cy="226800"/>
            </a:xfrm>
            <a:prstGeom prst="line">
              <a:avLst/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2112507" y="1871663"/>
              <a:ext cx="0" cy="108000"/>
            </a:xfrm>
            <a:prstGeom prst="line">
              <a:avLst/>
            </a:prstGeom>
            <a:ln w="12700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>
              <a:off x="2233691" y="1871663"/>
              <a:ext cx="0" cy="108000"/>
            </a:xfrm>
            <a:prstGeom prst="line">
              <a:avLst/>
            </a:prstGeom>
            <a:ln w="12700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2354875" y="1871663"/>
              <a:ext cx="0" cy="108000"/>
            </a:xfrm>
            <a:prstGeom prst="line">
              <a:avLst/>
            </a:prstGeom>
            <a:ln w="12700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>
              <a:off x="2476059" y="1871663"/>
              <a:ext cx="0" cy="108000"/>
            </a:xfrm>
            <a:prstGeom prst="line">
              <a:avLst/>
            </a:prstGeom>
            <a:ln w="12700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2597243" y="1825943"/>
              <a:ext cx="0" cy="162000"/>
            </a:xfrm>
            <a:prstGeom prst="line">
              <a:avLst/>
            </a:prstGeom>
            <a:ln w="1270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2718427" y="1871663"/>
              <a:ext cx="0" cy="108000"/>
            </a:xfrm>
            <a:prstGeom prst="line">
              <a:avLst/>
            </a:prstGeom>
            <a:ln w="12700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2839611" y="1871663"/>
              <a:ext cx="0" cy="108000"/>
            </a:xfrm>
            <a:prstGeom prst="line">
              <a:avLst/>
            </a:prstGeom>
            <a:ln w="12700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2960795" y="1871663"/>
              <a:ext cx="0" cy="108000"/>
            </a:xfrm>
            <a:prstGeom prst="line">
              <a:avLst/>
            </a:prstGeom>
            <a:ln w="12700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>
              <a:off x="3081979" y="1871663"/>
              <a:ext cx="0" cy="108000"/>
            </a:xfrm>
            <a:prstGeom prst="line">
              <a:avLst/>
            </a:prstGeom>
            <a:ln w="12700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3203163" y="1756410"/>
              <a:ext cx="0" cy="226800"/>
            </a:xfrm>
            <a:prstGeom prst="line">
              <a:avLst/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>
              <a:off x="3324347" y="1871663"/>
              <a:ext cx="0" cy="108000"/>
            </a:xfrm>
            <a:prstGeom prst="line">
              <a:avLst/>
            </a:prstGeom>
            <a:ln w="12700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>
              <a:off x="3445531" y="1871663"/>
              <a:ext cx="0" cy="108000"/>
            </a:xfrm>
            <a:prstGeom prst="line">
              <a:avLst/>
            </a:prstGeom>
            <a:ln w="12700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>
              <a:off x="3566715" y="1871663"/>
              <a:ext cx="0" cy="108000"/>
            </a:xfrm>
            <a:prstGeom prst="line">
              <a:avLst/>
            </a:prstGeom>
            <a:ln w="12700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3687899" y="1871663"/>
              <a:ext cx="0" cy="108000"/>
            </a:xfrm>
            <a:prstGeom prst="line">
              <a:avLst/>
            </a:prstGeom>
            <a:ln w="12700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>
              <a:off x="3809083" y="1825943"/>
              <a:ext cx="0" cy="162000"/>
            </a:xfrm>
            <a:prstGeom prst="line">
              <a:avLst/>
            </a:prstGeom>
            <a:ln w="1270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3930267" y="1871663"/>
              <a:ext cx="0" cy="108000"/>
            </a:xfrm>
            <a:prstGeom prst="line">
              <a:avLst/>
            </a:prstGeom>
            <a:ln w="12700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>
              <a:off x="4051451" y="1871663"/>
              <a:ext cx="0" cy="108000"/>
            </a:xfrm>
            <a:prstGeom prst="line">
              <a:avLst/>
            </a:prstGeom>
            <a:ln w="12700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>
              <a:off x="4172635" y="1871663"/>
              <a:ext cx="0" cy="108000"/>
            </a:xfrm>
            <a:prstGeom prst="line">
              <a:avLst/>
            </a:prstGeom>
            <a:ln w="12700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>
              <a:off x="4293819" y="1871663"/>
              <a:ext cx="0" cy="108000"/>
            </a:xfrm>
            <a:prstGeom prst="line">
              <a:avLst/>
            </a:prstGeom>
            <a:ln w="12700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/>
            <p:cNvCxnSpPr/>
            <p:nvPr/>
          </p:nvCxnSpPr>
          <p:spPr>
            <a:xfrm>
              <a:off x="4536187" y="1871663"/>
              <a:ext cx="0" cy="108000"/>
            </a:xfrm>
            <a:prstGeom prst="line">
              <a:avLst/>
            </a:prstGeom>
            <a:ln w="12700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/>
          </p:nvCxnSpPr>
          <p:spPr>
            <a:xfrm>
              <a:off x="4657371" y="1871663"/>
              <a:ext cx="0" cy="108000"/>
            </a:xfrm>
            <a:prstGeom prst="line">
              <a:avLst/>
            </a:prstGeom>
            <a:ln w="12700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/>
            <p:nvPr/>
          </p:nvCxnSpPr>
          <p:spPr>
            <a:xfrm>
              <a:off x="4778555" y="1871663"/>
              <a:ext cx="0" cy="108000"/>
            </a:xfrm>
            <a:prstGeom prst="line">
              <a:avLst/>
            </a:prstGeom>
            <a:ln w="12700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/>
            <p:cNvCxnSpPr/>
            <p:nvPr/>
          </p:nvCxnSpPr>
          <p:spPr>
            <a:xfrm>
              <a:off x="4899739" y="1871663"/>
              <a:ext cx="0" cy="108000"/>
            </a:xfrm>
            <a:prstGeom prst="line">
              <a:avLst/>
            </a:prstGeom>
            <a:ln w="12700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/>
            <p:cNvCxnSpPr/>
            <p:nvPr/>
          </p:nvCxnSpPr>
          <p:spPr>
            <a:xfrm>
              <a:off x="5020923" y="1825943"/>
              <a:ext cx="0" cy="162000"/>
            </a:xfrm>
            <a:prstGeom prst="line">
              <a:avLst/>
            </a:prstGeom>
            <a:ln w="1270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/>
            <p:cNvCxnSpPr/>
            <p:nvPr/>
          </p:nvCxnSpPr>
          <p:spPr>
            <a:xfrm>
              <a:off x="5142107" y="1871663"/>
              <a:ext cx="0" cy="108000"/>
            </a:xfrm>
            <a:prstGeom prst="line">
              <a:avLst/>
            </a:prstGeom>
            <a:ln w="12700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/>
            <p:cNvCxnSpPr/>
            <p:nvPr/>
          </p:nvCxnSpPr>
          <p:spPr>
            <a:xfrm>
              <a:off x="5263291" y="1871663"/>
              <a:ext cx="0" cy="108000"/>
            </a:xfrm>
            <a:prstGeom prst="line">
              <a:avLst/>
            </a:prstGeom>
            <a:ln w="12700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/>
            <p:nvPr/>
          </p:nvCxnSpPr>
          <p:spPr>
            <a:xfrm>
              <a:off x="5384475" y="1871663"/>
              <a:ext cx="0" cy="108000"/>
            </a:xfrm>
            <a:prstGeom prst="line">
              <a:avLst/>
            </a:prstGeom>
            <a:ln w="12700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>
            <a:xfrm>
              <a:off x="5505659" y="1871663"/>
              <a:ext cx="0" cy="108000"/>
            </a:xfrm>
            <a:prstGeom prst="line">
              <a:avLst/>
            </a:prstGeom>
            <a:ln w="12700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/>
            <p:nvPr/>
          </p:nvCxnSpPr>
          <p:spPr>
            <a:xfrm>
              <a:off x="5626843" y="1756410"/>
              <a:ext cx="0" cy="226800"/>
            </a:xfrm>
            <a:prstGeom prst="line">
              <a:avLst/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>
            <a:xfrm>
              <a:off x="5748027" y="1871663"/>
              <a:ext cx="0" cy="108000"/>
            </a:xfrm>
            <a:prstGeom prst="line">
              <a:avLst/>
            </a:prstGeom>
            <a:ln w="12700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>
              <a:off x="5869211" y="1871663"/>
              <a:ext cx="0" cy="108000"/>
            </a:xfrm>
            <a:prstGeom prst="line">
              <a:avLst/>
            </a:prstGeom>
            <a:ln w="12700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/>
            <p:cNvCxnSpPr/>
            <p:nvPr/>
          </p:nvCxnSpPr>
          <p:spPr>
            <a:xfrm>
              <a:off x="5990395" y="1871663"/>
              <a:ext cx="0" cy="108000"/>
            </a:xfrm>
            <a:prstGeom prst="line">
              <a:avLst/>
            </a:prstGeom>
            <a:ln w="12700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/>
            <p:nvPr/>
          </p:nvCxnSpPr>
          <p:spPr>
            <a:xfrm>
              <a:off x="6111579" y="1871663"/>
              <a:ext cx="0" cy="108000"/>
            </a:xfrm>
            <a:prstGeom prst="line">
              <a:avLst/>
            </a:prstGeom>
            <a:ln w="12700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/>
            <p:nvPr/>
          </p:nvCxnSpPr>
          <p:spPr>
            <a:xfrm>
              <a:off x="6232763" y="1825943"/>
              <a:ext cx="0" cy="162000"/>
            </a:xfrm>
            <a:prstGeom prst="line">
              <a:avLst/>
            </a:prstGeom>
            <a:ln w="1270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/>
            <p:cNvCxnSpPr/>
            <p:nvPr/>
          </p:nvCxnSpPr>
          <p:spPr>
            <a:xfrm>
              <a:off x="6353947" y="1871663"/>
              <a:ext cx="0" cy="108000"/>
            </a:xfrm>
            <a:prstGeom prst="line">
              <a:avLst/>
            </a:prstGeom>
            <a:ln w="12700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/>
            <p:cNvCxnSpPr/>
            <p:nvPr/>
          </p:nvCxnSpPr>
          <p:spPr>
            <a:xfrm>
              <a:off x="6475131" y="1871663"/>
              <a:ext cx="0" cy="108000"/>
            </a:xfrm>
            <a:prstGeom prst="line">
              <a:avLst/>
            </a:prstGeom>
            <a:ln w="12700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/>
            <p:cNvCxnSpPr/>
            <p:nvPr/>
          </p:nvCxnSpPr>
          <p:spPr>
            <a:xfrm>
              <a:off x="6596315" y="1871663"/>
              <a:ext cx="0" cy="108000"/>
            </a:xfrm>
            <a:prstGeom prst="line">
              <a:avLst/>
            </a:prstGeom>
            <a:ln w="12700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/>
            <p:cNvCxnSpPr/>
            <p:nvPr/>
          </p:nvCxnSpPr>
          <p:spPr>
            <a:xfrm>
              <a:off x="6838683" y="1756410"/>
              <a:ext cx="0" cy="226800"/>
            </a:xfrm>
            <a:prstGeom prst="line">
              <a:avLst/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/>
            <p:cNvCxnSpPr/>
            <p:nvPr/>
          </p:nvCxnSpPr>
          <p:spPr>
            <a:xfrm>
              <a:off x="6959867" y="1871663"/>
              <a:ext cx="0" cy="108000"/>
            </a:xfrm>
            <a:prstGeom prst="line">
              <a:avLst/>
            </a:prstGeom>
            <a:ln w="12700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/>
            <p:cNvCxnSpPr/>
            <p:nvPr/>
          </p:nvCxnSpPr>
          <p:spPr>
            <a:xfrm>
              <a:off x="7081051" y="1871663"/>
              <a:ext cx="0" cy="108000"/>
            </a:xfrm>
            <a:prstGeom prst="line">
              <a:avLst/>
            </a:prstGeom>
            <a:ln w="12700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/>
          </p:nvCxnSpPr>
          <p:spPr>
            <a:xfrm>
              <a:off x="7202235" y="1871663"/>
              <a:ext cx="0" cy="108000"/>
            </a:xfrm>
            <a:prstGeom prst="line">
              <a:avLst/>
            </a:prstGeom>
            <a:ln w="12700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/>
            <p:nvPr/>
          </p:nvCxnSpPr>
          <p:spPr>
            <a:xfrm>
              <a:off x="7323419" y="1871663"/>
              <a:ext cx="0" cy="108000"/>
            </a:xfrm>
            <a:prstGeom prst="line">
              <a:avLst/>
            </a:prstGeom>
            <a:ln w="12700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/>
            <p:cNvCxnSpPr/>
            <p:nvPr/>
          </p:nvCxnSpPr>
          <p:spPr>
            <a:xfrm>
              <a:off x="7444603" y="1825943"/>
              <a:ext cx="0" cy="162000"/>
            </a:xfrm>
            <a:prstGeom prst="line">
              <a:avLst/>
            </a:prstGeom>
            <a:ln w="1270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接连接符 126"/>
            <p:cNvCxnSpPr/>
            <p:nvPr/>
          </p:nvCxnSpPr>
          <p:spPr>
            <a:xfrm>
              <a:off x="7565787" y="1871663"/>
              <a:ext cx="0" cy="108000"/>
            </a:xfrm>
            <a:prstGeom prst="line">
              <a:avLst/>
            </a:prstGeom>
            <a:ln w="12700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接连接符 127"/>
            <p:cNvCxnSpPr/>
            <p:nvPr/>
          </p:nvCxnSpPr>
          <p:spPr>
            <a:xfrm>
              <a:off x="7686971" y="1871663"/>
              <a:ext cx="0" cy="108000"/>
            </a:xfrm>
            <a:prstGeom prst="line">
              <a:avLst/>
            </a:prstGeom>
            <a:ln w="12700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接连接符 128"/>
            <p:cNvCxnSpPr/>
            <p:nvPr/>
          </p:nvCxnSpPr>
          <p:spPr>
            <a:xfrm>
              <a:off x="7808155" y="1871663"/>
              <a:ext cx="0" cy="108000"/>
            </a:xfrm>
            <a:prstGeom prst="line">
              <a:avLst/>
            </a:prstGeom>
            <a:ln w="12700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/>
            <p:cNvCxnSpPr/>
            <p:nvPr/>
          </p:nvCxnSpPr>
          <p:spPr>
            <a:xfrm>
              <a:off x="779483" y="1756410"/>
              <a:ext cx="0" cy="226800"/>
            </a:xfrm>
            <a:prstGeom prst="line">
              <a:avLst/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/>
            <p:cNvCxnSpPr/>
            <p:nvPr/>
          </p:nvCxnSpPr>
          <p:spPr>
            <a:xfrm>
              <a:off x="4415003" y="1756410"/>
              <a:ext cx="0" cy="226800"/>
            </a:xfrm>
            <a:prstGeom prst="line">
              <a:avLst/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/>
            <p:cNvCxnSpPr/>
            <p:nvPr/>
          </p:nvCxnSpPr>
          <p:spPr>
            <a:xfrm>
              <a:off x="6717499" y="1871663"/>
              <a:ext cx="0" cy="108000"/>
            </a:xfrm>
            <a:prstGeom prst="line">
              <a:avLst/>
            </a:prstGeom>
            <a:ln w="12700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135"/>
            <p:cNvCxnSpPr/>
            <p:nvPr/>
          </p:nvCxnSpPr>
          <p:spPr>
            <a:xfrm>
              <a:off x="7932015" y="1871663"/>
              <a:ext cx="0" cy="108000"/>
            </a:xfrm>
            <a:prstGeom prst="line">
              <a:avLst/>
            </a:prstGeom>
            <a:ln w="1270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矩形: 圆角 6"/>
            <p:cNvSpPr/>
            <p:nvPr/>
          </p:nvSpPr>
          <p:spPr>
            <a:xfrm flipV="1">
              <a:off x="425449" y="1966649"/>
              <a:ext cx="8293101" cy="45719"/>
            </a:xfrm>
            <a:prstGeom prst="roundRect">
              <a:avLst/>
            </a:prstGeom>
            <a:solidFill>
              <a:srgbClr val="009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sym typeface="Arial" panose="020B0604020202090204" pitchFamily="34" charset="0"/>
              </a:endParaRPr>
            </a:p>
          </p:txBody>
        </p:sp>
        <p:sp>
          <p:nvSpPr>
            <p:cNvPr id="137" name="矩形 136"/>
            <p:cNvSpPr/>
            <p:nvPr/>
          </p:nvSpPr>
          <p:spPr>
            <a:xfrm flipV="1">
              <a:off x="4407885" y="1966649"/>
              <a:ext cx="1224000" cy="45719"/>
            </a:xfrm>
            <a:prstGeom prst="rect">
              <a:avLst/>
            </a:prstGeom>
            <a:solidFill>
              <a:srgbClr val="FCAF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sym typeface="Arial" panose="020B0604020202090204" pitchFamily="34" charset="0"/>
              </a:endParaRPr>
            </a:p>
          </p:txBody>
        </p:sp>
        <p:sp>
          <p:nvSpPr>
            <p:cNvPr id="138" name="矩形 137"/>
            <p:cNvSpPr/>
            <p:nvPr/>
          </p:nvSpPr>
          <p:spPr>
            <a:xfrm flipV="1">
              <a:off x="5626843" y="1966649"/>
              <a:ext cx="734400" cy="45719"/>
            </a:xfrm>
            <a:prstGeom prst="rect">
              <a:avLst/>
            </a:prstGeom>
            <a:solidFill>
              <a:srgbClr val="C2D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sym typeface="Arial" panose="020B0604020202090204" pitchFamily="34" charset="0"/>
              </a:endParaRPr>
            </a:p>
          </p:txBody>
        </p:sp>
      </p:grpSp>
      <p:sp>
        <p:nvSpPr>
          <p:cNvPr id="140" name="文本框 139"/>
          <p:cNvSpPr txBox="1"/>
          <p:nvPr/>
        </p:nvSpPr>
        <p:spPr>
          <a:xfrm>
            <a:off x="1392178" y="2728929"/>
            <a:ext cx="793807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133" b="1" dirty="0">
                <a:solidFill>
                  <a:prstClr val="white"/>
                </a:solidFill>
                <a:sym typeface="Arial" panose="020B0604020202090204" pitchFamily="34" charset="0"/>
              </a:rPr>
              <a:t>2015</a:t>
            </a:r>
            <a:endParaRPr lang="zh-CN" altLang="en-US" sz="2133" b="1" dirty="0">
              <a:solidFill>
                <a:prstClr val="white"/>
              </a:solidFill>
              <a:sym typeface="Arial" panose="020B0604020202090204" pitchFamily="34" charset="0"/>
            </a:endParaRPr>
          </a:p>
        </p:txBody>
      </p:sp>
      <p:sp>
        <p:nvSpPr>
          <p:cNvPr id="141" name="文本框 140"/>
          <p:cNvSpPr txBox="1"/>
          <p:nvPr/>
        </p:nvSpPr>
        <p:spPr>
          <a:xfrm>
            <a:off x="3022565" y="2728929"/>
            <a:ext cx="793807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133" b="1" dirty="0">
                <a:solidFill>
                  <a:prstClr val="white"/>
                </a:solidFill>
                <a:sym typeface="Arial" panose="020B0604020202090204" pitchFamily="34" charset="0"/>
              </a:rPr>
              <a:t>2016</a:t>
            </a:r>
            <a:endParaRPr lang="zh-CN" altLang="en-US" sz="2133" b="1" dirty="0">
              <a:solidFill>
                <a:prstClr val="white"/>
              </a:solidFill>
              <a:sym typeface="Arial" panose="020B0604020202090204" pitchFamily="34" charset="0"/>
            </a:endParaRPr>
          </a:p>
        </p:txBody>
      </p:sp>
      <p:sp>
        <p:nvSpPr>
          <p:cNvPr id="142" name="文本框 141"/>
          <p:cNvSpPr txBox="1"/>
          <p:nvPr/>
        </p:nvSpPr>
        <p:spPr>
          <a:xfrm>
            <a:off x="4652950" y="2728929"/>
            <a:ext cx="793807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133" b="1" dirty="0">
                <a:solidFill>
                  <a:prstClr val="white"/>
                </a:solidFill>
                <a:sym typeface="Arial" panose="020B0604020202090204" pitchFamily="34" charset="0"/>
              </a:rPr>
              <a:t>2017</a:t>
            </a:r>
            <a:endParaRPr lang="zh-CN" altLang="en-US" sz="2133" b="1" dirty="0">
              <a:solidFill>
                <a:prstClr val="white"/>
              </a:solidFill>
              <a:sym typeface="Arial" panose="020B0604020202090204" pitchFamily="34" charset="0"/>
            </a:endParaRPr>
          </a:p>
        </p:txBody>
      </p:sp>
      <p:sp>
        <p:nvSpPr>
          <p:cNvPr id="143" name="文本框 142"/>
          <p:cNvSpPr txBox="1"/>
          <p:nvPr/>
        </p:nvSpPr>
        <p:spPr>
          <a:xfrm>
            <a:off x="6283335" y="2728929"/>
            <a:ext cx="793807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133" b="1" dirty="0">
                <a:solidFill>
                  <a:prstClr val="white"/>
                </a:solidFill>
                <a:sym typeface="Arial" panose="020B0604020202090204" pitchFamily="34" charset="0"/>
              </a:rPr>
              <a:t>2018</a:t>
            </a:r>
            <a:endParaRPr lang="zh-CN" altLang="en-US" sz="2133" b="1" dirty="0">
              <a:solidFill>
                <a:prstClr val="white"/>
              </a:solidFill>
              <a:sym typeface="Arial" panose="020B0604020202090204" pitchFamily="34" charset="0"/>
            </a:endParaRPr>
          </a:p>
        </p:txBody>
      </p:sp>
      <p:sp>
        <p:nvSpPr>
          <p:cNvPr id="144" name="文本框 143"/>
          <p:cNvSpPr txBox="1"/>
          <p:nvPr/>
        </p:nvSpPr>
        <p:spPr>
          <a:xfrm>
            <a:off x="7913721" y="2728929"/>
            <a:ext cx="793807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133" b="1" dirty="0">
                <a:solidFill>
                  <a:prstClr val="white"/>
                </a:solidFill>
                <a:sym typeface="Arial" panose="020B0604020202090204" pitchFamily="34" charset="0"/>
              </a:rPr>
              <a:t>2019</a:t>
            </a:r>
            <a:endParaRPr lang="zh-CN" altLang="en-US" sz="2133" b="1" dirty="0">
              <a:solidFill>
                <a:prstClr val="white"/>
              </a:solidFill>
              <a:sym typeface="Arial" panose="020B0604020202090204" pitchFamily="34" charset="0"/>
            </a:endParaRPr>
          </a:p>
        </p:txBody>
      </p:sp>
      <p:sp>
        <p:nvSpPr>
          <p:cNvPr id="145" name="文本框 144"/>
          <p:cNvSpPr txBox="1"/>
          <p:nvPr/>
        </p:nvSpPr>
        <p:spPr>
          <a:xfrm>
            <a:off x="9544107" y="2728929"/>
            <a:ext cx="793807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133" b="1" dirty="0">
                <a:solidFill>
                  <a:prstClr val="white"/>
                </a:solidFill>
                <a:sym typeface="Arial" panose="020B0604020202090204" pitchFamily="34" charset="0"/>
              </a:rPr>
              <a:t>2020</a:t>
            </a:r>
            <a:endParaRPr lang="zh-CN" altLang="en-US" sz="2133" b="1" dirty="0">
              <a:solidFill>
                <a:prstClr val="white"/>
              </a:solidFill>
              <a:sym typeface="Arial" panose="020B0604020202090204" pitchFamily="34" charset="0"/>
            </a:endParaRPr>
          </a:p>
        </p:txBody>
      </p:sp>
      <p:sp>
        <p:nvSpPr>
          <p:cNvPr id="146" name="文本框 145"/>
          <p:cNvSpPr txBox="1"/>
          <p:nvPr/>
        </p:nvSpPr>
        <p:spPr>
          <a:xfrm>
            <a:off x="4362441" y="144405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prstClr val="white"/>
                </a:solidFill>
                <a:sym typeface="Arial" panose="020B0604020202090204" pitchFamily="34" charset="0"/>
              </a:rPr>
              <a:t>智慧司法</a:t>
            </a:r>
          </a:p>
        </p:txBody>
      </p:sp>
      <p:sp>
        <p:nvSpPr>
          <p:cNvPr id="148" name="文本框 147"/>
          <p:cNvSpPr txBox="1"/>
          <p:nvPr/>
        </p:nvSpPr>
        <p:spPr>
          <a:xfrm>
            <a:off x="5955900" y="144405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prstClr val="white"/>
                </a:solidFill>
                <a:sym typeface="Arial" panose="020B0604020202090204" pitchFamily="34" charset="0"/>
              </a:rPr>
              <a:t>智慧油气</a:t>
            </a:r>
          </a:p>
        </p:txBody>
      </p:sp>
      <p:sp>
        <p:nvSpPr>
          <p:cNvPr id="149" name="文本框 148"/>
          <p:cNvSpPr txBox="1"/>
          <p:nvPr/>
        </p:nvSpPr>
        <p:spPr>
          <a:xfrm>
            <a:off x="7510493" y="1262814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prstClr val="white"/>
                </a:solidFill>
                <a:sym typeface="Arial" panose="020B0604020202090204" pitchFamily="34" charset="0"/>
              </a:rPr>
              <a:t>智慧</a:t>
            </a:r>
            <a:endParaRPr lang="en-US" altLang="zh-CN" sz="2400" b="1" dirty="0">
              <a:solidFill>
                <a:prstClr val="white"/>
              </a:solidFill>
              <a:sym typeface="Arial" panose="020B0604020202090204" pitchFamily="34" charset="0"/>
            </a:endParaRPr>
          </a:p>
          <a:p>
            <a:r>
              <a:rPr lang="zh-CN" altLang="en-US" sz="2400" b="1" dirty="0">
                <a:solidFill>
                  <a:prstClr val="white"/>
                </a:solidFill>
                <a:sym typeface="Arial" panose="020B0604020202090204" pitchFamily="34" charset="0"/>
              </a:rPr>
              <a:t>能源</a:t>
            </a:r>
          </a:p>
        </p:txBody>
      </p:sp>
      <p:sp>
        <p:nvSpPr>
          <p:cNvPr id="150" name="文本框 149"/>
          <p:cNvSpPr txBox="1"/>
          <p:nvPr/>
        </p:nvSpPr>
        <p:spPr>
          <a:xfrm>
            <a:off x="9437247" y="1444050"/>
            <a:ext cx="1107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sym typeface="Arial" panose="020B0604020202090204" pitchFamily="34" charset="0"/>
              </a:rPr>
              <a:t>场景化</a:t>
            </a:r>
            <a:endParaRPr lang="en-US" altLang="zh-CN" sz="2400" b="1" dirty="0">
              <a:solidFill>
                <a:prstClr val="white"/>
              </a:solidFill>
              <a:sym typeface="Arial" panose="020B0604020202090204" pitchFamily="34" charset="0"/>
            </a:endParaRPr>
          </a:p>
          <a:p>
            <a:pPr algn="ctr"/>
            <a:r>
              <a:rPr lang="zh-CN" altLang="en-US" sz="2400" b="1" dirty="0">
                <a:solidFill>
                  <a:prstClr val="white"/>
                </a:solidFill>
                <a:sym typeface="Arial" panose="020B0604020202090204" pitchFamily="34" charset="0"/>
              </a:rPr>
              <a:t>落地</a:t>
            </a:r>
          </a:p>
        </p:txBody>
      </p:sp>
      <p:sp>
        <p:nvSpPr>
          <p:cNvPr id="151" name="iconfont-1047-784260"/>
          <p:cNvSpPr>
            <a:spLocks noChangeAspect="1"/>
          </p:cNvSpPr>
          <p:nvPr/>
        </p:nvSpPr>
        <p:spPr bwMode="auto">
          <a:xfrm>
            <a:off x="4924718" y="2152535"/>
            <a:ext cx="319743" cy="436139"/>
          </a:xfrm>
          <a:custGeom>
            <a:avLst/>
            <a:gdLst>
              <a:gd name="T0" fmla="*/ 8214 w 8214"/>
              <a:gd name="T1" fmla="*/ 4073 h 11201"/>
              <a:gd name="T2" fmla="*/ 4107 w 8214"/>
              <a:gd name="T3" fmla="*/ 0 h 11201"/>
              <a:gd name="T4" fmla="*/ 0 w 8214"/>
              <a:gd name="T5" fmla="*/ 4073 h 11201"/>
              <a:gd name="T6" fmla="*/ 554 w 8214"/>
              <a:gd name="T7" fmla="*/ 6109 h 11201"/>
              <a:gd name="T8" fmla="*/ 550 w 8214"/>
              <a:gd name="T9" fmla="*/ 6109 h 11201"/>
              <a:gd name="T10" fmla="*/ 4107 w 8214"/>
              <a:gd name="T11" fmla="*/ 11201 h 11201"/>
              <a:gd name="T12" fmla="*/ 7666 w 8214"/>
              <a:gd name="T13" fmla="*/ 6109 h 11201"/>
              <a:gd name="T14" fmla="*/ 7661 w 8214"/>
              <a:gd name="T15" fmla="*/ 6109 h 11201"/>
              <a:gd name="T16" fmla="*/ 8214 w 8214"/>
              <a:gd name="T17" fmla="*/ 4073 h 11201"/>
              <a:gd name="T18" fmla="*/ 4108 w 8214"/>
              <a:gd name="T19" fmla="*/ 6109 h 11201"/>
              <a:gd name="T20" fmla="*/ 2054 w 8214"/>
              <a:gd name="T21" fmla="*/ 4072 h 11201"/>
              <a:gd name="T22" fmla="*/ 4108 w 8214"/>
              <a:gd name="T23" fmla="*/ 2036 h 11201"/>
              <a:gd name="T24" fmla="*/ 6161 w 8214"/>
              <a:gd name="T25" fmla="*/ 4072 h 11201"/>
              <a:gd name="T26" fmla="*/ 4108 w 8214"/>
              <a:gd name="T27" fmla="*/ 6109 h 11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214" h="11201">
                <a:moveTo>
                  <a:pt x="8214" y="4073"/>
                </a:moveTo>
                <a:cubicBezTo>
                  <a:pt x="8214" y="1824"/>
                  <a:pt x="6376" y="0"/>
                  <a:pt x="4107" y="0"/>
                </a:cubicBezTo>
                <a:cubicBezTo>
                  <a:pt x="1839" y="0"/>
                  <a:pt x="0" y="1824"/>
                  <a:pt x="0" y="4073"/>
                </a:cubicBezTo>
                <a:cubicBezTo>
                  <a:pt x="0" y="4816"/>
                  <a:pt x="204" y="5510"/>
                  <a:pt x="554" y="6109"/>
                </a:cubicBezTo>
                <a:lnTo>
                  <a:pt x="550" y="6109"/>
                </a:lnTo>
                <a:lnTo>
                  <a:pt x="4107" y="11201"/>
                </a:lnTo>
                <a:lnTo>
                  <a:pt x="7666" y="6109"/>
                </a:lnTo>
                <a:lnTo>
                  <a:pt x="7661" y="6109"/>
                </a:lnTo>
                <a:cubicBezTo>
                  <a:pt x="8012" y="5510"/>
                  <a:pt x="8214" y="4816"/>
                  <a:pt x="8214" y="4073"/>
                </a:cubicBezTo>
                <a:close/>
                <a:moveTo>
                  <a:pt x="4108" y="6109"/>
                </a:moveTo>
                <a:cubicBezTo>
                  <a:pt x="2974" y="6109"/>
                  <a:pt x="2054" y="5197"/>
                  <a:pt x="2054" y="4072"/>
                </a:cubicBezTo>
                <a:cubicBezTo>
                  <a:pt x="2054" y="2948"/>
                  <a:pt x="2974" y="2036"/>
                  <a:pt x="4108" y="2036"/>
                </a:cubicBezTo>
                <a:cubicBezTo>
                  <a:pt x="5243" y="2036"/>
                  <a:pt x="6161" y="2948"/>
                  <a:pt x="6161" y="4072"/>
                </a:cubicBezTo>
                <a:cubicBezTo>
                  <a:pt x="6161" y="5197"/>
                  <a:pt x="5243" y="6109"/>
                  <a:pt x="4108" y="6109"/>
                </a:cubicBezTo>
                <a:close/>
              </a:path>
            </a:pathLst>
          </a:custGeom>
          <a:solidFill>
            <a:srgbClr val="0096FF"/>
          </a:solidFill>
          <a:ln>
            <a:noFill/>
          </a:ln>
        </p:spPr>
      </p:sp>
      <p:sp>
        <p:nvSpPr>
          <p:cNvPr id="153" name="iconfont-1047-784260"/>
          <p:cNvSpPr>
            <a:spLocks noChangeAspect="1"/>
          </p:cNvSpPr>
          <p:nvPr/>
        </p:nvSpPr>
        <p:spPr bwMode="auto">
          <a:xfrm>
            <a:off x="6518591" y="2152535"/>
            <a:ext cx="319743" cy="436139"/>
          </a:xfrm>
          <a:custGeom>
            <a:avLst/>
            <a:gdLst>
              <a:gd name="T0" fmla="*/ 8214 w 8214"/>
              <a:gd name="T1" fmla="*/ 4073 h 11201"/>
              <a:gd name="T2" fmla="*/ 4107 w 8214"/>
              <a:gd name="T3" fmla="*/ 0 h 11201"/>
              <a:gd name="T4" fmla="*/ 0 w 8214"/>
              <a:gd name="T5" fmla="*/ 4073 h 11201"/>
              <a:gd name="T6" fmla="*/ 554 w 8214"/>
              <a:gd name="T7" fmla="*/ 6109 h 11201"/>
              <a:gd name="T8" fmla="*/ 550 w 8214"/>
              <a:gd name="T9" fmla="*/ 6109 h 11201"/>
              <a:gd name="T10" fmla="*/ 4107 w 8214"/>
              <a:gd name="T11" fmla="*/ 11201 h 11201"/>
              <a:gd name="T12" fmla="*/ 7666 w 8214"/>
              <a:gd name="T13" fmla="*/ 6109 h 11201"/>
              <a:gd name="T14" fmla="*/ 7661 w 8214"/>
              <a:gd name="T15" fmla="*/ 6109 h 11201"/>
              <a:gd name="T16" fmla="*/ 8214 w 8214"/>
              <a:gd name="T17" fmla="*/ 4073 h 11201"/>
              <a:gd name="T18" fmla="*/ 4108 w 8214"/>
              <a:gd name="T19" fmla="*/ 6109 h 11201"/>
              <a:gd name="T20" fmla="*/ 2054 w 8214"/>
              <a:gd name="T21" fmla="*/ 4072 h 11201"/>
              <a:gd name="T22" fmla="*/ 4108 w 8214"/>
              <a:gd name="T23" fmla="*/ 2036 h 11201"/>
              <a:gd name="T24" fmla="*/ 6161 w 8214"/>
              <a:gd name="T25" fmla="*/ 4072 h 11201"/>
              <a:gd name="T26" fmla="*/ 4108 w 8214"/>
              <a:gd name="T27" fmla="*/ 6109 h 11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214" h="11201">
                <a:moveTo>
                  <a:pt x="8214" y="4073"/>
                </a:moveTo>
                <a:cubicBezTo>
                  <a:pt x="8214" y="1824"/>
                  <a:pt x="6376" y="0"/>
                  <a:pt x="4107" y="0"/>
                </a:cubicBezTo>
                <a:cubicBezTo>
                  <a:pt x="1839" y="0"/>
                  <a:pt x="0" y="1824"/>
                  <a:pt x="0" y="4073"/>
                </a:cubicBezTo>
                <a:cubicBezTo>
                  <a:pt x="0" y="4816"/>
                  <a:pt x="204" y="5510"/>
                  <a:pt x="554" y="6109"/>
                </a:cubicBezTo>
                <a:lnTo>
                  <a:pt x="550" y="6109"/>
                </a:lnTo>
                <a:lnTo>
                  <a:pt x="4107" y="11201"/>
                </a:lnTo>
                <a:lnTo>
                  <a:pt x="7666" y="6109"/>
                </a:lnTo>
                <a:lnTo>
                  <a:pt x="7661" y="6109"/>
                </a:lnTo>
                <a:cubicBezTo>
                  <a:pt x="8012" y="5510"/>
                  <a:pt x="8214" y="4816"/>
                  <a:pt x="8214" y="4073"/>
                </a:cubicBezTo>
                <a:close/>
                <a:moveTo>
                  <a:pt x="4108" y="6109"/>
                </a:moveTo>
                <a:cubicBezTo>
                  <a:pt x="2974" y="6109"/>
                  <a:pt x="2054" y="5197"/>
                  <a:pt x="2054" y="4072"/>
                </a:cubicBezTo>
                <a:cubicBezTo>
                  <a:pt x="2054" y="2948"/>
                  <a:pt x="2974" y="2036"/>
                  <a:pt x="4108" y="2036"/>
                </a:cubicBezTo>
                <a:cubicBezTo>
                  <a:pt x="5243" y="2036"/>
                  <a:pt x="6161" y="2948"/>
                  <a:pt x="6161" y="4072"/>
                </a:cubicBezTo>
                <a:cubicBezTo>
                  <a:pt x="6161" y="5197"/>
                  <a:pt x="5243" y="6109"/>
                  <a:pt x="4108" y="6109"/>
                </a:cubicBezTo>
                <a:close/>
              </a:path>
            </a:pathLst>
          </a:custGeom>
          <a:solidFill>
            <a:srgbClr val="FCAF3B"/>
          </a:solidFill>
          <a:ln>
            <a:noFill/>
          </a:ln>
        </p:spPr>
      </p:sp>
      <p:sp>
        <p:nvSpPr>
          <p:cNvPr id="154" name="iconfont-1047-784260"/>
          <p:cNvSpPr>
            <a:spLocks noChangeAspect="1"/>
          </p:cNvSpPr>
          <p:nvPr/>
        </p:nvSpPr>
        <p:spPr bwMode="auto">
          <a:xfrm>
            <a:off x="7819365" y="2152535"/>
            <a:ext cx="319743" cy="436139"/>
          </a:xfrm>
          <a:custGeom>
            <a:avLst/>
            <a:gdLst>
              <a:gd name="T0" fmla="*/ 8214 w 8214"/>
              <a:gd name="T1" fmla="*/ 4073 h 11201"/>
              <a:gd name="T2" fmla="*/ 4107 w 8214"/>
              <a:gd name="T3" fmla="*/ 0 h 11201"/>
              <a:gd name="T4" fmla="*/ 0 w 8214"/>
              <a:gd name="T5" fmla="*/ 4073 h 11201"/>
              <a:gd name="T6" fmla="*/ 554 w 8214"/>
              <a:gd name="T7" fmla="*/ 6109 h 11201"/>
              <a:gd name="T8" fmla="*/ 550 w 8214"/>
              <a:gd name="T9" fmla="*/ 6109 h 11201"/>
              <a:gd name="T10" fmla="*/ 4107 w 8214"/>
              <a:gd name="T11" fmla="*/ 11201 h 11201"/>
              <a:gd name="T12" fmla="*/ 7666 w 8214"/>
              <a:gd name="T13" fmla="*/ 6109 h 11201"/>
              <a:gd name="T14" fmla="*/ 7661 w 8214"/>
              <a:gd name="T15" fmla="*/ 6109 h 11201"/>
              <a:gd name="T16" fmla="*/ 8214 w 8214"/>
              <a:gd name="T17" fmla="*/ 4073 h 11201"/>
              <a:gd name="T18" fmla="*/ 4108 w 8214"/>
              <a:gd name="T19" fmla="*/ 6109 h 11201"/>
              <a:gd name="T20" fmla="*/ 2054 w 8214"/>
              <a:gd name="T21" fmla="*/ 4072 h 11201"/>
              <a:gd name="T22" fmla="*/ 4108 w 8214"/>
              <a:gd name="T23" fmla="*/ 2036 h 11201"/>
              <a:gd name="T24" fmla="*/ 6161 w 8214"/>
              <a:gd name="T25" fmla="*/ 4072 h 11201"/>
              <a:gd name="T26" fmla="*/ 4108 w 8214"/>
              <a:gd name="T27" fmla="*/ 6109 h 11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214" h="11201">
                <a:moveTo>
                  <a:pt x="8214" y="4073"/>
                </a:moveTo>
                <a:cubicBezTo>
                  <a:pt x="8214" y="1824"/>
                  <a:pt x="6376" y="0"/>
                  <a:pt x="4107" y="0"/>
                </a:cubicBezTo>
                <a:cubicBezTo>
                  <a:pt x="1839" y="0"/>
                  <a:pt x="0" y="1824"/>
                  <a:pt x="0" y="4073"/>
                </a:cubicBezTo>
                <a:cubicBezTo>
                  <a:pt x="0" y="4816"/>
                  <a:pt x="204" y="5510"/>
                  <a:pt x="554" y="6109"/>
                </a:cubicBezTo>
                <a:lnTo>
                  <a:pt x="550" y="6109"/>
                </a:lnTo>
                <a:lnTo>
                  <a:pt x="4107" y="11201"/>
                </a:lnTo>
                <a:lnTo>
                  <a:pt x="7666" y="6109"/>
                </a:lnTo>
                <a:lnTo>
                  <a:pt x="7661" y="6109"/>
                </a:lnTo>
                <a:cubicBezTo>
                  <a:pt x="8012" y="5510"/>
                  <a:pt x="8214" y="4816"/>
                  <a:pt x="8214" y="4073"/>
                </a:cubicBezTo>
                <a:close/>
                <a:moveTo>
                  <a:pt x="4108" y="6109"/>
                </a:moveTo>
                <a:cubicBezTo>
                  <a:pt x="2974" y="6109"/>
                  <a:pt x="2054" y="5197"/>
                  <a:pt x="2054" y="4072"/>
                </a:cubicBezTo>
                <a:cubicBezTo>
                  <a:pt x="2054" y="2948"/>
                  <a:pt x="2974" y="2036"/>
                  <a:pt x="4108" y="2036"/>
                </a:cubicBezTo>
                <a:cubicBezTo>
                  <a:pt x="5243" y="2036"/>
                  <a:pt x="6161" y="2948"/>
                  <a:pt x="6161" y="4072"/>
                </a:cubicBezTo>
                <a:cubicBezTo>
                  <a:pt x="6161" y="5197"/>
                  <a:pt x="5243" y="6109"/>
                  <a:pt x="4108" y="6109"/>
                </a:cubicBezTo>
                <a:close/>
              </a:path>
            </a:pathLst>
          </a:custGeom>
          <a:solidFill>
            <a:srgbClr val="C2D500"/>
          </a:solidFill>
          <a:ln>
            <a:noFill/>
          </a:ln>
        </p:spPr>
      </p:sp>
      <p:sp>
        <p:nvSpPr>
          <p:cNvPr id="155" name="等腰三角形 154"/>
          <p:cNvSpPr/>
          <p:nvPr/>
        </p:nvSpPr>
        <p:spPr>
          <a:xfrm rot="10800000">
            <a:off x="1644931" y="3180335"/>
            <a:ext cx="219703" cy="143627"/>
          </a:xfrm>
          <a:prstGeom prst="triangle">
            <a:avLst/>
          </a:prstGeom>
          <a:solidFill>
            <a:srgbClr val="009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6" name="等腰三角形 155"/>
          <p:cNvSpPr/>
          <p:nvPr/>
        </p:nvSpPr>
        <p:spPr>
          <a:xfrm rot="10800000">
            <a:off x="3301413" y="3180335"/>
            <a:ext cx="219703" cy="143627"/>
          </a:xfrm>
          <a:prstGeom prst="triangle">
            <a:avLst/>
          </a:prstGeom>
          <a:solidFill>
            <a:srgbClr val="009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7" name="等腰三角形 156"/>
          <p:cNvSpPr/>
          <p:nvPr/>
        </p:nvSpPr>
        <p:spPr>
          <a:xfrm rot="10800000">
            <a:off x="4940001" y="3180335"/>
            <a:ext cx="219703" cy="143627"/>
          </a:xfrm>
          <a:prstGeom prst="triangle">
            <a:avLst/>
          </a:prstGeom>
          <a:solidFill>
            <a:srgbClr val="009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8" name="等腰三角形 157"/>
          <p:cNvSpPr/>
          <p:nvPr/>
        </p:nvSpPr>
        <p:spPr>
          <a:xfrm rot="10800000">
            <a:off x="6583329" y="3180335"/>
            <a:ext cx="219703" cy="143627"/>
          </a:xfrm>
          <a:prstGeom prst="triangle">
            <a:avLst/>
          </a:prstGeom>
          <a:solidFill>
            <a:srgbClr val="FCA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9" name="等腰三角形 158"/>
          <p:cNvSpPr/>
          <p:nvPr/>
        </p:nvSpPr>
        <p:spPr>
          <a:xfrm rot="10800000">
            <a:off x="8200499" y="3180335"/>
            <a:ext cx="219703" cy="143627"/>
          </a:xfrm>
          <a:prstGeom prst="triangle">
            <a:avLst/>
          </a:prstGeom>
          <a:solidFill>
            <a:srgbClr val="C2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0" name="等腰三角形 159"/>
          <p:cNvSpPr/>
          <p:nvPr/>
        </p:nvSpPr>
        <p:spPr>
          <a:xfrm rot="10800000">
            <a:off x="9816286" y="3180335"/>
            <a:ext cx="219703" cy="143627"/>
          </a:xfrm>
          <a:prstGeom prst="triangle">
            <a:avLst/>
          </a:prstGeom>
          <a:solidFill>
            <a:srgbClr val="009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1" name="文本框 160"/>
          <p:cNvSpPr txBox="1"/>
          <p:nvPr/>
        </p:nvSpPr>
        <p:spPr>
          <a:xfrm>
            <a:off x="1034072" y="3429000"/>
            <a:ext cx="144142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</a:rPr>
              <a:t>成立</a:t>
            </a:r>
            <a:endParaRPr lang="en-US" altLang="zh-CN" sz="1400" dirty="0">
              <a:solidFill>
                <a:prstClr val="white"/>
              </a:solidFill>
              <a:latin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</a:rPr>
              <a:t>智慧司法事业部</a:t>
            </a:r>
          </a:p>
        </p:txBody>
      </p:sp>
      <p:sp>
        <p:nvSpPr>
          <p:cNvPr id="162" name="文本框 161"/>
          <p:cNvSpPr txBox="1"/>
          <p:nvPr/>
        </p:nvSpPr>
        <p:spPr>
          <a:xfrm>
            <a:off x="2780322" y="3429000"/>
            <a:ext cx="12618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</a:rPr>
              <a:t>司法专家团队</a:t>
            </a:r>
          </a:p>
        </p:txBody>
      </p:sp>
      <p:sp>
        <p:nvSpPr>
          <p:cNvPr id="163" name="文本框 162"/>
          <p:cNvSpPr txBox="1"/>
          <p:nvPr/>
        </p:nvSpPr>
        <p:spPr>
          <a:xfrm>
            <a:off x="4213682" y="3429000"/>
            <a:ext cx="16209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</a:rPr>
              <a:t>成立</a:t>
            </a:r>
            <a:endParaRPr lang="en-US" altLang="zh-CN" sz="1400" dirty="0">
              <a:solidFill>
                <a:prstClr val="white"/>
              </a:solidFill>
              <a:latin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</a:rPr>
              <a:t>工业互联网事业部</a:t>
            </a:r>
          </a:p>
        </p:txBody>
      </p:sp>
      <p:sp>
        <p:nvSpPr>
          <p:cNvPr id="164" name="文本框 163"/>
          <p:cNvSpPr txBox="1"/>
          <p:nvPr/>
        </p:nvSpPr>
        <p:spPr>
          <a:xfrm>
            <a:off x="6147810" y="3429000"/>
            <a:ext cx="108234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</a:rPr>
              <a:t>油气专家队</a:t>
            </a:r>
          </a:p>
        </p:txBody>
      </p:sp>
      <p:sp>
        <p:nvSpPr>
          <p:cNvPr id="165" name="文本框 164"/>
          <p:cNvSpPr txBox="1"/>
          <p:nvPr/>
        </p:nvSpPr>
        <p:spPr>
          <a:xfrm>
            <a:off x="7507609" y="3429000"/>
            <a:ext cx="90281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</a:rPr>
              <a:t>智慧能源</a:t>
            </a:r>
          </a:p>
        </p:txBody>
      </p:sp>
      <p:sp>
        <p:nvSpPr>
          <p:cNvPr id="166" name="group_126413"/>
          <p:cNvSpPr>
            <a:spLocks noChangeAspect="1"/>
          </p:cNvSpPr>
          <p:nvPr/>
        </p:nvSpPr>
        <p:spPr bwMode="auto">
          <a:xfrm>
            <a:off x="2986846" y="3894889"/>
            <a:ext cx="812913" cy="485075"/>
          </a:xfrm>
          <a:custGeom>
            <a:avLst/>
            <a:gdLst>
              <a:gd name="connsiteX0" fmla="*/ 304490 w 608979"/>
              <a:gd name="connsiteY0" fmla="*/ 195651 h 363385"/>
              <a:gd name="connsiteX1" fmla="*/ 304583 w 608979"/>
              <a:gd name="connsiteY1" fmla="*/ 195651 h 363385"/>
              <a:gd name="connsiteX2" fmla="*/ 304770 w 608979"/>
              <a:gd name="connsiteY2" fmla="*/ 195651 h 363385"/>
              <a:gd name="connsiteX3" fmla="*/ 312252 w 608979"/>
              <a:gd name="connsiteY3" fmla="*/ 237304 h 363385"/>
              <a:gd name="connsiteX4" fmla="*/ 328430 w 608979"/>
              <a:gd name="connsiteY4" fmla="*/ 283254 h 363385"/>
              <a:gd name="connsiteX5" fmla="*/ 356111 w 608979"/>
              <a:gd name="connsiteY5" fmla="*/ 195744 h 363385"/>
              <a:gd name="connsiteX6" fmla="*/ 422040 w 608979"/>
              <a:gd name="connsiteY6" fmla="*/ 232261 h 363385"/>
              <a:gd name="connsiteX7" fmla="*/ 430830 w 608979"/>
              <a:gd name="connsiteY7" fmla="*/ 238425 h 363385"/>
              <a:gd name="connsiteX8" fmla="*/ 450001 w 608979"/>
              <a:gd name="connsiteY8" fmla="*/ 228619 h 363385"/>
              <a:gd name="connsiteX9" fmla="*/ 472352 w 608979"/>
              <a:gd name="connsiteY9" fmla="*/ 299131 h 363385"/>
              <a:gd name="connsiteX10" fmla="*/ 485257 w 608979"/>
              <a:gd name="connsiteY10" fmla="*/ 262240 h 363385"/>
              <a:gd name="connsiteX11" fmla="*/ 491242 w 608979"/>
              <a:gd name="connsiteY11" fmla="*/ 228712 h 363385"/>
              <a:gd name="connsiteX12" fmla="*/ 491429 w 608979"/>
              <a:gd name="connsiteY12" fmla="*/ 228712 h 363385"/>
              <a:gd name="connsiteX13" fmla="*/ 491523 w 608979"/>
              <a:gd name="connsiteY13" fmla="*/ 228712 h 363385"/>
              <a:gd name="connsiteX14" fmla="*/ 497508 w 608979"/>
              <a:gd name="connsiteY14" fmla="*/ 262240 h 363385"/>
              <a:gd name="connsiteX15" fmla="*/ 510506 w 608979"/>
              <a:gd name="connsiteY15" fmla="*/ 299224 h 363385"/>
              <a:gd name="connsiteX16" fmla="*/ 532763 w 608979"/>
              <a:gd name="connsiteY16" fmla="*/ 228712 h 363385"/>
              <a:gd name="connsiteX17" fmla="*/ 585881 w 608979"/>
              <a:gd name="connsiteY17" fmla="*/ 258038 h 363385"/>
              <a:gd name="connsiteX18" fmla="*/ 608886 w 608979"/>
              <a:gd name="connsiteY18" fmla="*/ 301092 h 363385"/>
              <a:gd name="connsiteX19" fmla="*/ 608979 w 608979"/>
              <a:gd name="connsiteY19" fmla="*/ 363385 h 363385"/>
              <a:gd name="connsiteX20" fmla="*/ 491242 w 608979"/>
              <a:gd name="connsiteY20" fmla="*/ 363385 h 363385"/>
              <a:gd name="connsiteX21" fmla="*/ 450469 w 608979"/>
              <a:gd name="connsiteY21" fmla="*/ 363385 h 363385"/>
              <a:gd name="connsiteX22" fmla="*/ 373785 w 608979"/>
              <a:gd name="connsiteY22" fmla="*/ 363385 h 363385"/>
              <a:gd name="connsiteX23" fmla="*/ 304209 w 608979"/>
              <a:gd name="connsiteY23" fmla="*/ 363385 h 363385"/>
              <a:gd name="connsiteX24" fmla="*/ 234633 w 608979"/>
              <a:gd name="connsiteY24" fmla="*/ 363385 h 363385"/>
              <a:gd name="connsiteX25" fmla="*/ 158230 w 608979"/>
              <a:gd name="connsiteY25" fmla="*/ 363385 h 363385"/>
              <a:gd name="connsiteX26" fmla="*/ 117176 w 608979"/>
              <a:gd name="connsiteY26" fmla="*/ 363385 h 363385"/>
              <a:gd name="connsiteX27" fmla="*/ 0 w 608979"/>
              <a:gd name="connsiteY27" fmla="*/ 363385 h 363385"/>
              <a:gd name="connsiteX28" fmla="*/ 0 w 608979"/>
              <a:gd name="connsiteY28" fmla="*/ 300998 h 363385"/>
              <a:gd name="connsiteX29" fmla="*/ 22911 w 608979"/>
              <a:gd name="connsiteY29" fmla="*/ 257851 h 363385"/>
              <a:gd name="connsiteX30" fmla="*/ 76029 w 608979"/>
              <a:gd name="connsiteY30" fmla="*/ 228619 h 363385"/>
              <a:gd name="connsiteX31" fmla="*/ 98380 w 608979"/>
              <a:gd name="connsiteY31" fmla="*/ 299131 h 363385"/>
              <a:gd name="connsiteX32" fmla="*/ 111378 w 608979"/>
              <a:gd name="connsiteY32" fmla="*/ 262240 h 363385"/>
              <a:gd name="connsiteX33" fmla="*/ 117363 w 608979"/>
              <a:gd name="connsiteY33" fmla="*/ 228712 h 363385"/>
              <a:gd name="connsiteX34" fmla="*/ 117457 w 608979"/>
              <a:gd name="connsiteY34" fmla="*/ 228712 h 363385"/>
              <a:gd name="connsiteX35" fmla="*/ 117550 w 608979"/>
              <a:gd name="connsiteY35" fmla="*/ 228712 h 363385"/>
              <a:gd name="connsiteX36" fmla="*/ 123535 w 608979"/>
              <a:gd name="connsiteY36" fmla="*/ 262240 h 363385"/>
              <a:gd name="connsiteX37" fmla="*/ 136534 w 608979"/>
              <a:gd name="connsiteY37" fmla="*/ 299131 h 363385"/>
              <a:gd name="connsiteX38" fmla="*/ 158885 w 608979"/>
              <a:gd name="connsiteY38" fmla="*/ 228619 h 363385"/>
              <a:gd name="connsiteX39" fmla="*/ 178336 w 608979"/>
              <a:gd name="connsiteY39" fmla="*/ 238612 h 363385"/>
              <a:gd name="connsiteX40" fmla="*/ 187127 w 608979"/>
              <a:gd name="connsiteY40" fmla="*/ 232261 h 363385"/>
              <a:gd name="connsiteX41" fmla="*/ 253149 w 608979"/>
              <a:gd name="connsiteY41" fmla="*/ 195744 h 363385"/>
              <a:gd name="connsiteX42" fmla="*/ 280830 w 608979"/>
              <a:gd name="connsiteY42" fmla="*/ 283254 h 363385"/>
              <a:gd name="connsiteX43" fmla="*/ 297008 w 608979"/>
              <a:gd name="connsiteY43" fmla="*/ 237304 h 363385"/>
              <a:gd name="connsiteX44" fmla="*/ 304490 w 608979"/>
              <a:gd name="connsiteY44" fmla="*/ 195651 h 363385"/>
              <a:gd name="connsiteX45" fmla="*/ 491441 w 608979"/>
              <a:gd name="connsiteY45" fmla="*/ 71099 h 363385"/>
              <a:gd name="connsiteX46" fmla="*/ 546818 w 608979"/>
              <a:gd name="connsiteY46" fmla="*/ 127774 h 363385"/>
              <a:gd name="connsiteX47" fmla="*/ 491815 w 608979"/>
              <a:gd name="connsiteY47" fmla="*/ 214140 h 363385"/>
              <a:gd name="connsiteX48" fmla="*/ 491441 w 608979"/>
              <a:gd name="connsiteY48" fmla="*/ 214140 h 363385"/>
              <a:gd name="connsiteX49" fmla="*/ 491067 w 608979"/>
              <a:gd name="connsiteY49" fmla="*/ 214140 h 363385"/>
              <a:gd name="connsiteX50" fmla="*/ 436064 w 608979"/>
              <a:gd name="connsiteY50" fmla="*/ 127774 h 363385"/>
              <a:gd name="connsiteX51" fmla="*/ 491441 w 608979"/>
              <a:gd name="connsiteY51" fmla="*/ 71099 h 363385"/>
              <a:gd name="connsiteX52" fmla="*/ 117056 w 608979"/>
              <a:gd name="connsiteY52" fmla="*/ 71099 h 363385"/>
              <a:gd name="connsiteX53" fmla="*/ 172424 w 608979"/>
              <a:gd name="connsiteY53" fmla="*/ 127774 h 363385"/>
              <a:gd name="connsiteX54" fmla="*/ 117431 w 608979"/>
              <a:gd name="connsiteY54" fmla="*/ 214140 h 363385"/>
              <a:gd name="connsiteX55" fmla="*/ 117056 w 608979"/>
              <a:gd name="connsiteY55" fmla="*/ 214140 h 363385"/>
              <a:gd name="connsiteX56" fmla="*/ 116682 w 608979"/>
              <a:gd name="connsiteY56" fmla="*/ 214140 h 363385"/>
              <a:gd name="connsiteX57" fmla="*/ 61689 w 608979"/>
              <a:gd name="connsiteY57" fmla="*/ 127774 h 363385"/>
              <a:gd name="connsiteX58" fmla="*/ 117056 w 608979"/>
              <a:gd name="connsiteY58" fmla="*/ 71099 h 363385"/>
              <a:gd name="connsiteX59" fmla="*/ 304490 w 608979"/>
              <a:gd name="connsiteY59" fmla="*/ 38 h 363385"/>
              <a:gd name="connsiteX60" fmla="*/ 373335 w 608979"/>
              <a:gd name="connsiteY60" fmla="*/ 70367 h 363385"/>
              <a:gd name="connsiteX61" fmla="*/ 304957 w 608979"/>
              <a:gd name="connsiteY61" fmla="*/ 177869 h 363385"/>
              <a:gd name="connsiteX62" fmla="*/ 304490 w 608979"/>
              <a:gd name="connsiteY62" fmla="*/ 177869 h 363385"/>
              <a:gd name="connsiteX63" fmla="*/ 304022 w 608979"/>
              <a:gd name="connsiteY63" fmla="*/ 177869 h 363385"/>
              <a:gd name="connsiteX64" fmla="*/ 235644 w 608979"/>
              <a:gd name="connsiteY64" fmla="*/ 70367 h 363385"/>
              <a:gd name="connsiteX65" fmla="*/ 304490 w 608979"/>
              <a:gd name="connsiteY65" fmla="*/ 38 h 363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08979" h="363385">
                <a:moveTo>
                  <a:pt x="304490" y="195651"/>
                </a:moveTo>
                <a:lnTo>
                  <a:pt x="304583" y="195651"/>
                </a:lnTo>
                <a:lnTo>
                  <a:pt x="304770" y="195651"/>
                </a:lnTo>
                <a:cubicBezTo>
                  <a:pt x="310194" y="195744"/>
                  <a:pt x="340681" y="197706"/>
                  <a:pt x="312252" y="237304"/>
                </a:cubicBezTo>
                <a:lnTo>
                  <a:pt x="328430" y="283254"/>
                </a:lnTo>
                <a:lnTo>
                  <a:pt x="356111" y="195744"/>
                </a:lnTo>
                <a:cubicBezTo>
                  <a:pt x="356111" y="195744"/>
                  <a:pt x="390899" y="212649"/>
                  <a:pt x="422040" y="232261"/>
                </a:cubicBezTo>
                <a:cubicBezTo>
                  <a:pt x="425313" y="234222"/>
                  <a:pt x="428212" y="236370"/>
                  <a:pt x="430830" y="238425"/>
                </a:cubicBezTo>
                <a:cubicBezTo>
                  <a:pt x="442052" y="232448"/>
                  <a:pt x="450001" y="228619"/>
                  <a:pt x="450001" y="228619"/>
                </a:cubicBezTo>
                <a:lnTo>
                  <a:pt x="472352" y="299131"/>
                </a:lnTo>
                <a:lnTo>
                  <a:pt x="485257" y="262240"/>
                </a:lnTo>
                <a:cubicBezTo>
                  <a:pt x="462439" y="230393"/>
                  <a:pt x="486940" y="228712"/>
                  <a:pt x="491242" y="228712"/>
                </a:cubicBezTo>
                <a:lnTo>
                  <a:pt x="491429" y="228712"/>
                </a:lnTo>
                <a:lnTo>
                  <a:pt x="491523" y="228712"/>
                </a:lnTo>
                <a:cubicBezTo>
                  <a:pt x="495918" y="228712"/>
                  <a:pt x="520326" y="230393"/>
                  <a:pt x="497508" y="262240"/>
                </a:cubicBezTo>
                <a:lnTo>
                  <a:pt x="510506" y="299224"/>
                </a:lnTo>
                <a:lnTo>
                  <a:pt x="532763" y="228712"/>
                </a:lnTo>
                <a:cubicBezTo>
                  <a:pt x="532763" y="228712"/>
                  <a:pt x="560818" y="242348"/>
                  <a:pt x="585881" y="258038"/>
                </a:cubicBezTo>
                <a:cubicBezTo>
                  <a:pt x="604771" y="269805"/>
                  <a:pt x="608325" y="282693"/>
                  <a:pt x="608886" y="301092"/>
                </a:cubicBezTo>
                <a:lnTo>
                  <a:pt x="608979" y="363385"/>
                </a:lnTo>
                <a:lnTo>
                  <a:pt x="491242" y="363385"/>
                </a:lnTo>
                <a:lnTo>
                  <a:pt x="450469" y="363385"/>
                </a:lnTo>
                <a:lnTo>
                  <a:pt x="373785" y="363385"/>
                </a:lnTo>
                <a:lnTo>
                  <a:pt x="304209" y="363385"/>
                </a:lnTo>
                <a:lnTo>
                  <a:pt x="234633" y="363385"/>
                </a:lnTo>
                <a:lnTo>
                  <a:pt x="158230" y="363385"/>
                </a:lnTo>
                <a:lnTo>
                  <a:pt x="117176" y="363385"/>
                </a:lnTo>
                <a:lnTo>
                  <a:pt x="0" y="363385"/>
                </a:lnTo>
                <a:lnTo>
                  <a:pt x="0" y="300998"/>
                </a:lnTo>
                <a:cubicBezTo>
                  <a:pt x="467" y="282507"/>
                  <a:pt x="4021" y="269712"/>
                  <a:pt x="22911" y="257851"/>
                </a:cubicBezTo>
                <a:cubicBezTo>
                  <a:pt x="47974" y="242161"/>
                  <a:pt x="76029" y="228619"/>
                  <a:pt x="76029" y="228619"/>
                </a:cubicBezTo>
                <a:lnTo>
                  <a:pt x="98380" y="299131"/>
                </a:lnTo>
                <a:lnTo>
                  <a:pt x="111378" y="262240"/>
                </a:lnTo>
                <a:cubicBezTo>
                  <a:pt x="88560" y="230393"/>
                  <a:pt x="112968" y="228712"/>
                  <a:pt x="117363" y="228712"/>
                </a:cubicBezTo>
                <a:lnTo>
                  <a:pt x="117457" y="228712"/>
                </a:lnTo>
                <a:lnTo>
                  <a:pt x="117550" y="228712"/>
                </a:lnTo>
                <a:cubicBezTo>
                  <a:pt x="121946" y="228712"/>
                  <a:pt x="146353" y="230393"/>
                  <a:pt x="123535" y="262240"/>
                </a:cubicBezTo>
                <a:lnTo>
                  <a:pt x="136534" y="299131"/>
                </a:lnTo>
                <a:lnTo>
                  <a:pt x="158885" y="228619"/>
                </a:lnTo>
                <a:cubicBezTo>
                  <a:pt x="158885" y="228619"/>
                  <a:pt x="166927" y="232448"/>
                  <a:pt x="178336" y="238612"/>
                </a:cubicBezTo>
                <a:cubicBezTo>
                  <a:pt x="180955" y="236464"/>
                  <a:pt x="183760" y="234316"/>
                  <a:pt x="187127" y="232261"/>
                </a:cubicBezTo>
                <a:cubicBezTo>
                  <a:pt x="218361" y="212649"/>
                  <a:pt x="253149" y="195744"/>
                  <a:pt x="253149" y="195744"/>
                </a:cubicBezTo>
                <a:lnTo>
                  <a:pt x="280830" y="283254"/>
                </a:lnTo>
                <a:lnTo>
                  <a:pt x="297008" y="237304"/>
                </a:lnTo>
                <a:cubicBezTo>
                  <a:pt x="268579" y="197612"/>
                  <a:pt x="298972" y="195651"/>
                  <a:pt x="304490" y="195651"/>
                </a:cubicBezTo>
                <a:close/>
                <a:moveTo>
                  <a:pt x="491441" y="71099"/>
                </a:moveTo>
                <a:cubicBezTo>
                  <a:pt x="496118" y="71006"/>
                  <a:pt x="544199" y="70539"/>
                  <a:pt x="546818" y="127774"/>
                </a:cubicBezTo>
                <a:cubicBezTo>
                  <a:pt x="546818" y="127774"/>
                  <a:pt x="555985" y="213580"/>
                  <a:pt x="491815" y="214140"/>
                </a:cubicBezTo>
                <a:lnTo>
                  <a:pt x="491441" y="214140"/>
                </a:lnTo>
                <a:lnTo>
                  <a:pt x="491067" y="214140"/>
                </a:lnTo>
                <a:cubicBezTo>
                  <a:pt x="426709" y="213580"/>
                  <a:pt x="436064" y="127867"/>
                  <a:pt x="436064" y="127774"/>
                </a:cubicBezTo>
                <a:cubicBezTo>
                  <a:pt x="438683" y="70539"/>
                  <a:pt x="486670" y="70913"/>
                  <a:pt x="491441" y="71099"/>
                </a:cubicBezTo>
                <a:close/>
                <a:moveTo>
                  <a:pt x="117056" y="71099"/>
                </a:moveTo>
                <a:cubicBezTo>
                  <a:pt x="121826" y="71006"/>
                  <a:pt x="169805" y="70539"/>
                  <a:pt x="172424" y="127774"/>
                </a:cubicBezTo>
                <a:cubicBezTo>
                  <a:pt x="172424" y="127774"/>
                  <a:pt x="181776" y="213580"/>
                  <a:pt x="117431" y="214140"/>
                </a:cubicBezTo>
                <a:lnTo>
                  <a:pt x="117056" y="214140"/>
                </a:lnTo>
                <a:lnTo>
                  <a:pt x="116682" y="214140"/>
                </a:lnTo>
                <a:cubicBezTo>
                  <a:pt x="52430" y="213580"/>
                  <a:pt x="61689" y="127867"/>
                  <a:pt x="61689" y="127774"/>
                </a:cubicBezTo>
                <a:cubicBezTo>
                  <a:pt x="64308" y="70539"/>
                  <a:pt x="112287" y="70913"/>
                  <a:pt x="117056" y="71099"/>
                </a:cubicBezTo>
                <a:close/>
                <a:moveTo>
                  <a:pt x="304490" y="38"/>
                </a:moveTo>
                <a:cubicBezTo>
                  <a:pt x="310383" y="-243"/>
                  <a:pt x="370061" y="-803"/>
                  <a:pt x="373335" y="70367"/>
                </a:cubicBezTo>
                <a:cubicBezTo>
                  <a:pt x="373335" y="70367"/>
                  <a:pt x="384934" y="177028"/>
                  <a:pt x="304957" y="177869"/>
                </a:cubicBezTo>
                <a:lnTo>
                  <a:pt x="304490" y="177869"/>
                </a:lnTo>
                <a:lnTo>
                  <a:pt x="304022" y="177869"/>
                </a:lnTo>
                <a:cubicBezTo>
                  <a:pt x="224045" y="177122"/>
                  <a:pt x="235644" y="70554"/>
                  <a:pt x="235644" y="70367"/>
                </a:cubicBezTo>
                <a:cubicBezTo>
                  <a:pt x="239012" y="-803"/>
                  <a:pt x="298597" y="-243"/>
                  <a:pt x="304490" y="38"/>
                </a:cubicBezTo>
                <a:close/>
              </a:path>
            </a:pathLst>
          </a:custGeom>
          <a:solidFill>
            <a:srgbClr val="95C4FF">
              <a:alpha val="98000"/>
            </a:srgbClr>
          </a:solidFill>
          <a:ln>
            <a:noFill/>
          </a:ln>
        </p:spPr>
      </p:sp>
      <p:sp>
        <p:nvSpPr>
          <p:cNvPr id="167" name="group_126413"/>
          <p:cNvSpPr>
            <a:spLocks noChangeAspect="1"/>
          </p:cNvSpPr>
          <p:nvPr/>
        </p:nvSpPr>
        <p:spPr bwMode="auto">
          <a:xfrm>
            <a:off x="6235353" y="3894889"/>
            <a:ext cx="812913" cy="485075"/>
          </a:xfrm>
          <a:custGeom>
            <a:avLst/>
            <a:gdLst>
              <a:gd name="connsiteX0" fmla="*/ 304490 w 608979"/>
              <a:gd name="connsiteY0" fmla="*/ 195651 h 363385"/>
              <a:gd name="connsiteX1" fmla="*/ 304583 w 608979"/>
              <a:gd name="connsiteY1" fmla="*/ 195651 h 363385"/>
              <a:gd name="connsiteX2" fmla="*/ 304770 w 608979"/>
              <a:gd name="connsiteY2" fmla="*/ 195651 h 363385"/>
              <a:gd name="connsiteX3" fmla="*/ 312252 w 608979"/>
              <a:gd name="connsiteY3" fmla="*/ 237304 h 363385"/>
              <a:gd name="connsiteX4" fmla="*/ 328430 w 608979"/>
              <a:gd name="connsiteY4" fmla="*/ 283254 h 363385"/>
              <a:gd name="connsiteX5" fmla="*/ 356111 w 608979"/>
              <a:gd name="connsiteY5" fmla="*/ 195744 h 363385"/>
              <a:gd name="connsiteX6" fmla="*/ 422040 w 608979"/>
              <a:gd name="connsiteY6" fmla="*/ 232261 h 363385"/>
              <a:gd name="connsiteX7" fmla="*/ 430830 w 608979"/>
              <a:gd name="connsiteY7" fmla="*/ 238425 h 363385"/>
              <a:gd name="connsiteX8" fmla="*/ 450001 w 608979"/>
              <a:gd name="connsiteY8" fmla="*/ 228619 h 363385"/>
              <a:gd name="connsiteX9" fmla="*/ 472352 w 608979"/>
              <a:gd name="connsiteY9" fmla="*/ 299131 h 363385"/>
              <a:gd name="connsiteX10" fmla="*/ 485257 w 608979"/>
              <a:gd name="connsiteY10" fmla="*/ 262240 h 363385"/>
              <a:gd name="connsiteX11" fmla="*/ 491242 w 608979"/>
              <a:gd name="connsiteY11" fmla="*/ 228712 h 363385"/>
              <a:gd name="connsiteX12" fmla="*/ 491429 w 608979"/>
              <a:gd name="connsiteY12" fmla="*/ 228712 h 363385"/>
              <a:gd name="connsiteX13" fmla="*/ 491523 w 608979"/>
              <a:gd name="connsiteY13" fmla="*/ 228712 h 363385"/>
              <a:gd name="connsiteX14" fmla="*/ 497508 w 608979"/>
              <a:gd name="connsiteY14" fmla="*/ 262240 h 363385"/>
              <a:gd name="connsiteX15" fmla="*/ 510506 w 608979"/>
              <a:gd name="connsiteY15" fmla="*/ 299224 h 363385"/>
              <a:gd name="connsiteX16" fmla="*/ 532763 w 608979"/>
              <a:gd name="connsiteY16" fmla="*/ 228712 h 363385"/>
              <a:gd name="connsiteX17" fmla="*/ 585881 w 608979"/>
              <a:gd name="connsiteY17" fmla="*/ 258038 h 363385"/>
              <a:gd name="connsiteX18" fmla="*/ 608886 w 608979"/>
              <a:gd name="connsiteY18" fmla="*/ 301092 h 363385"/>
              <a:gd name="connsiteX19" fmla="*/ 608979 w 608979"/>
              <a:gd name="connsiteY19" fmla="*/ 363385 h 363385"/>
              <a:gd name="connsiteX20" fmla="*/ 491242 w 608979"/>
              <a:gd name="connsiteY20" fmla="*/ 363385 h 363385"/>
              <a:gd name="connsiteX21" fmla="*/ 450469 w 608979"/>
              <a:gd name="connsiteY21" fmla="*/ 363385 h 363385"/>
              <a:gd name="connsiteX22" fmla="*/ 373785 w 608979"/>
              <a:gd name="connsiteY22" fmla="*/ 363385 h 363385"/>
              <a:gd name="connsiteX23" fmla="*/ 304209 w 608979"/>
              <a:gd name="connsiteY23" fmla="*/ 363385 h 363385"/>
              <a:gd name="connsiteX24" fmla="*/ 234633 w 608979"/>
              <a:gd name="connsiteY24" fmla="*/ 363385 h 363385"/>
              <a:gd name="connsiteX25" fmla="*/ 158230 w 608979"/>
              <a:gd name="connsiteY25" fmla="*/ 363385 h 363385"/>
              <a:gd name="connsiteX26" fmla="*/ 117176 w 608979"/>
              <a:gd name="connsiteY26" fmla="*/ 363385 h 363385"/>
              <a:gd name="connsiteX27" fmla="*/ 0 w 608979"/>
              <a:gd name="connsiteY27" fmla="*/ 363385 h 363385"/>
              <a:gd name="connsiteX28" fmla="*/ 0 w 608979"/>
              <a:gd name="connsiteY28" fmla="*/ 300998 h 363385"/>
              <a:gd name="connsiteX29" fmla="*/ 22911 w 608979"/>
              <a:gd name="connsiteY29" fmla="*/ 257851 h 363385"/>
              <a:gd name="connsiteX30" fmla="*/ 76029 w 608979"/>
              <a:gd name="connsiteY30" fmla="*/ 228619 h 363385"/>
              <a:gd name="connsiteX31" fmla="*/ 98380 w 608979"/>
              <a:gd name="connsiteY31" fmla="*/ 299131 h 363385"/>
              <a:gd name="connsiteX32" fmla="*/ 111378 w 608979"/>
              <a:gd name="connsiteY32" fmla="*/ 262240 h 363385"/>
              <a:gd name="connsiteX33" fmla="*/ 117363 w 608979"/>
              <a:gd name="connsiteY33" fmla="*/ 228712 h 363385"/>
              <a:gd name="connsiteX34" fmla="*/ 117457 w 608979"/>
              <a:gd name="connsiteY34" fmla="*/ 228712 h 363385"/>
              <a:gd name="connsiteX35" fmla="*/ 117550 w 608979"/>
              <a:gd name="connsiteY35" fmla="*/ 228712 h 363385"/>
              <a:gd name="connsiteX36" fmla="*/ 123535 w 608979"/>
              <a:gd name="connsiteY36" fmla="*/ 262240 h 363385"/>
              <a:gd name="connsiteX37" fmla="*/ 136534 w 608979"/>
              <a:gd name="connsiteY37" fmla="*/ 299131 h 363385"/>
              <a:gd name="connsiteX38" fmla="*/ 158885 w 608979"/>
              <a:gd name="connsiteY38" fmla="*/ 228619 h 363385"/>
              <a:gd name="connsiteX39" fmla="*/ 178336 w 608979"/>
              <a:gd name="connsiteY39" fmla="*/ 238612 h 363385"/>
              <a:gd name="connsiteX40" fmla="*/ 187127 w 608979"/>
              <a:gd name="connsiteY40" fmla="*/ 232261 h 363385"/>
              <a:gd name="connsiteX41" fmla="*/ 253149 w 608979"/>
              <a:gd name="connsiteY41" fmla="*/ 195744 h 363385"/>
              <a:gd name="connsiteX42" fmla="*/ 280830 w 608979"/>
              <a:gd name="connsiteY42" fmla="*/ 283254 h 363385"/>
              <a:gd name="connsiteX43" fmla="*/ 297008 w 608979"/>
              <a:gd name="connsiteY43" fmla="*/ 237304 h 363385"/>
              <a:gd name="connsiteX44" fmla="*/ 304490 w 608979"/>
              <a:gd name="connsiteY44" fmla="*/ 195651 h 363385"/>
              <a:gd name="connsiteX45" fmla="*/ 491441 w 608979"/>
              <a:gd name="connsiteY45" fmla="*/ 71099 h 363385"/>
              <a:gd name="connsiteX46" fmla="*/ 546818 w 608979"/>
              <a:gd name="connsiteY46" fmla="*/ 127774 h 363385"/>
              <a:gd name="connsiteX47" fmla="*/ 491815 w 608979"/>
              <a:gd name="connsiteY47" fmla="*/ 214140 h 363385"/>
              <a:gd name="connsiteX48" fmla="*/ 491441 w 608979"/>
              <a:gd name="connsiteY48" fmla="*/ 214140 h 363385"/>
              <a:gd name="connsiteX49" fmla="*/ 491067 w 608979"/>
              <a:gd name="connsiteY49" fmla="*/ 214140 h 363385"/>
              <a:gd name="connsiteX50" fmla="*/ 436064 w 608979"/>
              <a:gd name="connsiteY50" fmla="*/ 127774 h 363385"/>
              <a:gd name="connsiteX51" fmla="*/ 491441 w 608979"/>
              <a:gd name="connsiteY51" fmla="*/ 71099 h 363385"/>
              <a:gd name="connsiteX52" fmla="*/ 117056 w 608979"/>
              <a:gd name="connsiteY52" fmla="*/ 71099 h 363385"/>
              <a:gd name="connsiteX53" fmla="*/ 172424 w 608979"/>
              <a:gd name="connsiteY53" fmla="*/ 127774 h 363385"/>
              <a:gd name="connsiteX54" fmla="*/ 117431 w 608979"/>
              <a:gd name="connsiteY54" fmla="*/ 214140 h 363385"/>
              <a:gd name="connsiteX55" fmla="*/ 117056 w 608979"/>
              <a:gd name="connsiteY55" fmla="*/ 214140 h 363385"/>
              <a:gd name="connsiteX56" fmla="*/ 116682 w 608979"/>
              <a:gd name="connsiteY56" fmla="*/ 214140 h 363385"/>
              <a:gd name="connsiteX57" fmla="*/ 61689 w 608979"/>
              <a:gd name="connsiteY57" fmla="*/ 127774 h 363385"/>
              <a:gd name="connsiteX58" fmla="*/ 117056 w 608979"/>
              <a:gd name="connsiteY58" fmla="*/ 71099 h 363385"/>
              <a:gd name="connsiteX59" fmla="*/ 304490 w 608979"/>
              <a:gd name="connsiteY59" fmla="*/ 38 h 363385"/>
              <a:gd name="connsiteX60" fmla="*/ 373335 w 608979"/>
              <a:gd name="connsiteY60" fmla="*/ 70367 h 363385"/>
              <a:gd name="connsiteX61" fmla="*/ 304957 w 608979"/>
              <a:gd name="connsiteY61" fmla="*/ 177869 h 363385"/>
              <a:gd name="connsiteX62" fmla="*/ 304490 w 608979"/>
              <a:gd name="connsiteY62" fmla="*/ 177869 h 363385"/>
              <a:gd name="connsiteX63" fmla="*/ 304022 w 608979"/>
              <a:gd name="connsiteY63" fmla="*/ 177869 h 363385"/>
              <a:gd name="connsiteX64" fmla="*/ 235644 w 608979"/>
              <a:gd name="connsiteY64" fmla="*/ 70367 h 363385"/>
              <a:gd name="connsiteX65" fmla="*/ 304490 w 608979"/>
              <a:gd name="connsiteY65" fmla="*/ 38 h 363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08979" h="363385">
                <a:moveTo>
                  <a:pt x="304490" y="195651"/>
                </a:moveTo>
                <a:lnTo>
                  <a:pt x="304583" y="195651"/>
                </a:lnTo>
                <a:lnTo>
                  <a:pt x="304770" y="195651"/>
                </a:lnTo>
                <a:cubicBezTo>
                  <a:pt x="310194" y="195744"/>
                  <a:pt x="340681" y="197706"/>
                  <a:pt x="312252" y="237304"/>
                </a:cubicBezTo>
                <a:lnTo>
                  <a:pt x="328430" y="283254"/>
                </a:lnTo>
                <a:lnTo>
                  <a:pt x="356111" y="195744"/>
                </a:lnTo>
                <a:cubicBezTo>
                  <a:pt x="356111" y="195744"/>
                  <a:pt x="390899" y="212649"/>
                  <a:pt x="422040" y="232261"/>
                </a:cubicBezTo>
                <a:cubicBezTo>
                  <a:pt x="425313" y="234222"/>
                  <a:pt x="428212" y="236370"/>
                  <a:pt x="430830" y="238425"/>
                </a:cubicBezTo>
                <a:cubicBezTo>
                  <a:pt x="442052" y="232448"/>
                  <a:pt x="450001" y="228619"/>
                  <a:pt x="450001" y="228619"/>
                </a:cubicBezTo>
                <a:lnTo>
                  <a:pt x="472352" y="299131"/>
                </a:lnTo>
                <a:lnTo>
                  <a:pt x="485257" y="262240"/>
                </a:lnTo>
                <a:cubicBezTo>
                  <a:pt x="462439" y="230393"/>
                  <a:pt x="486940" y="228712"/>
                  <a:pt x="491242" y="228712"/>
                </a:cubicBezTo>
                <a:lnTo>
                  <a:pt x="491429" y="228712"/>
                </a:lnTo>
                <a:lnTo>
                  <a:pt x="491523" y="228712"/>
                </a:lnTo>
                <a:cubicBezTo>
                  <a:pt x="495918" y="228712"/>
                  <a:pt x="520326" y="230393"/>
                  <a:pt x="497508" y="262240"/>
                </a:cubicBezTo>
                <a:lnTo>
                  <a:pt x="510506" y="299224"/>
                </a:lnTo>
                <a:lnTo>
                  <a:pt x="532763" y="228712"/>
                </a:lnTo>
                <a:cubicBezTo>
                  <a:pt x="532763" y="228712"/>
                  <a:pt x="560818" y="242348"/>
                  <a:pt x="585881" y="258038"/>
                </a:cubicBezTo>
                <a:cubicBezTo>
                  <a:pt x="604771" y="269805"/>
                  <a:pt x="608325" y="282693"/>
                  <a:pt x="608886" y="301092"/>
                </a:cubicBezTo>
                <a:lnTo>
                  <a:pt x="608979" y="363385"/>
                </a:lnTo>
                <a:lnTo>
                  <a:pt x="491242" y="363385"/>
                </a:lnTo>
                <a:lnTo>
                  <a:pt x="450469" y="363385"/>
                </a:lnTo>
                <a:lnTo>
                  <a:pt x="373785" y="363385"/>
                </a:lnTo>
                <a:lnTo>
                  <a:pt x="304209" y="363385"/>
                </a:lnTo>
                <a:lnTo>
                  <a:pt x="234633" y="363385"/>
                </a:lnTo>
                <a:lnTo>
                  <a:pt x="158230" y="363385"/>
                </a:lnTo>
                <a:lnTo>
                  <a:pt x="117176" y="363385"/>
                </a:lnTo>
                <a:lnTo>
                  <a:pt x="0" y="363385"/>
                </a:lnTo>
                <a:lnTo>
                  <a:pt x="0" y="300998"/>
                </a:lnTo>
                <a:cubicBezTo>
                  <a:pt x="467" y="282507"/>
                  <a:pt x="4021" y="269712"/>
                  <a:pt x="22911" y="257851"/>
                </a:cubicBezTo>
                <a:cubicBezTo>
                  <a:pt x="47974" y="242161"/>
                  <a:pt x="76029" y="228619"/>
                  <a:pt x="76029" y="228619"/>
                </a:cubicBezTo>
                <a:lnTo>
                  <a:pt x="98380" y="299131"/>
                </a:lnTo>
                <a:lnTo>
                  <a:pt x="111378" y="262240"/>
                </a:lnTo>
                <a:cubicBezTo>
                  <a:pt x="88560" y="230393"/>
                  <a:pt x="112968" y="228712"/>
                  <a:pt x="117363" y="228712"/>
                </a:cubicBezTo>
                <a:lnTo>
                  <a:pt x="117457" y="228712"/>
                </a:lnTo>
                <a:lnTo>
                  <a:pt x="117550" y="228712"/>
                </a:lnTo>
                <a:cubicBezTo>
                  <a:pt x="121946" y="228712"/>
                  <a:pt x="146353" y="230393"/>
                  <a:pt x="123535" y="262240"/>
                </a:cubicBezTo>
                <a:lnTo>
                  <a:pt x="136534" y="299131"/>
                </a:lnTo>
                <a:lnTo>
                  <a:pt x="158885" y="228619"/>
                </a:lnTo>
                <a:cubicBezTo>
                  <a:pt x="158885" y="228619"/>
                  <a:pt x="166927" y="232448"/>
                  <a:pt x="178336" y="238612"/>
                </a:cubicBezTo>
                <a:cubicBezTo>
                  <a:pt x="180955" y="236464"/>
                  <a:pt x="183760" y="234316"/>
                  <a:pt x="187127" y="232261"/>
                </a:cubicBezTo>
                <a:cubicBezTo>
                  <a:pt x="218361" y="212649"/>
                  <a:pt x="253149" y="195744"/>
                  <a:pt x="253149" y="195744"/>
                </a:cubicBezTo>
                <a:lnTo>
                  <a:pt x="280830" y="283254"/>
                </a:lnTo>
                <a:lnTo>
                  <a:pt x="297008" y="237304"/>
                </a:lnTo>
                <a:cubicBezTo>
                  <a:pt x="268579" y="197612"/>
                  <a:pt x="298972" y="195651"/>
                  <a:pt x="304490" y="195651"/>
                </a:cubicBezTo>
                <a:close/>
                <a:moveTo>
                  <a:pt x="491441" y="71099"/>
                </a:moveTo>
                <a:cubicBezTo>
                  <a:pt x="496118" y="71006"/>
                  <a:pt x="544199" y="70539"/>
                  <a:pt x="546818" y="127774"/>
                </a:cubicBezTo>
                <a:cubicBezTo>
                  <a:pt x="546818" y="127774"/>
                  <a:pt x="555985" y="213580"/>
                  <a:pt x="491815" y="214140"/>
                </a:cubicBezTo>
                <a:lnTo>
                  <a:pt x="491441" y="214140"/>
                </a:lnTo>
                <a:lnTo>
                  <a:pt x="491067" y="214140"/>
                </a:lnTo>
                <a:cubicBezTo>
                  <a:pt x="426709" y="213580"/>
                  <a:pt x="436064" y="127867"/>
                  <a:pt x="436064" y="127774"/>
                </a:cubicBezTo>
                <a:cubicBezTo>
                  <a:pt x="438683" y="70539"/>
                  <a:pt x="486670" y="70913"/>
                  <a:pt x="491441" y="71099"/>
                </a:cubicBezTo>
                <a:close/>
                <a:moveTo>
                  <a:pt x="117056" y="71099"/>
                </a:moveTo>
                <a:cubicBezTo>
                  <a:pt x="121826" y="71006"/>
                  <a:pt x="169805" y="70539"/>
                  <a:pt x="172424" y="127774"/>
                </a:cubicBezTo>
                <a:cubicBezTo>
                  <a:pt x="172424" y="127774"/>
                  <a:pt x="181776" y="213580"/>
                  <a:pt x="117431" y="214140"/>
                </a:cubicBezTo>
                <a:lnTo>
                  <a:pt x="117056" y="214140"/>
                </a:lnTo>
                <a:lnTo>
                  <a:pt x="116682" y="214140"/>
                </a:lnTo>
                <a:cubicBezTo>
                  <a:pt x="52430" y="213580"/>
                  <a:pt x="61689" y="127867"/>
                  <a:pt x="61689" y="127774"/>
                </a:cubicBezTo>
                <a:cubicBezTo>
                  <a:pt x="64308" y="70539"/>
                  <a:pt x="112287" y="70913"/>
                  <a:pt x="117056" y="71099"/>
                </a:cubicBezTo>
                <a:close/>
                <a:moveTo>
                  <a:pt x="304490" y="38"/>
                </a:moveTo>
                <a:cubicBezTo>
                  <a:pt x="310383" y="-243"/>
                  <a:pt x="370061" y="-803"/>
                  <a:pt x="373335" y="70367"/>
                </a:cubicBezTo>
                <a:cubicBezTo>
                  <a:pt x="373335" y="70367"/>
                  <a:pt x="384934" y="177028"/>
                  <a:pt x="304957" y="177869"/>
                </a:cubicBezTo>
                <a:lnTo>
                  <a:pt x="304490" y="177869"/>
                </a:lnTo>
                <a:lnTo>
                  <a:pt x="304022" y="177869"/>
                </a:lnTo>
                <a:cubicBezTo>
                  <a:pt x="224045" y="177122"/>
                  <a:pt x="235644" y="70554"/>
                  <a:pt x="235644" y="70367"/>
                </a:cubicBezTo>
                <a:cubicBezTo>
                  <a:pt x="239012" y="-803"/>
                  <a:pt x="298597" y="-243"/>
                  <a:pt x="304490" y="38"/>
                </a:cubicBezTo>
                <a:close/>
              </a:path>
            </a:pathLst>
          </a:custGeom>
          <a:solidFill>
            <a:srgbClr val="FCAF3B">
              <a:alpha val="98000"/>
            </a:srgbClr>
          </a:solidFill>
          <a:ln>
            <a:noFill/>
          </a:ln>
        </p:spPr>
      </p:sp>
      <p:sp>
        <p:nvSpPr>
          <p:cNvPr id="168" name="group_126413"/>
          <p:cNvSpPr>
            <a:spLocks noChangeAspect="1"/>
          </p:cNvSpPr>
          <p:nvPr/>
        </p:nvSpPr>
        <p:spPr bwMode="auto">
          <a:xfrm>
            <a:off x="7572986" y="3894889"/>
            <a:ext cx="812913" cy="485075"/>
          </a:xfrm>
          <a:custGeom>
            <a:avLst/>
            <a:gdLst>
              <a:gd name="connsiteX0" fmla="*/ 304490 w 608979"/>
              <a:gd name="connsiteY0" fmla="*/ 195651 h 363385"/>
              <a:gd name="connsiteX1" fmla="*/ 304583 w 608979"/>
              <a:gd name="connsiteY1" fmla="*/ 195651 h 363385"/>
              <a:gd name="connsiteX2" fmla="*/ 304770 w 608979"/>
              <a:gd name="connsiteY2" fmla="*/ 195651 h 363385"/>
              <a:gd name="connsiteX3" fmla="*/ 312252 w 608979"/>
              <a:gd name="connsiteY3" fmla="*/ 237304 h 363385"/>
              <a:gd name="connsiteX4" fmla="*/ 328430 w 608979"/>
              <a:gd name="connsiteY4" fmla="*/ 283254 h 363385"/>
              <a:gd name="connsiteX5" fmla="*/ 356111 w 608979"/>
              <a:gd name="connsiteY5" fmla="*/ 195744 h 363385"/>
              <a:gd name="connsiteX6" fmla="*/ 422040 w 608979"/>
              <a:gd name="connsiteY6" fmla="*/ 232261 h 363385"/>
              <a:gd name="connsiteX7" fmla="*/ 430830 w 608979"/>
              <a:gd name="connsiteY7" fmla="*/ 238425 h 363385"/>
              <a:gd name="connsiteX8" fmla="*/ 450001 w 608979"/>
              <a:gd name="connsiteY8" fmla="*/ 228619 h 363385"/>
              <a:gd name="connsiteX9" fmla="*/ 472352 w 608979"/>
              <a:gd name="connsiteY9" fmla="*/ 299131 h 363385"/>
              <a:gd name="connsiteX10" fmla="*/ 485257 w 608979"/>
              <a:gd name="connsiteY10" fmla="*/ 262240 h 363385"/>
              <a:gd name="connsiteX11" fmla="*/ 491242 w 608979"/>
              <a:gd name="connsiteY11" fmla="*/ 228712 h 363385"/>
              <a:gd name="connsiteX12" fmla="*/ 491429 w 608979"/>
              <a:gd name="connsiteY12" fmla="*/ 228712 h 363385"/>
              <a:gd name="connsiteX13" fmla="*/ 491523 w 608979"/>
              <a:gd name="connsiteY13" fmla="*/ 228712 h 363385"/>
              <a:gd name="connsiteX14" fmla="*/ 497508 w 608979"/>
              <a:gd name="connsiteY14" fmla="*/ 262240 h 363385"/>
              <a:gd name="connsiteX15" fmla="*/ 510506 w 608979"/>
              <a:gd name="connsiteY15" fmla="*/ 299224 h 363385"/>
              <a:gd name="connsiteX16" fmla="*/ 532763 w 608979"/>
              <a:gd name="connsiteY16" fmla="*/ 228712 h 363385"/>
              <a:gd name="connsiteX17" fmla="*/ 585881 w 608979"/>
              <a:gd name="connsiteY17" fmla="*/ 258038 h 363385"/>
              <a:gd name="connsiteX18" fmla="*/ 608886 w 608979"/>
              <a:gd name="connsiteY18" fmla="*/ 301092 h 363385"/>
              <a:gd name="connsiteX19" fmla="*/ 608979 w 608979"/>
              <a:gd name="connsiteY19" fmla="*/ 363385 h 363385"/>
              <a:gd name="connsiteX20" fmla="*/ 491242 w 608979"/>
              <a:gd name="connsiteY20" fmla="*/ 363385 h 363385"/>
              <a:gd name="connsiteX21" fmla="*/ 450469 w 608979"/>
              <a:gd name="connsiteY21" fmla="*/ 363385 h 363385"/>
              <a:gd name="connsiteX22" fmla="*/ 373785 w 608979"/>
              <a:gd name="connsiteY22" fmla="*/ 363385 h 363385"/>
              <a:gd name="connsiteX23" fmla="*/ 304209 w 608979"/>
              <a:gd name="connsiteY23" fmla="*/ 363385 h 363385"/>
              <a:gd name="connsiteX24" fmla="*/ 234633 w 608979"/>
              <a:gd name="connsiteY24" fmla="*/ 363385 h 363385"/>
              <a:gd name="connsiteX25" fmla="*/ 158230 w 608979"/>
              <a:gd name="connsiteY25" fmla="*/ 363385 h 363385"/>
              <a:gd name="connsiteX26" fmla="*/ 117176 w 608979"/>
              <a:gd name="connsiteY26" fmla="*/ 363385 h 363385"/>
              <a:gd name="connsiteX27" fmla="*/ 0 w 608979"/>
              <a:gd name="connsiteY27" fmla="*/ 363385 h 363385"/>
              <a:gd name="connsiteX28" fmla="*/ 0 w 608979"/>
              <a:gd name="connsiteY28" fmla="*/ 300998 h 363385"/>
              <a:gd name="connsiteX29" fmla="*/ 22911 w 608979"/>
              <a:gd name="connsiteY29" fmla="*/ 257851 h 363385"/>
              <a:gd name="connsiteX30" fmla="*/ 76029 w 608979"/>
              <a:gd name="connsiteY30" fmla="*/ 228619 h 363385"/>
              <a:gd name="connsiteX31" fmla="*/ 98380 w 608979"/>
              <a:gd name="connsiteY31" fmla="*/ 299131 h 363385"/>
              <a:gd name="connsiteX32" fmla="*/ 111378 w 608979"/>
              <a:gd name="connsiteY32" fmla="*/ 262240 h 363385"/>
              <a:gd name="connsiteX33" fmla="*/ 117363 w 608979"/>
              <a:gd name="connsiteY33" fmla="*/ 228712 h 363385"/>
              <a:gd name="connsiteX34" fmla="*/ 117457 w 608979"/>
              <a:gd name="connsiteY34" fmla="*/ 228712 h 363385"/>
              <a:gd name="connsiteX35" fmla="*/ 117550 w 608979"/>
              <a:gd name="connsiteY35" fmla="*/ 228712 h 363385"/>
              <a:gd name="connsiteX36" fmla="*/ 123535 w 608979"/>
              <a:gd name="connsiteY36" fmla="*/ 262240 h 363385"/>
              <a:gd name="connsiteX37" fmla="*/ 136534 w 608979"/>
              <a:gd name="connsiteY37" fmla="*/ 299131 h 363385"/>
              <a:gd name="connsiteX38" fmla="*/ 158885 w 608979"/>
              <a:gd name="connsiteY38" fmla="*/ 228619 h 363385"/>
              <a:gd name="connsiteX39" fmla="*/ 178336 w 608979"/>
              <a:gd name="connsiteY39" fmla="*/ 238612 h 363385"/>
              <a:gd name="connsiteX40" fmla="*/ 187127 w 608979"/>
              <a:gd name="connsiteY40" fmla="*/ 232261 h 363385"/>
              <a:gd name="connsiteX41" fmla="*/ 253149 w 608979"/>
              <a:gd name="connsiteY41" fmla="*/ 195744 h 363385"/>
              <a:gd name="connsiteX42" fmla="*/ 280830 w 608979"/>
              <a:gd name="connsiteY42" fmla="*/ 283254 h 363385"/>
              <a:gd name="connsiteX43" fmla="*/ 297008 w 608979"/>
              <a:gd name="connsiteY43" fmla="*/ 237304 h 363385"/>
              <a:gd name="connsiteX44" fmla="*/ 304490 w 608979"/>
              <a:gd name="connsiteY44" fmla="*/ 195651 h 363385"/>
              <a:gd name="connsiteX45" fmla="*/ 491441 w 608979"/>
              <a:gd name="connsiteY45" fmla="*/ 71099 h 363385"/>
              <a:gd name="connsiteX46" fmla="*/ 546818 w 608979"/>
              <a:gd name="connsiteY46" fmla="*/ 127774 h 363385"/>
              <a:gd name="connsiteX47" fmla="*/ 491815 w 608979"/>
              <a:gd name="connsiteY47" fmla="*/ 214140 h 363385"/>
              <a:gd name="connsiteX48" fmla="*/ 491441 w 608979"/>
              <a:gd name="connsiteY48" fmla="*/ 214140 h 363385"/>
              <a:gd name="connsiteX49" fmla="*/ 491067 w 608979"/>
              <a:gd name="connsiteY49" fmla="*/ 214140 h 363385"/>
              <a:gd name="connsiteX50" fmla="*/ 436064 w 608979"/>
              <a:gd name="connsiteY50" fmla="*/ 127774 h 363385"/>
              <a:gd name="connsiteX51" fmla="*/ 491441 w 608979"/>
              <a:gd name="connsiteY51" fmla="*/ 71099 h 363385"/>
              <a:gd name="connsiteX52" fmla="*/ 117056 w 608979"/>
              <a:gd name="connsiteY52" fmla="*/ 71099 h 363385"/>
              <a:gd name="connsiteX53" fmla="*/ 172424 w 608979"/>
              <a:gd name="connsiteY53" fmla="*/ 127774 h 363385"/>
              <a:gd name="connsiteX54" fmla="*/ 117431 w 608979"/>
              <a:gd name="connsiteY54" fmla="*/ 214140 h 363385"/>
              <a:gd name="connsiteX55" fmla="*/ 117056 w 608979"/>
              <a:gd name="connsiteY55" fmla="*/ 214140 h 363385"/>
              <a:gd name="connsiteX56" fmla="*/ 116682 w 608979"/>
              <a:gd name="connsiteY56" fmla="*/ 214140 h 363385"/>
              <a:gd name="connsiteX57" fmla="*/ 61689 w 608979"/>
              <a:gd name="connsiteY57" fmla="*/ 127774 h 363385"/>
              <a:gd name="connsiteX58" fmla="*/ 117056 w 608979"/>
              <a:gd name="connsiteY58" fmla="*/ 71099 h 363385"/>
              <a:gd name="connsiteX59" fmla="*/ 304490 w 608979"/>
              <a:gd name="connsiteY59" fmla="*/ 38 h 363385"/>
              <a:gd name="connsiteX60" fmla="*/ 373335 w 608979"/>
              <a:gd name="connsiteY60" fmla="*/ 70367 h 363385"/>
              <a:gd name="connsiteX61" fmla="*/ 304957 w 608979"/>
              <a:gd name="connsiteY61" fmla="*/ 177869 h 363385"/>
              <a:gd name="connsiteX62" fmla="*/ 304490 w 608979"/>
              <a:gd name="connsiteY62" fmla="*/ 177869 h 363385"/>
              <a:gd name="connsiteX63" fmla="*/ 304022 w 608979"/>
              <a:gd name="connsiteY63" fmla="*/ 177869 h 363385"/>
              <a:gd name="connsiteX64" fmla="*/ 235644 w 608979"/>
              <a:gd name="connsiteY64" fmla="*/ 70367 h 363385"/>
              <a:gd name="connsiteX65" fmla="*/ 304490 w 608979"/>
              <a:gd name="connsiteY65" fmla="*/ 38 h 363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08979" h="363385">
                <a:moveTo>
                  <a:pt x="304490" y="195651"/>
                </a:moveTo>
                <a:lnTo>
                  <a:pt x="304583" y="195651"/>
                </a:lnTo>
                <a:lnTo>
                  <a:pt x="304770" y="195651"/>
                </a:lnTo>
                <a:cubicBezTo>
                  <a:pt x="310194" y="195744"/>
                  <a:pt x="340681" y="197706"/>
                  <a:pt x="312252" y="237304"/>
                </a:cubicBezTo>
                <a:lnTo>
                  <a:pt x="328430" y="283254"/>
                </a:lnTo>
                <a:lnTo>
                  <a:pt x="356111" y="195744"/>
                </a:lnTo>
                <a:cubicBezTo>
                  <a:pt x="356111" y="195744"/>
                  <a:pt x="390899" y="212649"/>
                  <a:pt x="422040" y="232261"/>
                </a:cubicBezTo>
                <a:cubicBezTo>
                  <a:pt x="425313" y="234222"/>
                  <a:pt x="428212" y="236370"/>
                  <a:pt x="430830" y="238425"/>
                </a:cubicBezTo>
                <a:cubicBezTo>
                  <a:pt x="442052" y="232448"/>
                  <a:pt x="450001" y="228619"/>
                  <a:pt x="450001" y="228619"/>
                </a:cubicBezTo>
                <a:lnTo>
                  <a:pt x="472352" y="299131"/>
                </a:lnTo>
                <a:lnTo>
                  <a:pt x="485257" y="262240"/>
                </a:lnTo>
                <a:cubicBezTo>
                  <a:pt x="462439" y="230393"/>
                  <a:pt x="486940" y="228712"/>
                  <a:pt x="491242" y="228712"/>
                </a:cubicBezTo>
                <a:lnTo>
                  <a:pt x="491429" y="228712"/>
                </a:lnTo>
                <a:lnTo>
                  <a:pt x="491523" y="228712"/>
                </a:lnTo>
                <a:cubicBezTo>
                  <a:pt x="495918" y="228712"/>
                  <a:pt x="520326" y="230393"/>
                  <a:pt x="497508" y="262240"/>
                </a:cubicBezTo>
                <a:lnTo>
                  <a:pt x="510506" y="299224"/>
                </a:lnTo>
                <a:lnTo>
                  <a:pt x="532763" y="228712"/>
                </a:lnTo>
                <a:cubicBezTo>
                  <a:pt x="532763" y="228712"/>
                  <a:pt x="560818" y="242348"/>
                  <a:pt x="585881" y="258038"/>
                </a:cubicBezTo>
                <a:cubicBezTo>
                  <a:pt x="604771" y="269805"/>
                  <a:pt x="608325" y="282693"/>
                  <a:pt x="608886" y="301092"/>
                </a:cubicBezTo>
                <a:lnTo>
                  <a:pt x="608979" y="363385"/>
                </a:lnTo>
                <a:lnTo>
                  <a:pt x="491242" y="363385"/>
                </a:lnTo>
                <a:lnTo>
                  <a:pt x="450469" y="363385"/>
                </a:lnTo>
                <a:lnTo>
                  <a:pt x="373785" y="363385"/>
                </a:lnTo>
                <a:lnTo>
                  <a:pt x="304209" y="363385"/>
                </a:lnTo>
                <a:lnTo>
                  <a:pt x="234633" y="363385"/>
                </a:lnTo>
                <a:lnTo>
                  <a:pt x="158230" y="363385"/>
                </a:lnTo>
                <a:lnTo>
                  <a:pt x="117176" y="363385"/>
                </a:lnTo>
                <a:lnTo>
                  <a:pt x="0" y="363385"/>
                </a:lnTo>
                <a:lnTo>
                  <a:pt x="0" y="300998"/>
                </a:lnTo>
                <a:cubicBezTo>
                  <a:pt x="467" y="282507"/>
                  <a:pt x="4021" y="269712"/>
                  <a:pt x="22911" y="257851"/>
                </a:cubicBezTo>
                <a:cubicBezTo>
                  <a:pt x="47974" y="242161"/>
                  <a:pt x="76029" y="228619"/>
                  <a:pt x="76029" y="228619"/>
                </a:cubicBezTo>
                <a:lnTo>
                  <a:pt x="98380" y="299131"/>
                </a:lnTo>
                <a:lnTo>
                  <a:pt x="111378" y="262240"/>
                </a:lnTo>
                <a:cubicBezTo>
                  <a:pt x="88560" y="230393"/>
                  <a:pt x="112968" y="228712"/>
                  <a:pt x="117363" y="228712"/>
                </a:cubicBezTo>
                <a:lnTo>
                  <a:pt x="117457" y="228712"/>
                </a:lnTo>
                <a:lnTo>
                  <a:pt x="117550" y="228712"/>
                </a:lnTo>
                <a:cubicBezTo>
                  <a:pt x="121946" y="228712"/>
                  <a:pt x="146353" y="230393"/>
                  <a:pt x="123535" y="262240"/>
                </a:cubicBezTo>
                <a:lnTo>
                  <a:pt x="136534" y="299131"/>
                </a:lnTo>
                <a:lnTo>
                  <a:pt x="158885" y="228619"/>
                </a:lnTo>
                <a:cubicBezTo>
                  <a:pt x="158885" y="228619"/>
                  <a:pt x="166927" y="232448"/>
                  <a:pt x="178336" y="238612"/>
                </a:cubicBezTo>
                <a:cubicBezTo>
                  <a:pt x="180955" y="236464"/>
                  <a:pt x="183760" y="234316"/>
                  <a:pt x="187127" y="232261"/>
                </a:cubicBezTo>
                <a:cubicBezTo>
                  <a:pt x="218361" y="212649"/>
                  <a:pt x="253149" y="195744"/>
                  <a:pt x="253149" y="195744"/>
                </a:cubicBezTo>
                <a:lnTo>
                  <a:pt x="280830" y="283254"/>
                </a:lnTo>
                <a:lnTo>
                  <a:pt x="297008" y="237304"/>
                </a:lnTo>
                <a:cubicBezTo>
                  <a:pt x="268579" y="197612"/>
                  <a:pt x="298972" y="195651"/>
                  <a:pt x="304490" y="195651"/>
                </a:cubicBezTo>
                <a:close/>
                <a:moveTo>
                  <a:pt x="491441" y="71099"/>
                </a:moveTo>
                <a:cubicBezTo>
                  <a:pt x="496118" y="71006"/>
                  <a:pt x="544199" y="70539"/>
                  <a:pt x="546818" y="127774"/>
                </a:cubicBezTo>
                <a:cubicBezTo>
                  <a:pt x="546818" y="127774"/>
                  <a:pt x="555985" y="213580"/>
                  <a:pt x="491815" y="214140"/>
                </a:cubicBezTo>
                <a:lnTo>
                  <a:pt x="491441" y="214140"/>
                </a:lnTo>
                <a:lnTo>
                  <a:pt x="491067" y="214140"/>
                </a:lnTo>
                <a:cubicBezTo>
                  <a:pt x="426709" y="213580"/>
                  <a:pt x="436064" y="127867"/>
                  <a:pt x="436064" y="127774"/>
                </a:cubicBezTo>
                <a:cubicBezTo>
                  <a:pt x="438683" y="70539"/>
                  <a:pt x="486670" y="70913"/>
                  <a:pt x="491441" y="71099"/>
                </a:cubicBezTo>
                <a:close/>
                <a:moveTo>
                  <a:pt x="117056" y="71099"/>
                </a:moveTo>
                <a:cubicBezTo>
                  <a:pt x="121826" y="71006"/>
                  <a:pt x="169805" y="70539"/>
                  <a:pt x="172424" y="127774"/>
                </a:cubicBezTo>
                <a:cubicBezTo>
                  <a:pt x="172424" y="127774"/>
                  <a:pt x="181776" y="213580"/>
                  <a:pt x="117431" y="214140"/>
                </a:cubicBezTo>
                <a:lnTo>
                  <a:pt x="117056" y="214140"/>
                </a:lnTo>
                <a:lnTo>
                  <a:pt x="116682" y="214140"/>
                </a:lnTo>
                <a:cubicBezTo>
                  <a:pt x="52430" y="213580"/>
                  <a:pt x="61689" y="127867"/>
                  <a:pt x="61689" y="127774"/>
                </a:cubicBezTo>
                <a:cubicBezTo>
                  <a:pt x="64308" y="70539"/>
                  <a:pt x="112287" y="70913"/>
                  <a:pt x="117056" y="71099"/>
                </a:cubicBezTo>
                <a:close/>
                <a:moveTo>
                  <a:pt x="304490" y="38"/>
                </a:moveTo>
                <a:cubicBezTo>
                  <a:pt x="310383" y="-243"/>
                  <a:pt x="370061" y="-803"/>
                  <a:pt x="373335" y="70367"/>
                </a:cubicBezTo>
                <a:cubicBezTo>
                  <a:pt x="373335" y="70367"/>
                  <a:pt x="384934" y="177028"/>
                  <a:pt x="304957" y="177869"/>
                </a:cubicBezTo>
                <a:lnTo>
                  <a:pt x="304490" y="177869"/>
                </a:lnTo>
                <a:lnTo>
                  <a:pt x="304022" y="177869"/>
                </a:lnTo>
                <a:cubicBezTo>
                  <a:pt x="224045" y="177122"/>
                  <a:pt x="235644" y="70554"/>
                  <a:pt x="235644" y="70367"/>
                </a:cubicBezTo>
                <a:cubicBezTo>
                  <a:pt x="239012" y="-803"/>
                  <a:pt x="298597" y="-243"/>
                  <a:pt x="304490" y="38"/>
                </a:cubicBezTo>
                <a:close/>
              </a:path>
            </a:pathLst>
          </a:custGeom>
          <a:solidFill>
            <a:srgbClr val="C2D500">
              <a:alpha val="98000"/>
            </a:srgbClr>
          </a:solidFill>
          <a:ln>
            <a:noFill/>
          </a:ln>
        </p:spPr>
      </p:sp>
      <p:sp>
        <p:nvSpPr>
          <p:cNvPr id="173" name="文本框 172"/>
          <p:cNvSpPr txBox="1"/>
          <p:nvPr/>
        </p:nvSpPr>
        <p:spPr>
          <a:xfrm>
            <a:off x="4563592" y="4502997"/>
            <a:ext cx="697627" cy="1610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5867" b="1" dirty="0">
                <a:solidFill>
                  <a:prstClr val="white">
                    <a:alpha val="20000"/>
                  </a:prstClr>
                </a:solidFill>
                <a:latin typeface="微软雅黑" panose="020B0503020204020204" pitchFamily="34" charset="-122"/>
              </a:rPr>
              <a:t>3</a:t>
            </a:r>
          </a:p>
          <a:p>
            <a:pPr algn="r"/>
            <a:r>
              <a:rPr lang="zh-CN" altLang="en-US" sz="4000" b="1" dirty="0">
                <a:solidFill>
                  <a:prstClr val="white">
                    <a:alpha val="20000"/>
                  </a:prstClr>
                </a:solidFill>
                <a:latin typeface="微软雅黑" panose="020B0503020204020204" pitchFamily="34" charset="-122"/>
              </a:rPr>
              <a:t>年</a:t>
            </a:r>
          </a:p>
        </p:txBody>
      </p:sp>
      <p:sp>
        <p:nvSpPr>
          <p:cNvPr id="174" name="文本框 173"/>
          <p:cNvSpPr txBox="1"/>
          <p:nvPr/>
        </p:nvSpPr>
        <p:spPr>
          <a:xfrm>
            <a:off x="6355077" y="4502997"/>
            <a:ext cx="697627" cy="1610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5867" b="1" dirty="0">
                <a:solidFill>
                  <a:prstClr val="white">
                    <a:alpha val="20000"/>
                  </a:prstClr>
                </a:solidFill>
                <a:latin typeface="微软雅黑" panose="020B0503020204020204" pitchFamily="34" charset="-122"/>
              </a:rPr>
              <a:t>1</a:t>
            </a:r>
          </a:p>
          <a:p>
            <a:pPr algn="r"/>
            <a:r>
              <a:rPr lang="zh-CN" altLang="en-US" sz="4000" b="1" dirty="0">
                <a:solidFill>
                  <a:prstClr val="white">
                    <a:alpha val="20000"/>
                  </a:prstClr>
                </a:solidFill>
                <a:latin typeface="微软雅黑" panose="020B0503020204020204" pitchFamily="34" charset="-122"/>
              </a:rPr>
              <a:t>年</a:t>
            </a:r>
          </a:p>
        </p:txBody>
      </p:sp>
      <p:sp>
        <p:nvSpPr>
          <p:cNvPr id="175" name="文本框 174"/>
          <p:cNvSpPr txBox="1"/>
          <p:nvPr/>
        </p:nvSpPr>
        <p:spPr>
          <a:xfrm>
            <a:off x="7179301" y="4502998"/>
            <a:ext cx="1420068" cy="1610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867" b="1" dirty="0">
                <a:solidFill>
                  <a:prstClr val="white">
                    <a:alpha val="20000"/>
                  </a:prstClr>
                </a:solidFill>
                <a:latin typeface="微软雅黑" panose="020B0503020204020204" pitchFamily="34" charset="-122"/>
              </a:rPr>
              <a:t>6</a:t>
            </a:r>
          </a:p>
          <a:p>
            <a:pPr algn="r"/>
            <a:r>
              <a:rPr lang="zh-CN" altLang="en-US" sz="4000" b="1" dirty="0">
                <a:solidFill>
                  <a:prstClr val="white">
                    <a:alpha val="20000"/>
                  </a:prstClr>
                </a:solidFill>
                <a:latin typeface="微软雅黑" panose="020B0503020204020204" pitchFamily="34" charset="-122"/>
              </a:rPr>
              <a:t>个月</a:t>
            </a:r>
          </a:p>
        </p:txBody>
      </p:sp>
      <p:grpSp>
        <p:nvGrpSpPr>
          <p:cNvPr id="178" name="组合 177"/>
          <p:cNvGrpSpPr/>
          <p:nvPr/>
        </p:nvGrpSpPr>
        <p:grpSpPr>
          <a:xfrm>
            <a:off x="8992441" y="3692084"/>
            <a:ext cx="468315" cy="468315"/>
            <a:chOff x="6744330" y="2769062"/>
            <a:chExt cx="420595" cy="420595"/>
          </a:xfrm>
        </p:grpSpPr>
        <p:sp>
          <p:nvSpPr>
            <p:cNvPr id="176" name="椭圆 175"/>
            <p:cNvSpPr/>
            <p:nvPr/>
          </p:nvSpPr>
          <p:spPr>
            <a:xfrm>
              <a:off x="6744330" y="2769062"/>
              <a:ext cx="420595" cy="420595"/>
            </a:xfrm>
            <a:prstGeom prst="ellipse">
              <a:avLst/>
            </a:prstGeom>
            <a:solidFill>
              <a:srgbClr val="0B66EE">
                <a:alpha val="7000"/>
              </a:srgbClr>
            </a:solidFill>
            <a:ln>
              <a:solidFill>
                <a:srgbClr val="009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77" name="iconfont-11253-5330643"/>
            <p:cNvSpPr>
              <a:spLocks noChangeAspect="1"/>
            </p:cNvSpPr>
            <p:nvPr/>
          </p:nvSpPr>
          <p:spPr bwMode="auto">
            <a:xfrm>
              <a:off x="6792147" y="2851605"/>
              <a:ext cx="324960" cy="253822"/>
            </a:xfrm>
            <a:custGeom>
              <a:avLst/>
              <a:gdLst>
                <a:gd name="T0" fmla="*/ 10000 w 10000"/>
                <a:gd name="T1" fmla="*/ 4217 h 7812"/>
                <a:gd name="T2" fmla="*/ 10000 w 10000"/>
                <a:gd name="T3" fmla="*/ 6092 h 7812"/>
                <a:gd name="T4" fmla="*/ 9956 w 10000"/>
                <a:gd name="T5" fmla="*/ 6204 h 7812"/>
                <a:gd name="T6" fmla="*/ 9844 w 10000"/>
                <a:gd name="T7" fmla="*/ 6248 h 7812"/>
                <a:gd name="T8" fmla="*/ 9375 w 10000"/>
                <a:gd name="T9" fmla="*/ 6248 h 7812"/>
                <a:gd name="T10" fmla="*/ 9375 w 10000"/>
                <a:gd name="T11" fmla="*/ 6872 h 7812"/>
                <a:gd name="T12" fmla="*/ 9101 w 10000"/>
                <a:gd name="T13" fmla="*/ 7537 h 7812"/>
                <a:gd name="T14" fmla="*/ 8436 w 10000"/>
                <a:gd name="T15" fmla="*/ 7810 h 7812"/>
                <a:gd name="T16" fmla="*/ 7771 w 10000"/>
                <a:gd name="T17" fmla="*/ 7537 h 7812"/>
                <a:gd name="T18" fmla="*/ 7500 w 10000"/>
                <a:gd name="T19" fmla="*/ 6873 h 7812"/>
                <a:gd name="T20" fmla="*/ 7500 w 10000"/>
                <a:gd name="T21" fmla="*/ 6248 h 7812"/>
                <a:gd name="T22" fmla="*/ 2500 w 10000"/>
                <a:gd name="T23" fmla="*/ 6248 h 7812"/>
                <a:gd name="T24" fmla="*/ 2500 w 10000"/>
                <a:gd name="T25" fmla="*/ 6873 h 7812"/>
                <a:gd name="T26" fmla="*/ 2226 w 10000"/>
                <a:gd name="T27" fmla="*/ 7538 h 7812"/>
                <a:gd name="T28" fmla="*/ 1561 w 10000"/>
                <a:gd name="T29" fmla="*/ 7812 h 7812"/>
                <a:gd name="T30" fmla="*/ 896 w 10000"/>
                <a:gd name="T31" fmla="*/ 7538 h 7812"/>
                <a:gd name="T32" fmla="*/ 625 w 10000"/>
                <a:gd name="T33" fmla="*/ 6873 h 7812"/>
                <a:gd name="T34" fmla="*/ 625 w 10000"/>
                <a:gd name="T35" fmla="*/ 6248 h 7812"/>
                <a:gd name="T36" fmla="*/ 156 w 10000"/>
                <a:gd name="T37" fmla="*/ 6248 h 7812"/>
                <a:gd name="T38" fmla="*/ 44 w 10000"/>
                <a:gd name="T39" fmla="*/ 6204 h 7812"/>
                <a:gd name="T40" fmla="*/ 0 w 10000"/>
                <a:gd name="T41" fmla="*/ 6092 h 7812"/>
                <a:gd name="T42" fmla="*/ 0 w 10000"/>
                <a:gd name="T43" fmla="*/ 4217 h 7812"/>
                <a:gd name="T44" fmla="*/ 319 w 10000"/>
                <a:gd name="T45" fmla="*/ 3443 h 7812"/>
                <a:gd name="T46" fmla="*/ 1093 w 10000"/>
                <a:gd name="T47" fmla="*/ 3124 h 7812"/>
                <a:gd name="T48" fmla="*/ 1229 w 10000"/>
                <a:gd name="T49" fmla="*/ 3124 h 7812"/>
                <a:gd name="T50" fmla="*/ 1741 w 10000"/>
                <a:gd name="T51" fmla="*/ 1079 h 7812"/>
                <a:gd name="T52" fmla="*/ 2249 w 10000"/>
                <a:gd name="T53" fmla="*/ 310 h 7812"/>
                <a:gd name="T54" fmla="*/ 3123 w 10000"/>
                <a:gd name="T55" fmla="*/ 0 h 7812"/>
                <a:gd name="T56" fmla="*/ 6873 w 10000"/>
                <a:gd name="T57" fmla="*/ 0 h 7812"/>
                <a:gd name="T58" fmla="*/ 7746 w 10000"/>
                <a:gd name="T59" fmla="*/ 310 h 7812"/>
                <a:gd name="T60" fmla="*/ 8254 w 10000"/>
                <a:gd name="T61" fmla="*/ 1079 h 7812"/>
                <a:gd name="T62" fmla="*/ 8766 w 10000"/>
                <a:gd name="T63" fmla="*/ 3124 h 7812"/>
                <a:gd name="T64" fmla="*/ 8903 w 10000"/>
                <a:gd name="T65" fmla="*/ 3124 h 7812"/>
                <a:gd name="T66" fmla="*/ 9676 w 10000"/>
                <a:gd name="T67" fmla="*/ 3443 h 7812"/>
                <a:gd name="T68" fmla="*/ 10000 w 10000"/>
                <a:gd name="T69" fmla="*/ 4217 h 7812"/>
                <a:gd name="T70" fmla="*/ 2115 w 10000"/>
                <a:gd name="T71" fmla="*/ 5238 h 7812"/>
                <a:gd name="T72" fmla="*/ 2344 w 10000"/>
                <a:gd name="T73" fmla="*/ 4687 h 7812"/>
                <a:gd name="T74" fmla="*/ 2115 w 10000"/>
                <a:gd name="T75" fmla="*/ 4135 h 7812"/>
                <a:gd name="T76" fmla="*/ 1564 w 10000"/>
                <a:gd name="T77" fmla="*/ 3907 h 7812"/>
                <a:gd name="T78" fmla="*/ 1013 w 10000"/>
                <a:gd name="T79" fmla="*/ 4135 h 7812"/>
                <a:gd name="T80" fmla="*/ 784 w 10000"/>
                <a:gd name="T81" fmla="*/ 4687 h 7812"/>
                <a:gd name="T82" fmla="*/ 1013 w 10000"/>
                <a:gd name="T83" fmla="*/ 5238 h 7812"/>
                <a:gd name="T84" fmla="*/ 1563 w 10000"/>
                <a:gd name="T85" fmla="*/ 5467 h 7812"/>
                <a:gd name="T86" fmla="*/ 2115 w 10000"/>
                <a:gd name="T87" fmla="*/ 5238 h 7812"/>
                <a:gd name="T88" fmla="*/ 2520 w 10000"/>
                <a:gd name="T89" fmla="*/ 3123 h 7812"/>
                <a:gd name="T90" fmla="*/ 7481 w 10000"/>
                <a:gd name="T91" fmla="*/ 3123 h 7812"/>
                <a:gd name="T92" fmla="*/ 7046 w 10000"/>
                <a:gd name="T93" fmla="*/ 1380 h 7812"/>
                <a:gd name="T94" fmla="*/ 6978 w 10000"/>
                <a:gd name="T95" fmla="*/ 1295 h 7812"/>
                <a:gd name="T96" fmla="*/ 6875 w 10000"/>
                <a:gd name="T97" fmla="*/ 1249 h 7812"/>
                <a:gd name="T98" fmla="*/ 3125 w 10000"/>
                <a:gd name="T99" fmla="*/ 1249 h 7812"/>
                <a:gd name="T100" fmla="*/ 3023 w 10000"/>
                <a:gd name="T101" fmla="*/ 1295 h 7812"/>
                <a:gd name="T102" fmla="*/ 2954 w 10000"/>
                <a:gd name="T103" fmla="*/ 1380 h 7812"/>
                <a:gd name="T104" fmla="*/ 2520 w 10000"/>
                <a:gd name="T105" fmla="*/ 3123 h 7812"/>
                <a:gd name="T106" fmla="*/ 8990 w 10000"/>
                <a:gd name="T107" fmla="*/ 5238 h 7812"/>
                <a:gd name="T108" fmla="*/ 9219 w 10000"/>
                <a:gd name="T109" fmla="*/ 4687 h 7812"/>
                <a:gd name="T110" fmla="*/ 8990 w 10000"/>
                <a:gd name="T111" fmla="*/ 4135 h 7812"/>
                <a:gd name="T112" fmla="*/ 8439 w 10000"/>
                <a:gd name="T113" fmla="*/ 3907 h 7812"/>
                <a:gd name="T114" fmla="*/ 7888 w 10000"/>
                <a:gd name="T115" fmla="*/ 4135 h 7812"/>
                <a:gd name="T116" fmla="*/ 7659 w 10000"/>
                <a:gd name="T117" fmla="*/ 4687 h 7812"/>
                <a:gd name="T118" fmla="*/ 7888 w 10000"/>
                <a:gd name="T119" fmla="*/ 5238 h 7812"/>
                <a:gd name="T120" fmla="*/ 8438 w 10000"/>
                <a:gd name="T121" fmla="*/ 5467 h 7812"/>
                <a:gd name="T122" fmla="*/ 8990 w 10000"/>
                <a:gd name="T123" fmla="*/ 5238 h 7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000" h="7812">
                  <a:moveTo>
                    <a:pt x="10000" y="4217"/>
                  </a:moveTo>
                  <a:lnTo>
                    <a:pt x="10000" y="6092"/>
                  </a:lnTo>
                  <a:cubicBezTo>
                    <a:pt x="10000" y="6137"/>
                    <a:pt x="9985" y="6175"/>
                    <a:pt x="9956" y="6204"/>
                  </a:cubicBezTo>
                  <a:cubicBezTo>
                    <a:pt x="9926" y="6234"/>
                    <a:pt x="9890" y="6248"/>
                    <a:pt x="9844" y="6248"/>
                  </a:cubicBezTo>
                  <a:lnTo>
                    <a:pt x="9375" y="6248"/>
                  </a:lnTo>
                  <a:lnTo>
                    <a:pt x="9375" y="6872"/>
                  </a:lnTo>
                  <a:cubicBezTo>
                    <a:pt x="9375" y="7133"/>
                    <a:pt x="9284" y="7353"/>
                    <a:pt x="9101" y="7537"/>
                  </a:cubicBezTo>
                  <a:cubicBezTo>
                    <a:pt x="8919" y="7718"/>
                    <a:pt x="8698" y="7810"/>
                    <a:pt x="8436" y="7810"/>
                  </a:cubicBezTo>
                  <a:cubicBezTo>
                    <a:pt x="8175" y="7810"/>
                    <a:pt x="7955" y="7719"/>
                    <a:pt x="7771" y="7537"/>
                  </a:cubicBezTo>
                  <a:cubicBezTo>
                    <a:pt x="7590" y="7354"/>
                    <a:pt x="7500" y="7133"/>
                    <a:pt x="7500" y="6873"/>
                  </a:cubicBezTo>
                  <a:lnTo>
                    <a:pt x="7500" y="6248"/>
                  </a:lnTo>
                  <a:lnTo>
                    <a:pt x="2500" y="6248"/>
                  </a:lnTo>
                  <a:lnTo>
                    <a:pt x="2500" y="6873"/>
                  </a:lnTo>
                  <a:cubicBezTo>
                    <a:pt x="2500" y="7134"/>
                    <a:pt x="2409" y="7354"/>
                    <a:pt x="2226" y="7538"/>
                  </a:cubicBezTo>
                  <a:cubicBezTo>
                    <a:pt x="2044" y="7719"/>
                    <a:pt x="1823" y="7812"/>
                    <a:pt x="1561" y="7812"/>
                  </a:cubicBezTo>
                  <a:cubicBezTo>
                    <a:pt x="1300" y="7812"/>
                    <a:pt x="1080" y="7720"/>
                    <a:pt x="896" y="7538"/>
                  </a:cubicBezTo>
                  <a:cubicBezTo>
                    <a:pt x="713" y="7355"/>
                    <a:pt x="625" y="7133"/>
                    <a:pt x="625" y="6873"/>
                  </a:cubicBezTo>
                  <a:lnTo>
                    <a:pt x="625" y="6248"/>
                  </a:lnTo>
                  <a:lnTo>
                    <a:pt x="156" y="6248"/>
                  </a:lnTo>
                  <a:cubicBezTo>
                    <a:pt x="111" y="6248"/>
                    <a:pt x="73" y="6233"/>
                    <a:pt x="44" y="6204"/>
                  </a:cubicBezTo>
                  <a:cubicBezTo>
                    <a:pt x="14" y="6174"/>
                    <a:pt x="0" y="6138"/>
                    <a:pt x="0" y="6092"/>
                  </a:cubicBezTo>
                  <a:lnTo>
                    <a:pt x="0" y="4217"/>
                  </a:lnTo>
                  <a:cubicBezTo>
                    <a:pt x="0" y="3914"/>
                    <a:pt x="106" y="3655"/>
                    <a:pt x="319" y="3443"/>
                  </a:cubicBezTo>
                  <a:cubicBezTo>
                    <a:pt x="533" y="3229"/>
                    <a:pt x="790" y="3124"/>
                    <a:pt x="1093" y="3124"/>
                  </a:cubicBezTo>
                  <a:lnTo>
                    <a:pt x="1229" y="3124"/>
                  </a:lnTo>
                  <a:lnTo>
                    <a:pt x="1741" y="1079"/>
                  </a:lnTo>
                  <a:cubicBezTo>
                    <a:pt x="1816" y="773"/>
                    <a:pt x="1986" y="517"/>
                    <a:pt x="2249" y="310"/>
                  </a:cubicBezTo>
                  <a:cubicBezTo>
                    <a:pt x="2513" y="104"/>
                    <a:pt x="2804" y="0"/>
                    <a:pt x="3123" y="0"/>
                  </a:cubicBezTo>
                  <a:lnTo>
                    <a:pt x="6873" y="0"/>
                  </a:lnTo>
                  <a:cubicBezTo>
                    <a:pt x="7191" y="0"/>
                    <a:pt x="7483" y="104"/>
                    <a:pt x="7746" y="310"/>
                  </a:cubicBezTo>
                  <a:cubicBezTo>
                    <a:pt x="8010" y="517"/>
                    <a:pt x="8180" y="774"/>
                    <a:pt x="8254" y="1079"/>
                  </a:cubicBezTo>
                  <a:lnTo>
                    <a:pt x="8766" y="3124"/>
                  </a:lnTo>
                  <a:lnTo>
                    <a:pt x="8903" y="3124"/>
                  </a:lnTo>
                  <a:cubicBezTo>
                    <a:pt x="9205" y="3124"/>
                    <a:pt x="9464" y="3230"/>
                    <a:pt x="9676" y="3443"/>
                  </a:cubicBezTo>
                  <a:cubicBezTo>
                    <a:pt x="9894" y="3657"/>
                    <a:pt x="10000" y="3914"/>
                    <a:pt x="10000" y="4217"/>
                  </a:cubicBezTo>
                  <a:close/>
                  <a:moveTo>
                    <a:pt x="2115" y="5238"/>
                  </a:moveTo>
                  <a:cubicBezTo>
                    <a:pt x="2268" y="5085"/>
                    <a:pt x="2344" y="4902"/>
                    <a:pt x="2344" y="4687"/>
                  </a:cubicBezTo>
                  <a:cubicBezTo>
                    <a:pt x="2344" y="4472"/>
                    <a:pt x="2266" y="4288"/>
                    <a:pt x="2115" y="4135"/>
                  </a:cubicBezTo>
                  <a:cubicBezTo>
                    <a:pt x="1963" y="3983"/>
                    <a:pt x="1779" y="3907"/>
                    <a:pt x="1564" y="3907"/>
                  </a:cubicBezTo>
                  <a:cubicBezTo>
                    <a:pt x="1349" y="3907"/>
                    <a:pt x="1165" y="3984"/>
                    <a:pt x="1013" y="4135"/>
                  </a:cubicBezTo>
                  <a:cubicBezTo>
                    <a:pt x="860" y="4288"/>
                    <a:pt x="784" y="4472"/>
                    <a:pt x="784" y="4687"/>
                  </a:cubicBezTo>
                  <a:cubicBezTo>
                    <a:pt x="784" y="4902"/>
                    <a:pt x="860" y="5085"/>
                    <a:pt x="1013" y="5238"/>
                  </a:cubicBezTo>
                  <a:cubicBezTo>
                    <a:pt x="1165" y="5390"/>
                    <a:pt x="1349" y="5467"/>
                    <a:pt x="1563" y="5467"/>
                  </a:cubicBezTo>
                  <a:cubicBezTo>
                    <a:pt x="1776" y="5467"/>
                    <a:pt x="1961" y="5390"/>
                    <a:pt x="2115" y="5238"/>
                  </a:cubicBezTo>
                  <a:close/>
                  <a:moveTo>
                    <a:pt x="2520" y="3123"/>
                  </a:moveTo>
                  <a:lnTo>
                    <a:pt x="7481" y="3123"/>
                  </a:lnTo>
                  <a:lnTo>
                    <a:pt x="7046" y="1380"/>
                  </a:lnTo>
                  <a:cubicBezTo>
                    <a:pt x="7040" y="1354"/>
                    <a:pt x="7016" y="1325"/>
                    <a:pt x="6978" y="1295"/>
                  </a:cubicBezTo>
                  <a:cubicBezTo>
                    <a:pt x="6939" y="1265"/>
                    <a:pt x="6905" y="1249"/>
                    <a:pt x="6875" y="1249"/>
                  </a:cubicBezTo>
                  <a:lnTo>
                    <a:pt x="3125" y="1249"/>
                  </a:lnTo>
                  <a:cubicBezTo>
                    <a:pt x="3095" y="1249"/>
                    <a:pt x="3061" y="1264"/>
                    <a:pt x="3023" y="1295"/>
                  </a:cubicBezTo>
                  <a:cubicBezTo>
                    <a:pt x="2984" y="1327"/>
                    <a:pt x="2961" y="1355"/>
                    <a:pt x="2954" y="1380"/>
                  </a:cubicBezTo>
                  <a:lnTo>
                    <a:pt x="2520" y="3123"/>
                  </a:lnTo>
                  <a:close/>
                  <a:moveTo>
                    <a:pt x="8990" y="5238"/>
                  </a:moveTo>
                  <a:cubicBezTo>
                    <a:pt x="9143" y="5085"/>
                    <a:pt x="9219" y="4902"/>
                    <a:pt x="9219" y="4687"/>
                  </a:cubicBezTo>
                  <a:cubicBezTo>
                    <a:pt x="9219" y="4472"/>
                    <a:pt x="9141" y="4288"/>
                    <a:pt x="8990" y="4135"/>
                  </a:cubicBezTo>
                  <a:cubicBezTo>
                    <a:pt x="8838" y="3983"/>
                    <a:pt x="8654" y="3907"/>
                    <a:pt x="8439" y="3907"/>
                  </a:cubicBezTo>
                  <a:cubicBezTo>
                    <a:pt x="8224" y="3907"/>
                    <a:pt x="8040" y="3984"/>
                    <a:pt x="7888" y="4135"/>
                  </a:cubicBezTo>
                  <a:cubicBezTo>
                    <a:pt x="7735" y="4288"/>
                    <a:pt x="7659" y="4472"/>
                    <a:pt x="7659" y="4687"/>
                  </a:cubicBezTo>
                  <a:cubicBezTo>
                    <a:pt x="7659" y="4902"/>
                    <a:pt x="7735" y="5085"/>
                    <a:pt x="7888" y="5238"/>
                  </a:cubicBezTo>
                  <a:cubicBezTo>
                    <a:pt x="8040" y="5390"/>
                    <a:pt x="8224" y="5467"/>
                    <a:pt x="8438" y="5467"/>
                  </a:cubicBezTo>
                  <a:cubicBezTo>
                    <a:pt x="8651" y="5467"/>
                    <a:pt x="8836" y="5390"/>
                    <a:pt x="8990" y="5238"/>
                  </a:cubicBezTo>
                  <a:close/>
                </a:path>
              </a:pathLst>
            </a:custGeom>
            <a:solidFill>
              <a:srgbClr val="0C1C52"/>
            </a:solidFill>
            <a:ln>
              <a:solidFill>
                <a:srgbClr val="0096FF"/>
              </a:solidFill>
            </a:ln>
          </p:spPr>
        </p:sp>
      </p:grpSp>
      <p:sp>
        <p:nvSpPr>
          <p:cNvPr id="180" name="椭圆 179"/>
          <p:cNvSpPr/>
          <p:nvPr/>
        </p:nvSpPr>
        <p:spPr>
          <a:xfrm>
            <a:off x="9757087" y="3692084"/>
            <a:ext cx="468315" cy="468315"/>
          </a:xfrm>
          <a:prstGeom prst="ellipse">
            <a:avLst/>
          </a:prstGeom>
          <a:solidFill>
            <a:srgbClr val="0B66EE">
              <a:alpha val="7000"/>
            </a:srgbClr>
          </a:solidFill>
          <a:ln>
            <a:solidFill>
              <a:srgbClr val="009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00" name="iconfont-11253-5330643"/>
          <p:cNvSpPr>
            <a:spLocks noChangeAspect="1"/>
          </p:cNvSpPr>
          <p:nvPr/>
        </p:nvSpPr>
        <p:spPr bwMode="auto">
          <a:xfrm>
            <a:off x="9844196" y="3769864"/>
            <a:ext cx="308083" cy="307955"/>
          </a:xfrm>
          <a:custGeom>
            <a:avLst/>
            <a:gdLst>
              <a:gd name="T0" fmla="*/ 9824 w 10061"/>
              <a:gd name="T1" fmla="*/ 239 h 10055"/>
              <a:gd name="T2" fmla="*/ 9910 w 10061"/>
              <a:gd name="T3" fmla="*/ 1295 h 10055"/>
              <a:gd name="T4" fmla="*/ 9139 w 10061"/>
              <a:gd name="T5" fmla="*/ 2522 h 10055"/>
              <a:gd name="T6" fmla="*/ 7989 w 10061"/>
              <a:gd name="T7" fmla="*/ 3671 h 10055"/>
              <a:gd name="T8" fmla="*/ 9133 w 10061"/>
              <a:gd name="T9" fmla="*/ 8635 h 10055"/>
              <a:gd name="T10" fmla="*/ 9046 w 10061"/>
              <a:gd name="T11" fmla="*/ 8870 h 10055"/>
              <a:gd name="T12" fmla="*/ 8133 w 10061"/>
              <a:gd name="T13" fmla="*/ 9554 h 10055"/>
              <a:gd name="T14" fmla="*/ 7998 w 10061"/>
              <a:gd name="T15" fmla="*/ 9596 h 10055"/>
              <a:gd name="T16" fmla="*/ 7949 w 10061"/>
              <a:gd name="T17" fmla="*/ 9589 h 10055"/>
              <a:gd name="T18" fmla="*/ 7799 w 10061"/>
              <a:gd name="T19" fmla="*/ 9475 h 10055"/>
              <a:gd name="T20" fmla="*/ 5806 w 10061"/>
              <a:gd name="T21" fmla="*/ 5853 h 10055"/>
              <a:gd name="T22" fmla="*/ 3960 w 10061"/>
              <a:gd name="T23" fmla="*/ 7700 h 10055"/>
              <a:gd name="T24" fmla="*/ 4338 w 10061"/>
              <a:gd name="T25" fmla="*/ 9082 h 10055"/>
              <a:gd name="T26" fmla="*/ 4280 w 10061"/>
              <a:gd name="T27" fmla="*/ 9302 h 10055"/>
              <a:gd name="T28" fmla="*/ 3595 w 10061"/>
              <a:gd name="T29" fmla="*/ 9990 h 10055"/>
              <a:gd name="T30" fmla="*/ 3432 w 10061"/>
              <a:gd name="T31" fmla="*/ 10055 h 10055"/>
              <a:gd name="T32" fmla="*/ 3418 w 10061"/>
              <a:gd name="T33" fmla="*/ 10055 h 10055"/>
              <a:gd name="T34" fmla="*/ 3246 w 10061"/>
              <a:gd name="T35" fmla="*/ 9961 h 10055"/>
              <a:gd name="T36" fmla="*/ 1896 w 10061"/>
              <a:gd name="T37" fmla="*/ 8164 h 10055"/>
              <a:gd name="T38" fmla="*/ 99 w 10061"/>
              <a:gd name="T39" fmla="*/ 6817 h 10055"/>
              <a:gd name="T40" fmla="*/ 5 w 10061"/>
              <a:gd name="T41" fmla="*/ 6655 h 10055"/>
              <a:gd name="T42" fmla="*/ 70 w 10061"/>
              <a:gd name="T43" fmla="*/ 6476 h 10055"/>
              <a:gd name="T44" fmla="*/ 754 w 10061"/>
              <a:gd name="T45" fmla="*/ 5785 h 10055"/>
              <a:gd name="T46" fmla="*/ 916 w 10061"/>
              <a:gd name="T47" fmla="*/ 5720 h 10055"/>
              <a:gd name="T48" fmla="*/ 974 w 10061"/>
              <a:gd name="T49" fmla="*/ 5727 h 10055"/>
              <a:gd name="T50" fmla="*/ 2356 w 10061"/>
              <a:gd name="T51" fmla="*/ 6105 h 10055"/>
              <a:gd name="T52" fmla="*/ 4203 w 10061"/>
              <a:gd name="T53" fmla="*/ 4259 h 10055"/>
              <a:gd name="T54" fmla="*/ 585 w 10061"/>
              <a:gd name="T55" fmla="*/ 2264 h 10055"/>
              <a:gd name="T56" fmla="*/ 464 w 10061"/>
              <a:gd name="T57" fmla="*/ 2092 h 10055"/>
              <a:gd name="T58" fmla="*/ 529 w 10061"/>
              <a:gd name="T59" fmla="*/ 1900 h 10055"/>
              <a:gd name="T60" fmla="*/ 1443 w 10061"/>
              <a:gd name="T61" fmla="*/ 986 h 10055"/>
              <a:gd name="T62" fmla="*/ 1658 w 10061"/>
              <a:gd name="T63" fmla="*/ 929 h 10055"/>
              <a:gd name="T64" fmla="*/ 6401 w 10061"/>
              <a:gd name="T65" fmla="*/ 2062 h 10055"/>
              <a:gd name="T66" fmla="*/ 7543 w 10061"/>
              <a:gd name="T67" fmla="*/ 921 h 10055"/>
              <a:gd name="T68" fmla="*/ 8770 w 10061"/>
              <a:gd name="T69" fmla="*/ 150 h 10055"/>
              <a:gd name="T70" fmla="*/ 9824 w 10061"/>
              <a:gd name="T71" fmla="*/ 239 h 100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061" h="10055">
                <a:moveTo>
                  <a:pt x="9824" y="239"/>
                </a:moveTo>
                <a:cubicBezTo>
                  <a:pt x="10033" y="486"/>
                  <a:pt x="10061" y="837"/>
                  <a:pt x="9910" y="1295"/>
                </a:cubicBezTo>
                <a:cubicBezTo>
                  <a:pt x="9759" y="1751"/>
                  <a:pt x="9500" y="2161"/>
                  <a:pt x="9139" y="2522"/>
                </a:cubicBezTo>
                <a:lnTo>
                  <a:pt x="7989" y="3671"/>
                </a:lnTo>
                <a:lnTo>
                  <a:pt x="9133" y="8635"/>
                </a:lnTo>
                <a:cubicBezTo>
                  <a:pt x="9156" y="8725"/>
                  <a:pt x="9128" y="8805"/>
                  <a:pt x="9046" y="8870"/>
                </a:cubicBezTo>
                <a:lnTo>
                  <a:pt x="8133" y="9554"/>
                </a:lnTo>
                <a:cubicBezTo>
                  <a:pt x="8100" y="9582"/>
                  <a:pt x="8054" y="9596"/>
                  <a:pt x="7998" y="9596"/>
                </a:cubicBezTo>
                <a:cubicBezTo>
                  <a:pt x="7979" y="9596"/>
                  <a:pt x="7963" y="9594"/>
                  <a:pt x="7949" y="9589"/>
                </a:cubicBezTo>
                <a:cubicBezTo>
                  <a:pt x="7876" y="9574"/>
                  <a:pt x="7828" y="9536"/>
                  <a:pt x="7799" y="9475"/>
                </a:cubicBezTo>
                <a:lnTo>
                  <a:pt x="5806" y="5853"/>
                </a:lnTo>
                <a:lnTo>
                  <a:pt x="3960" y="7700"/>
                </a:lnTo>
                <a:lnTo>
                  <a:pt x="4338" y="9082"/>
                </a:lnTo>
                <a:cubicBezTo>
                  <a:pt x="4361" y="9164"/>
                  <a:pt x="4342" y="9236"/>
                  <a:pt x="4280" y="9302"/>
                </a:cubicBezTo>
                <a:lnTo>
                  <a:pt x="3595" y="9990"/>
                </a:lnTo>
                <a:cubicBezTo>
                  <a:pt x="3552" y="10032"/>
                  <a:pt x="3497" y="10055"/>
                  <a:pt x="3432" y="10055"/>
                </a:cubicBezTo>
                <a:lnTo>
                  <a:pt x="3418" y="10055"/>
                </a:lnTo>
                <a:cubicBezTo>
                  <a:pt x="3345" y="10046"/>
                  <a:pt x="3289" y="10015"/>
                  <a:pt x="3246" y="9961"/>
                </a:cubicBezTo>
                <a:lnTo>
                  <a:pt x="1896" y="8164"/>
                </a:lnTo>
                <a:lnTo>
                  <a:pt x="99" y="6817"/>
                </a:lnTo>
                <a:cubicBezTo>
                  <a:pt x="46" y="6785"/>
                  <a:pt x="16" y="6729"/>
                  <a:pt x="5" y="6655"/>
                </a:cubicBezTo>
                <a:cubicBezTo>
                  <a:pt x="0" y="6592"/>
                  <a:pt x="21" y="6534"/>
                  <a:pt x="70" y="6476"/>
                </a:cubicBezTo>
                <a:lnTo>
                  <a:pt x="754" y="5785"/>
                </a:lnTo>
                <a:cubicBezTo>
                  <a:pt x="796" y="5742"/>
                  <a:pt x="851" y="5720"/>
                  <a:pt x="916" y="5720"/>
                </a:cubicBezTo>
                <a:cubicBezTo>
                  <a:pt x="945" y="5720"/>
                  <a:pt x="964" y="5722"/>
                  <a:pt x="974" y="5727"/>
                </a:cubicBezTo>
                <a:lnTo>
                  <a:pt x="2356" y="6105"/>
                </a:lnTo>
                <a:lnTo>
                  <a:pt x="4203" y="4259"/>
                </a:lnTo>
                <a:lnTo>
                  <a:pt x="585" y="2264"/>
                </a:lnTo>
                <a:cubicBezTo>
                  <a:pt x="519" y="2226"/>
                  <a:pt x="479" y="2169"/>
                  <a:pt x="464" y="2092"/>
                </a:cubicBezTo>
                <a:cubicBezTo>
                  <a:pt x="455" y="2015"/>
                  <a:pt x="475" y="1954"/>
                  <a:pt x="529" y="1900"/>
                </a:cubicBezTo>
                <a:lnTo>
                  <a:pt x="1443" y="986"/>
                </a:lnTo>
                <a:cubicBezTo>
                  <a:pt x="1509" y="924"/>
                  <a:pt x="1580" y="905"/>
                  <a:pt x="1658" y="929"/>
                </a:cubicBezTo>
                <a:lnTo>
                  <a:pt x="6401" y="2062"/>
                </a:lnTo>
                <a:lnTo>
                  <a:pt x="7543" y="921"/>
                </a:lnTo>
                <a:cubicBezTo>
                  <a:pt x="7904" y="560"/>
                  <a:pt x="8314" y="304"/>
                  <a:pt x="8770" y="150"/>
                </a:cubicBezTo>
                <a:cubicBezTo>
                  <a:pt x="9223" y="0"/>
                  <a:pt x="9576" y="30"/>
                  <a:pt x="9824" y="239"/>
                </a:cubicBezTo>
                <a:close/>
              </a:path>
            </a:pathLst>
          </a:custGeom>
          <a:solidFill>
            <a:srgbClr val="0C1C52"/>
          </a:solidFill>
          <a:ln>
            <a:solidFill>
              <a:srgbClr val="0096FF"/>
            </a:solidFill>
          </a:ln>
        </p:spPr>
        <p:txBody>
          <a:bodyPr/>
          <a:lstStyle/>
          <a:p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83" name="椭圆 182"/>
          <p:cNvSpPr/>
          <p:nvPr/>
        </p:nvSpPr>
        <p:spPr>
          <a:xfrm>
            <a:off x="10521732" y="3692084"/>
            <a:ext cx="468315" cy="468315"/>
          </a:xfrm>
          <a:prstGeom prst="ellipse">
            <a:avLst/>
          </a:prstGeom>
          <a:solidFill>
            <a:srgbClr val="0B66EE">
              <a:alpha val="7000"/>
            </a:srgbClr>
          </a:solidFill>
          <a:ln>
            <a:solidFill>
              <a:srgbClr val="009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02" name="iconfont-11253-5330643"/>
          <p:cNvSpPr>
            <a:spLocks noChangeAspect="1"/>
          </p:cNvSpPr>
          <p:nvPr/>
        </p:nvSpPr>
        <p:spPr bwMode="auto">
          <a:xfrm>
            <a:off x="10664689" y="3774289"/>
            <a:ext cx="182401" cy="302027"/>
          </a:xfrm>
          <a:custGeom>
            <a:avLst/>
            <a:gdLst>
              <a:gd name="connsiteX0" fmla="*/ 121397 w 365351"/>
              <a:gd name="connsiteY0" fmla="*/ 272089 h 604957"/>
              <a:gd name="connsiteX1" fmla="*/ 104281 w 365351"/>
              <a:gd name="connsiteY1" fmla="*/ 286256 h 604957"/>
              <a:gd name="connsiteX2" fmla="*/ 90827 w 365351"/>
              <a:gd name="connsiteY2" fmla="*/ 355443 h 604957"/>
              <a:gd name="connsiteX3" fmla="*/ 94488 w 365351"/>
              <a:gd name="connsiteY3" fmla="*/ 369884 h 604957"/>
              <a:gd name="connsiteX4" fmla="*/ 108034 w 365351"/>
              <a:gd name="connsiteY4" fmla="*/ 376190 h 604957"/>
              <a:gd name="connsiteX5" fmla="*/ 257318 w 365351"/>
              <a:gd name="connsiteY5" fmla="*/ 376190 h 604957"/>
              <a:gd name="connsiteX6" fmla="*/ 270864 w 365351"/>
              <a:gd name="connsiteY6" fmla="*/ 369884 h 604957"/>
              <a:gd name="connsiteX7" fmla="*/ 274525 w 365351"/>
              <a:gd name="connsiteY7" fmla="*/ 355443 h 604957"/>
              <a:gd name="connsiteX8" fmla="*/ 261071 w 365351"/>
              <a:gd name="connsiteY8" fmla="*/ 286256 h 604957"/>
              <a:gd name="connsiteX9" fmla="*/ 243955 w 365351"/>
              <a:gd name="connsiteY9" fmla="*/ 272089 h 604957"/>
              <a:gd name="connsiteX10" fmla="*/ 182722 w 365351"/>
              <a:gd name="connsiteY10" fmla="*/ 0 h 604957"/>
              <a:gd name="connsiteX11" fmla="*/ 225374 w 365351"/>
              <a:gd name="connsiteY11" fmla="*/ 16543 h 604957"/>
              <a:gd name="connsiteX12" fmla="*/ 232788 w 365351"/>
              <a:gd name="connsiteY12" fmla="*/ 99623 h 604957"/>
              <a:gd name="connsiteX13" fmla="*/ 294204 w 365351"/>
              <a:gd name="connsiteY13" fmla="*/ 137827 h 604957"/>
              <a:gd name="connsiteX14" fmla="*/ 328711 w 365351"/>
              <a:gd name="connsiteY14" fmla="*/ 529097 h 604957"/>
              <a:gd name="connsiteX15" fmla="*/ 336948 w 365351"/>
              <a:gd name="connsiteY15" fmla="*/ 529097 h 604957"/>
              <a:gd name="connsiteX16" fmla="*/ 353881 w 365351"/>
              <a:gd name="connsiteY16" fmla="*/ 542076 h 604957"/>
              <a:gd name="connsiteX17" fmla="*/ 364773 w 365351"/>
              <a:gd name="connsiteY17" fmla="*/ 582930 h 604957"/>
              <a:gd name="connsiteX18" fmla="*/ 361753 w 365351"/>
              <a:gd name="connsiteY18" fmla="*/ 598102 h 604957"/>
              <a:gd name="connsiteX19" fmla="*/ 347840 w 365351"/>
              <a:gd name="connsiteY19" fmla="*/ 604957 h 604957"/>
              <a:gd name="connsiteX20" fmla="*/ 17512 w 365351"/>
              <a:gd name="connsiteY20" fmla="*/ 604957 h 604957"/>
              <a:gd name="connsiteX21" fmla="*/ 3599 w 365351"/>
              <a:gd name="connsiteY21" fmla="*/ 598102 h 604957"/>
              <a:gd name="connsiteX22" fmla="*/ 579 w 365351"/>
              <a:gd name="connsiteY22" fmla="*/ 582930 h 604957"/>
              <a:gd name="connsiteX23" fmla="*/ 11471 w 365351"/>
              <a:gd name="connsiteY23" fmla="*/ 542076 h 604957"/>
              <a:gd name="connsiteX24" fmla="*/ 28404 w 365351"/>
              <a:gd name="connsiteY24" fmla="*/ 529097 h 604957"/>
              <a:gd name="connsiteX25" fmla="*/ 36641 w 365351"/>
              <a:gd name="connsiteY25" fmla="*/ 529097 h 604957"/>
              <a:gd name="connsiteX26" fmla="*/ 70873 w 365351"/>
              <a:gd name="connsiteY26" fmla="*/ 139655 h 604957"/>
              <a:gd name="connsiteX27" fmla="*/ 132564 w 365351"/>
              <a:gd name="connsiteY27" fmla="*/ 99623 h 604957"/>
              <a:gd name="connsiteX28" fmla="*/ 139886 w 365351"/>
              <a:gd name="connsiteY28" fmla="*/ 16634 h 604957"/>
              <a:gd name="connsiteX29" fmla="*/ 139886 w 365351"/>
              <a:gd name="connsiteY29" fmla="*/ 16726 h 604957"/>
              <a:gd name="connsiteX30" fmla="*/ 182722 w 365351"/>
              <a:gd name="connsiteY30" fmla="*/ 0 h 604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65351" h="604957">
                <a:moveTo>
                  <a:pt x="121397" y="272089"/>
                </a:moveTo>
                <a:cubicBezTo>
                  <a:pt x="113068" y="272089"/>
                  <a:pt x="105837" y="278030"/>
                  <a:pt x="104281" y="286256"/>
                </a:cubicBezTo>
                <a:lnTo>
                  <a:pt x="90827" y="355443"/>
                </a:lnTo>
                <a:cubicBezTo>
                  <a:pt x="89820" y="360561"/>
                  <a:pt x="91193" y="365862"/>
                  <a:pt x="94488" y="369884"/>
                </a:cubicBezTo>
                <a:cubicBezTo>
                  <a:pt x="97874" y="373905"/>
                  <a:pt x="102817" y="376190"/>
                  <a:pt x="108034" y="376190"/>
                </a:cubicBezTo>
                <a:lnTo>
                  <a:pt x="257318" y="376190"/>
                </a:lnTo>
                <a:cubicBezTo>
                  <a:pt x="262535" y="376190"/>
                  <a:pt x="267478" y="373905"/>
                  <a:pt x="270864" y="369884"/>
                </a:cubicBezTo>
                <a:cubicBezTo>
                  <a:pt x="274159" y="365862"/>
                  <a:pt x="275532" y="360561"/>
                  <a:pt x="274525" y="355443"/>
                </a:cubicBezTo>
                <a:lnTo>
                  <a:pt x="261071" y="286256"/>
                </a:lnTo>
                <a:cubicBezTo>
                  <a:pt x="259515" y="278030"/>
                  <a:pt x="252284" y="272089"/>
                  <a:pt x="243955" y="272089"/>
                </a:cubicBezTo>
                <a:close/>
                <a:moveTo>
                  <a:pt x="182722" y="0"/>
                </a:moveTo>
                <a:cubicBezTo>
                  <a:pt x="205329" y="0"/>
                  <a:pt x="224184" y="7220"/>
                  <a:pt x="225374" y="16543"/>
                </a:cubicBezTo>
                <a:cubicBezTo>
                  <a:pt x="228029" y="37199"/>
                  <a:pt x="232788" y="99623"/>
                  <a:pt x="232788" y="99623"/>
                </a:cubicBezTo>
                <a:cubicBezTo>
                  <a:pt x="267203" y="106843"/>
                  <a:pt x="291367" y="121101"/>
                  <a:pt x="294204" y="137827"/>
                </a:cubicBezTo>
                <a:lnTo>
                  <a:pt x="328711" y="529097"/>
                </a:lnTo>
                <a:lnTo>
                  <a:pt x="336948" y="529097"/>
                </a:lnTo>
                <a:cubicBezTo>
                  <a:pt x="344911" y="529097"/>
                  <a:pt x="351867" y="534398"/>
                  <a:pt x="353881" y="542076"/>
                </a:cubicBezTo>
                <a:lnTo>
                  <a:pt x="364773" y="582930"/>
                </a:lnTo>
                <a:cubicBezTo>
                  <a:pt x="366146" y="588231"/>
                  <a:pt x="365048" y="593807"/>
                  <a:pt x="361753" y="598102"/>
                </a:cubicBezTo>
                <a:cubicBezTo>
                  <a:pt x="358458" y="602398"/>
                  <a:pt x="353332" y="604957"/>
                  <a:pt x="347840" y="604957"/>
                </a:cubicBezTo>
                <a:lnTo>
                  <a:pt x="17512" y="604957"/>
                </a:lnTo>
                <a:cubicBezTo>
                  <a:pt x="12020" y="604957"/>
                  <a:pt x="6894" y="602398"/>
                  <a:pt x="3599" y="598102"/>
                </a:cubicBezTo>
                <a:cubicBezTo>
                  <a:pt x="304" y="593807"/>
                  <a:pt x="-794" y="588231"/>
                  <a:pt x="579" y="582930"/>
                </a:cubicBezTo>
                <a:lnTo>
                  <a:pt x="11471" y="542076"/>
                </a:lnTo>
                <a:cubicBezTo>
                  <a:pt x="13485" y="534398"/>
                  <a:pt x="20441" y="529097"/>
                  <a:pt x="28404" y="529097"/>
                </a:cubicBezTo>
                <a:lnTo>
                  <a:pt x="36641" y="529097"/>
                </a:lnTo>
                <a:lnTo>
                  <a:pt x="70873" y="139655"/>
                </a:lnTo>
                <a:cubicBezTo>
                  <a:pt x="72155" y="122106"/>
                  <a:pt x="96959" y="107026"/>
                  <a:pt x="132564" y="99623"/>
                </a:cubicBezTo>
                <a:lnTo>
                  <a:pt x="139886" y="16634"/>
                </a:lnTo>
                <a:lnTo>
                  <a:pt x="139886" y="16726"/>
                </a:lnTo>
                <a:cubicBezTo>
                  <a:pt x="141168" y="7403"/>
                  <a:pt x="159839" y="0"/>
                  <a:pt x="182722" y="0"/>
                </a:cubicBezTo>
                <a:close/>
              </a:path>
            </a:pathLst>
          </a:custGeom>
          <a:solidFill>
            <a:srgbClr val="0C1C52"/>
          </a:solidFill>
          <a:ln>
            <a:solidFill>
              <a:srgbClr val="0096FF"/>
            </a:solidFill>
          </a:ln>
        </p:spPr>
        <p:txBody>
          <a:bodyPr/>
          <a:lstStyle/>
          <a:p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85" name="文本框 184"/>
          <p:cNvSpPr txBox="1"/>
          <p:nvPr/>
        </p:nvSpPr>
        <p:spPr>
          <a:xfrm>
            <a:off x="8960400" y="4181173"/>
            <a:ext cx="5539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</a:rPr>
              <a:t>汽车</a:t>
            </a:r>
          </a:p>
        </p:txBody>
      </p:sp>
      <p:sp>
        <p:nvSpPr>
          <p:cNvPr id="186" name="文本框 185"/>
          <p:cNvSpPr txBox="1"/>
          <p:nvPr/>
        </p:nvSpPr>
        <p:spPr>
          <a:xfrm>
            <a:off x="9711796" y="4181173"/>
            <a:ext cx="5539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</a:rPr>
              <a:t>航空</a:t>
            </a:r>
          </a:p>
        </p:txBody>
      </p:sp>
      <p:sp>
        <p:nvSpPr>
          <p:cNvPr id="187" name="文本框 186"/>
          <p:cNvSpPr txBox="1"/>
          <p:nvPr/>
        </p:nvSpPr>
        <p:spPr>
          <a:xfrm>
            <a:off x="10463192" y="4181173"/>
            <a:ext cx="5539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</a:rPr>
              <a:t>快销</a:t>
            </a:r>
          </a:p>
        </p:txBody>
      </p:sp>
      <p:sp>
        <p:nvSpPr>
          <p:cNvPr id="189" name="椭圆 188"/>
          <p:cNvSpPr/>
          <p:nvPr/>
        </p:nvSpPr>
        <p:spPr>
          <a:xfrm>
            <a:off x="8992441" y="4617703"/>
            <a:ext cx="468315" cy="468315"/>
          </a:xfrm>
          <a:prstGeom prst="ellipse">
            <a:avLst/>
          </a:prstGeom>
          <a:solidFill>
            <a:srgbClr val="0B66EE">
              <a:alpha val="7000"/>
            </a:srgbClr>
          </a:solidFill>
          <a:ln>
            <a:solidFill>
              <a:srgbClr val="009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03" name="iconfont-11253-5330643"/>
          <p:cNvSpPr>
            <a:spLocks noChangeAspect="1"/>
          </p:cNvSpPr>
          <p:nvPr/>
        </p:nvSpPr>
        <p:spPr bwMode="auto">
          <a:xfrm>
            <a:off x="9106965" y="4732968"/>
            <a:ext cx="239267" cy="235909"/>
          </a:xfrm>
          <a:custGeom>
            <a:avLst/>
            <a:gdLst>
              <a:gd name="T0" fmla="*/ 859 w 1041"/>
              <a:gd name="T1" fmla="*/ 0 h 1028"/>
              <a:gd name="T2" fmla="*/ 154 w 1041"/>
              <a:gd name="T3" fmla="*/ 0 h 1028"/>
              <a:gd name="T4" fmla="*/ 0 w 1041"/>
              <a:gd name="T5" fmla="*/ 1028 h 1028"/>
              <a:gd name="T6" fmla="*/ 1041 w 1041"/>
              <a:gd name="T7" fmla="*/ 1028 h 1028"/>
              <a:gd name="T8" fmla="*/ 859 w 1041"/>
              <a:gd name="T9" fmla="*/ 0 h 1028"/>
              <a:gd name="T10" fmla="*/ 662 w 1041"/>
              <a:gd name="T11" fmla="*/ 491 h 1028"/>
              <a:gd name="T12" fmla="*/ 406 w 1041"/>
              <a:gd name="T13" fmla="*/ 809 h 1028"/>
              <a:gd name="T14" fmla="*/ 379 w 1041"/>
              <a:gd name="T15" fmla="*/ 809 h 1028"/>
              <a:gd name="T16" fmla="*/ 455 w 1041"/>
              <a:gd name="T17" fmla="*/ 538 h 1028"/>
              <a:gd name="T18" fmla="*/ 366 w 1041"/>
              <a:gd name="T19" fmla="*/ 538 h 1028"/>
              <a:gd name="T20" fmla="*/ 454 w 1041"/>
              <a:gd name="T21" fmla="*/ 220 h 1028"/>
              <a:gd name="T22" fmla="*/ 675 w 1041"/>
              <a:gd name="T23" fmla="*/ 220 h 1028"/>
              <a:gd name="T24" fmla="*/ 532 w 1041"/>
              <a:gd name="T25" fmla="*/ 491 h 1028"/>
              <a:gd name="T26" fmla="*/ 662 w 1041"/>
              <a:gd name="T27" fmla="*/ 491 h 1028"/>
              <a:gd name="T28" fmla="*/ 662 w 1041"/>
              <a:gd name="T29" fmla="*/ 491 h 10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41" h="1028">
                <a:moveTo>
                  <a:pt x="859" y="0"/>
                </a:moveTo>
                <a:lnTo>
                  <a:pt x="154" y="0"/>
                </a:lnTo>
                <a:cubicBezTo>
                  <a:pt x="154" y="987"/>
                  <a:pt x="0" y="1028"/>
                  <a:pt x="0" y="1028"/>
                </a:cubicBezTo>
                <a:lnTo>
                  <a:pt x="1041" y="1028"/>
                </a:lnTo>
                <a:cubicBezTo>
                  <a:pt x="1041" y="1028"/>
                  <a:pt x="859" y="970"/>
                  <a:pt x="859" y="0"/>
                </a:cubicBezTo>
                <a:close/>
                <a:moveTo>
                  <a:pt x="662" y="491"/>
                </a:moveTo>
                <a:lnTo>
                  <a:pt x="406" y="809"/>
                </a:lnTo>
                <a:lnTo>
                  <a:pt x="379" y="809"/>
                </a:lnTo>
                <a:lnTo>
                  <a:pt x="455" y="538"/>
                </a:lnTo>
                <a:lnTo>
                  <a:pt x="366" y="538"/>
                </a:lnTo>
                <a:lnTo>
                  <a:pt x="454" y="220"/>
                </a:lnTo>
                <a:lnTo>
                  <a:pt x="675" y="220"/>
                </a:lnTo>
                <a:lnTo>
                  <a:pt x="532" y="491"/>
                </a:lnTo>
                <a:lnTo>
                  <a:pt x="662" y="491"/>
                </a:lnTo>
                <a:lnTo>
                  <a:pt x="662" y="491"/>
                </a:lnTo>
                <a:close/>
              </a:path>
            </a:pathLst>
          </a:custGeom>
          <a:solidFill>
            <a:srgbClr val="0C1C52"/>
          </a:solidFill>
          <a:ln>
            <a:solidFill>
              <a:srgbClr val="0096FF"/>
            </a:solidFill>
          </a:ln>
        </p:spPr>
        <p:txBody>
          <a:bodyPr/>
          <a:lstStyle/>
          <a:p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92" name="椭圆 191"/>
          <p:cNvSpPr/>
          <p:nvPr/>
        </p:nvSpPr>
        <p:spPr>
          <a:xfrm>
            <a:off x="9757087" y="4617703"/>
            <a:ext cx="468315" cy="468315"/>
          </a:xfrm>
          <a:prstGeom prst="ellipse">
            <a:avLst/>
          </a:prstGeom>
          <a:solidFill>
            <a:srgbClr val="0B66EE">
              <a:alpha val="7000"/>
            </a:srgbClr>
          </a:solidFill>
          <a:ln>
            <a:solidFill>
              <a:srgbClr val="009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04" name="iconfont-11253-5330643"/>
          <p:cNvSpPr>
            <a:spLocks noChangeAspect="1"/>
          </p:cNvSpPr>
          <p:nvPr/>
        </p:nvSpPr>
        <p:spPr bwMode="auto">
          <a:xfrm>
            <a:off x="9853316" y="4699908"/>
            <a:ext cx="275857" cy="302027"/>
          </a:xfrm>
          <a:custGeom>
            <a:avLst/>
            <a:gdLst>
              <a:gd name="connsiteX0" fmla="*/ 442319 w 554926"/>
              <a:gd name="connsiteY0" fmla="*/ 470545 h 607568"/>
              <a:gd name="connsiteX1" fmla="*/ 427264 w 554926"/>
              <a:gd name="connsiteY1" fmla="*/ 476682 h 607568"/>
              <a:gd name="connsiteX2" fmla="*/ 420965 w 554926"/>
              <a:gd name="connsiteY2" fmla="*/ 491718 h 607568"/>
              <a:gd name="connsiteX3" fmla="*/ 427264 w 554926"/>
              <a:gd name="connsiteY3" fmla="*/ 506754 h 607568"/>
              <a:gd name="connsiteX4" fmla="*/ 442319 w 554926"/>
              <a:gd name="connsiteY4" fmla="*/ 513045 h 607568"/>
              <a:gd name="connsiteX5" fmla="*/ 457374 w 554926"/>
              <a:gd name="connsiteY5" fmla="*/ 506754 h 607568"/>
              <a:gd name="connsiteX6" fmla="*/ 463519 w 554926"/>
              <a:gd name="connsiteY6" fmla="*/ 491718 h 607568"/>
              <a:gd name="connsiteX7" fmla="*/ 457374 w 554926"/>
              <a:gd name="connsiteY7" fmla="*/ 476682 h 607568"/>
              <a:gd name="connsiteX8" fmla="*/ 442319 w 554926"/>
              <a:gd name="connsiteY8" fmla="*/ 470545 h 607568"/>
              <a:gd name="connsiteX9" fmla="*/ 442012 w 554926"/>
              <a:gd name="connsiteY9" fmla="*/ 375995 h 607568"/>
              <a:gd name="connsiteX10" fmla="*/ 426956 w 554926"/>
              <a:gd name="connsiteY10" fmla="*/ 382324 h 607568"/>
              <a:gd name="connsiteX11" fmla="*/ 332631 w 554926"/>
              <a:gd name="connsiteY11" fmla="*/ 476375 h 607568"/>
              <a:gd name="connsiteX12" fmla="*/ 332631 w 554926"/>
              <a:gd name="connsiteY12" fmla="*/ 506447 h 607568"/>
              <a:gd name="connsiteX13" fmla="*/ 347686 w 554926"/>
              <a:gd name="connsiteY13" fmla="*/ 512738 h 607568"/>
              <a:gd name="connsiteX14" fmla="*/ 362741 w 554926"/>
              <a:gd name="connsiteY14" fmla="*/ 506447 h 607568"/>
              <a:gd name="connsiteX15" fmla="*/ 457067 w 554926"/>
              <a:gd name="connsiteY15" fmla="*/ 412396 h 607568"/>
              <a:gd name="connsiteX16" fmla="*/ 457067 w 554926"/>
              <a:gd name="connsiteY16" fmla="*/ 382324 h 607568"/>
              <a:gd name="connsiteX17" fmla="*/ 442012 w 554926"/>
              <a:gd name="connsiteY17" fmla="*/ 375995 h 607568"/>
              <a:gd name="connsiteX18" fmla="*/ 347379 w 554926"/>
              <a:gd name="connsiteY18" fmla="*/ 375726 h 607568"/>
              <a:gd name="connsiteX19" fmla="*/ 332323 w 554926"/>
              <a:gd name="connsiteY19" fmla="*/ 382017 h 607568"/>
              <a:gd name="connsiteX20" fmla="*/ 326178 w 554926"/>
              <a:gd name="connsiteY20" fmla="*/ 397053 h 607568"/>
              <a:gd name="connsiteX21" fmla="*/ 332323 w 554926"/>
              <a:gd name="connsiteY21" fmla="*/ 412089 h 607568"/>
              <a:gd name="connsiteX22" fmla="*/ 347379 w 554926"/>
              <a:gd name="connsiteY22" fmla="*/ 418226 h 607568"/>
              <a:gd name="connsiteX23" fmla="*/ 362434 w 554926"/>
              <a:gd name="connsiteY23" fmla="*/ 412089 h 607568"/>
              <a:gd name="connsiteX24" fmla="*/ 368732 w 554926"/>
              <a:gd name="connsiteY24" fmla="*/ 397053 h 607568"/>
              <a:gd name="connsiteX25" fmla="*/ 362434 w 554926"/>
              <a:gd name="connsiteY25" fmla="*/ 382017 h 607568"/>
              <a:gd name="connsiteX26" fmla="*/ 347379 w 554926"/>
              <a:gd name="connsiteY26" fmla="*/ 375726 h 607568"/>
              <a:gd name="connsiteX27" fmla="*/ 120600 w 554926"/>
              <a:gd name="connsiteY27" fmla="*/ 339072 h 607568"/>
              <a:gd name="connsiteX28" fmla="*/ 99246 w 554926"/>
              <a:gd name="connsiteY28" fmla="*/ 360245 h 607568"/>
              <a:gd name="connsiteX29" fmla="*/ 120600 w 554926"/>
              <a:gd name="connsiteY29" fmla="*/ 381571 h 607568"/>
              <a:gd name="connsiteX30" fmla="*/ 158240 w 554926"/>
              <a:gd name="connsiteY30" fmla="*/ 381571 h 607568"/>
              <a:gd name="connsiteX31" fmla="*/ 179594 w 554926"/>
              <a:gd name="connsiteY31" fmla="*/ 360245 h 607568"/>
              <a:gd name="connsiteX32" fmla="*/ 158240 w 554926"/>
              <a:gd name="connsiteY32" fmla="*/ 339072 h 607568"/>
              <a:gd name="connsiteX33" fmla="*/ 394849 w 554926"/>
              <a:gd name="connsiteY33" fmla="*/ 284590 h 607568"/>
              <a:gd name="connsiteX34" fmla="*/ 554926 w 554926"/>
              <a:gd name="connsiteY34" fmla="*/ 444462 h 607568"/>
              <a:gd name="connsiteX35" fmla="*/ 394849 w 554926"/>
              <a:gd name="connsiteY35" fmla="*/ 604181 h 607568"/>
              <a:gd name="connsiteX36" fmla="*/ 234771 w 554926"/>
              <a:gd name="connsiteY36" fmla="*/ 444462 h 607568"/>
              <a:gd name="connsiteX37" fmla="*/ 394849 w 554926"/>
              <a:gd name="connsiteY37" fmla="*/ 284590 h 607568"/>
              <a:gd name="connsiteX38" fmla="*/ 120600 w 554926"/>
              <a:gd name="connsiteY38" fmla="*/ 225997 h 607568"/>
              <a:gd name="connsiteX39" fmla="*/ 99246 w 554926"/>
              <a:gd name="connsiteY39" fmla="*/ 247323 h 607568"/>
              <a:gd name="connsiteX40" fmla="*/ 120600 w 554926"/>
              <a:gd name="connsiteY40" fmla="*/ 268496 h 607568"/>
              <a:gd name="connsiteX41" fmla="*/ 271465 w 554926"/>
              <a:gd name="connsiteY41" fmla="*/ 268496 h 607568"/>
              <a:gd name="connsiteX42" fmla="*/ 292666 w 554926"/>
              <a:gd name="connsiteY42" fmla="*/ 247323 h 607568"/>
              <a:gd name="connsiteX43" fmla="*/ 271465 w 554926"/>
              <a:gd name="connsiteY43" fmla="*/ 225997 h 607568"/>
              <a:gd name="connsiteX44" fmla="*/ 120600 w 554926"/>
              <a:gd name="connsiteY44" fmla="*/ 113075 h 607568"/>
              <a:gd name="connsiteX45" fmla="*/ 99246 w 554926"/>
              <a:gd name="connsiteY45" fmla="*/ 134248 h 607568"/>
              <a:gd name="connsiteX46" fmla="*/ 120600 w 554926"/>
              <a:gd name="connsiteY46" fmla="*/ 155574 h 607568"/>
              <a:gd name="connsiteX47" fmla="*/ 271465 w 554926"/>
              <a:gd name="connsiteY47" fmla="*/ 155574 h 607568"/>
              <a:gd name="connsiteX48" fmla="*/ 292666 w 554926"/>
              <a:gd name="connsiteY48" fmla="*/ 134248 h 607568"/>
              <a:gd name="connsiteX49" fmla="*/ 271465 w 554926"/>
              <a:gd name="connsiteY49" fmla="*/ 113075 h 607568"/>
              <a:gd name="connsiteX50" fmla="*/ 21355 w 554926"/>
              <a:gd name="connsiteY50" fmla="*/ 0 h 607568"/>
              <a:gd name="connsiteX51" fmla="*/ 384538 w 554926"/>
              <a:gd name="connsiteY51" fmla="*/ 0 h 607568"/>
              <a:gd name="connsiteX52" fmla="*/ 405892 w 554926"/>
              <a:gd name="connsiteY52" fmla="*/ 21326 h 607568"/>
              <a:gd name="connsiteX53" fmla="*/ 405892 w 554926"/>
              <a:gd name="connsiteY53" fmla="*/ 242414 h 607568"/>
              <a:gd name="connsiteX54" fmla="*/ 394831 w 554926"/>
              <a:gd name="connsiteY54" fmla="*/ 242107 h 607568"/>
              <a:gd name="connsiteX55" fmla="*/ 192192 w 554926"/>
              <a:gd name="connsiteY55" fmla="*/ 444476 h 607568"/>
              <a:gd name="connsiteX56" fmla="*/ 275153 w 554926"/>
              <a:gd name="connsiteY56" fmla="*/ 607568 h 607568"/>
              <a:gd name="connsiteX57" fmla="*/ 21355 w 554926"/>
              <a:gd name="connsiteY57" fmla="*/ 607568 h 607568"/>
              <a:gd name="connsiteX58" fmla="*/ 0 w 554926"/>
              <a:gd name="connsiteY58" fmla="*/ 586242 h 607568"/>
              <a:gd name="connsiteX59" fmla="*/ 0 w 554926"/>
              <a:gd name="connsiteY59" fmla="*/ 21326 h 607568"/>
              <a:gd name="connsiteX60" fmla="*/ 21355 w 554926"/>
              <a:gd name="connsiteY60" fmla="*/ 0 h 607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54926" h="607568">
                <a:moveTo>
                  <a:pt x="442319" y="470545"/>
                </a:moveTo>
                <a:cubicBezTo>
                  <a:pt x="436635" y="470545"/>
                  <a:pt x="431258" y="472693"/>
                  <a:pt x="427264" y="476682"/>
                </a:cubicBezTo>
                <a:cubicBezTo>
                  <a:pt x="423269" y="480671"/>
                  <a:pt x="420965" y="486195"/>
                  <a:pt x="420965" y="491718"/>
                </a:cubicBezTo>
                <a:cubicBezTo>
                  <a:pt x="420965" y="497395"/>
                  <a:pt x="423269" y="502765"/>
                  <a:pt x="427264" y="506754"/>
                </a:cubicBezTo>
                <a:cubicBezTo>
                  <a:pt x="431258" y="510743"/>
                  <a:pt x="436635" y="513045"/>
                  <a:pt x="442319" y="513045"/>
                </a:cubicBezTo>
                <a:cubicBezTo>
                  <a:pt x="447849" y="513045"/>
                  <a:pt x="453380" y="510743"/>
                  <a:pt x="457374" y="506754"/>
                </a:cubicBezTo>
                <a:cubicBezTo>
                  <a:pt x="461368" y="502765"/>
                  <a:pt x="463519" y="497395"/>
                  <a:pt x="463519" y="491718"/>
                </a:cubicBezTo>
                <a:cubicBezTo>
                  <a:pt x="463519" y="486195"/>
                  <a:pt x="461368" y="480671"/>
                  <a:pt x="457374" y="476682"/>
                </a:cubicBezTo>
                <a:cubicBezTo>
                  <a:pt x="453380" y="472693"/>
                  <a:pt x="447849" y="470545"/>
                  <a:pt x="442319" y="470545"/>
                </a:cubicBezTo>
                <a:close/>
                <a:moveTo>
                  <a:pt x="442012" y="375995"/>
                </a:moveTo>
                <a:cubicBezTo>
                  <a:pt x="436558" y="375995"/>
                  <a:pt x="431104" y="378105"/>
                  <a:pt x="426956" y="382324"/>
                </a:cubicBezTo>
                <a:lnTo>
                  <a:pt x="332631" y="476375"/>
                </a:lnTo>
                <a:cubicBezTo>
                  <a:pt x="324335" y="484660"/>
                  <a:pt x="324335" y="498162"/>
                  <a:pt x="332631" y="506447"/>
                </a:cubicBezTo>
                <a:cubicBezTo>
                  <a:pt x="336778" y="510743"/>
                  <a:pt x="342309" y="512738"/>
                  <a:pt x="347686" y="512738"/>
                </a:cubicBezTo>
                <a:cubicBezTo>
                  <a:pt x="353216" y="512738"/>
                  <a:pt x="358593" y="510590"/>
                  <a:pt x="362741" y="506447"/>
                </a:cubicBezTo>
                <a:lnTo>
                  <a:pt x="457067" y="412396"/>
                </a:lnTo>
                <a:cubicBezTo>
                  <a:pt x="465363" y="404111"/>
                  <a:pt x="465363" y="390609"/>
                  <a:pt x="457067" y="382324"/>
                </a:cubicBezTo>
                <a:cubicBezTo>
                  <a:pt x="452919" y="378105"/>
                  <a:pt x="447465" y="375995"/>
                  <a:pt x="442012" y="375995"/>
                </a:cubicBezTo>
                <a:close/>
                <a:moveTo>
                  <a:pt x="347379" y="375726"/>
                </a:moveTo>
                <a:cubicBezTo>
                  <a:pt x="341848" y="375726"/>
                  <a:pt x="336318" y="378028"/>
                  <a:pt x="332323" y="382017"/>
                </a:cubicBezTo>
                <a:cubicBezTo>
                  <a:pt x="328329" y="386006"/>
                  <a:pt x="326178" y="391376"/>
                  <a:pt x="326178" y="397053"/>
                </a:cubicBezTo>
                <a:cubicBezTo>
                  <a:pt x="326178" y="402576"/>
                  <a:pt x="328329" y="408100"/>
                  <a:pt x="332323" y="412089"/>
                </a:cubicBezTo>
                <a:cubicBezTo>
                  <a:pt x="336318" y="416078"/>
                  <a:pt x="341848" y="418226"/>
                  <a:pt x="347379" y="418226"/>
                </a:cubicBezTo>
                <a:cubicBezTo>
                  <a:pt x="353063" y="418226"/>
                  <a:pt x="358440" y="416078"/>
                  <a:pt x="362434" y="412089"/>
                </a:cubicBezTo>
                <a:cubicBezTo>
                  <a:pt x="366428" y="408100"/>
                  <a:pt x="368732" y="402576"/>
                  <a:pt x="368732" y="397053"/>
                </a:cubicBezTo>
                <a:cubicBezTo>
                  <a:pt x="368732" y="391376"/>
                  <a:pt x="366428" y="386006"/>
                  <a:pt x="362434" y="382017"/>
                </a:cubicBezTo>
                <a:cubicBezTo>
                  <a:pt x="358440" y="378028"/>
                  <a:pt x="353063" y="375726"/>
                  <a:pt x="347379" y="375726"/>
                </a:cubicBezTo>
                <a:close/>
                <a:moveTo>
                  <a:pt x="120600" y="339072"/>
                </a:moveTo>
                <a:cubicBezTo>
                  <a:pt x="108771" y="339072"/>
                  <a:pt x="99246" y="348584"/>
                  <a:pt x="99246" y="360245"/>
                </a:cubicBezTo>
                <a:cubicBezTo>
                  <a:pt x="99246" y="372059"/>
                  <a:pt x="108771" y="381571"/>
                  <a:pt x="120600" y="381571"/>
                </a:cubicBezTo>
                <a:lnTo>
                  <a:pt x="158240" y="381571"/>
                </a:lnTo>
                <a:cubicBezTo>
                  <a:pt x="170069" y="381571"/>
                  <a:pt x="179594" y="372059"/>
                  <a:pt x="179594" y="360245"/>
                </a:cubicBezTo>
                <a:cubicBezTo>
                  <a:pt x="179594" y="348584"/>
                  <a:pt x="170069" y="339072"/>
                  <a:pt x="158240" y="339072"/>
                </a:cubicBezTo>
                <a:close/>
                <a:moveTo>
                  <a:pt x="394849" y="284590"/>
                </a:moveTo>
                <a:cubicBezTo>
                  <a:pt x="483183" y="284590"/>
                  <a:pt x="554926" y="356088"/>
                  <a:pt x="554926" y="444462"/>
                </a:cubicBezTo>
                <a:cubicBezTo>
                  <a:pt x="554926" y="532683"/>
                  <a:pt x="483183" y="604181"/>
                  <a:pt x="394849" y="604181"/>
                </a:cubicBezTo>
                <a:cubicBezTo>
                  <a:pt x="306514" y="604181"/>
                  <a:pt x="234771" y="532683"/>
                  <a:pt x="234771" y="444462"/>
                </a:cubicBezTo>
                <a:cubicBezTo>
                  <a:pt x="234771" y="356088"/>
                  <a:pt x="306514" y="284590"/>
                  <a:pt x="394849" y="284590"/>
                </a:cubicBezTo>
                <a:close/>
                <a:moveTo>
                  <a:pt x="120600" y="225997"/>
                </a:moveTo>
                <a:cubicBezTo>
                  <a:pt x="108771" y="225997"/>
                  <a:pt x="99246" y="235509"/>
                  <a:pt x="99246" y="247323"/>
                </a:cubicBezTo>
                <a:cubicBezTo>
                  <a:pt x="99246" y="258984"/>
                  <a:pt x="108771" y="268496"/>
                  <a:pt x="120600" y="268496"/>
                </a:cubicBezTo>
                <a:lnTo>
                  <a:pt x="271465" y="268496"/>
                </a:lnTo>
                <a:cubicBezTo>
                  <a:pt x="283141" y="268496"/>
                  <a:pt x="292666" y="258984"/>
                  <a:pt x="292666" y="247323"/>
                </a:cubicBezTo>
                <a:cubicBezTo>
                  <a:pt x="292666" y="235509"/>
                  <a:pt x="283141" y="225997"/>
                  <a:pt x="271465" y="225997"/>
                </a:cubicBezTo>
                <a:close/>
                <a:moveTo>
                  <a:pt x="120600" y="113075"/>
                </a:moveTo>
                <a:cubicBezTo>
                  <a:pt x="108771" y="113075"/>
                  <a:pt x="99246" y="122588"/>
                  <a:pt x="99246" y="134248"/>
                </a:cubicBezTo>
                <a:cubicBezTo>
                  <a:pt x="99246" y="146062"/>
                  <a:pt x="108771" y="155574"/>
                  <a:pt x="120600" y="155574"/>
                </a:cubicBezTo>
                <a:lnTo>
                  <a:pt x="271465" y="155574"/>
                </a:lnTo>
                <a:cubicBezTo>
                  <a:pt x="283141" y="155574"/>
                  <a:pt x="292666" y="146062"/>
                  <a:pt x="292666" y="134248"/>
                </a:cubicBezTo>
                <a:cubicBezTo>
                  <a:pt x="292666" y="122588"/>
                  <a:pt x="283141" y="113075"/>
                  <a:pt x="271465" y="113075"/>
                </a:cubicBezTo>
                <a:close/>
                <a:moveTo>
                  <a:pt x="21355" y="0"/>
                </a:moveTo>
                <a:lnTo>
                  <a:pt x="384538" y="0"/>
                </a:lnTo>
                <a:cubicBezTo>
                  <a:pt x="396367" y="0"/>
                  <a:pt x="405892" y="9512"/>
                  <a:pt x="405892" y="21326"/>
                </a:cubicBezTo>
                <a:lnTo>
                  <a:pt x="405892" y="242414"/>
                </a:lnTo>
                <a:cubicBezTo>
                  <a:pt x="402205" y="242107"/>
                  <a:pt x="398518" y="242107"/>
                  <a:pt x="394831" y="242107"/>
                </a:cubicBezTo>
                <a:cubicBezTo>
                  <a:pt x="283141" y="242107"/>
                  <a:pt x="192192" y="332782"/>
                  <a:pt x="192192" y="444476"/>
                </a:cubicBezTo>
                <a:cubicBezTo>
                  <a:pt x="192192" y="511370"/>
                  <a:pt x="224915" y="570746"/>
                  <a:pt x="275153" y="607568"/>
                </a:cubicBezTo>
                <a:lnTo>
                  <a:pt x="21355" y="607568"/>
                </a:lnTo>
                <a:cubicBezTo>
                  <a:pt x="9679" y="607568"/>
                  <a:pt x="0" y="598056"/>
                  <a:pt x="0" y="586242"/>
                </a:cubicBezTo>
                <a:lnTo>
                  <a:pt x="0" y="21326"/>
                </a:lnTo>
                <a:cubicBezTo>
                  <a:pt x="0" y="9512"/>
                  <a:pt x="9679" y="0"/>
                  <a:pt x="21355" y="0"/>
                </a:cubicBezTo>
                <a:close/>
              </a:path>
            </a:pathLst>
          </a:custGeom>
          <a:solidFill>
            <a:srgbClr val="0C1C52"/>
          </a:solidFill>
          <a:ln>
            <a:solidFill>
              <a:srgbClr val="0096FF"/>
            </a:solidFill>
          </a:ln>
        </p:spPr>
        <p:txBody>
          <a:bodyPr/>
          <a:lstStyle/>
          <a:p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95" name="椭圆 194"/>
          <p:cNvSpPr/>
          <p:nvPr/>
        </p:nvSpPr>
        <p:spPr>
          <a:xfrm>
            <a:off x="10521732" y="4617703"/>
            <a:ext cx="468315" cy="468315"/>
          </a:xfrm>
          <a:prstGeom prst="ellipse">
            <a:avLst/>
          </a:prstGeom>
          <a:solidFill>
            <a:srgbClr val="0B66EE">
              <a:alpha val="7000"/>
            </a:srgbClr>
          </a:solidFill>
          <a:ln>
            <a:solidFill>
              <a:srgbClr val="009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05" name="iconfont-11253-5330643"/>
          <p:cNvSpPr>
            <a:spLocks noChangeAspect="1"/>
          </p:cNvSpPr>
          <p:nvPr/>
        </p:nvSpPr>
        <p:spPr bwMode="auto">
          <a:xfrm>
            <a:off x="10637136" y="4732967"/>
            <a:ext cx="237507" cy="235912"/>
          </a:xfrm>
          <a:custGeom>
            <a:avLst/>
            <a:gdLst>
              <a:gd name="T0" fmla="*/ 123 w 10240"/>
              <a:gd name="T1" fmla="*/ 8332 h 10172"/>
              <a:gd name="T2" fmla="*/ 5120 w 10240"/>
              <a:gd name="T3" fmla="*/ 10172 h 10172"/>
              <a:gd name="T4" fmla="*/ 10117 w 10240"/>
              <a:gd name="T5" fmla="*/ 8332 h 10172"/>
              <a:gd name="T6" fmla="*/ 5120 w 10240"/>
              <a:gd name="T7" fmla="*/ 3731 h 10172"/>
              <a:gd name="T8" fmla="*/ 5120 w 10240"/>
              <a:gd name="T9" fmla="*/ 0 h 10172"/>
              <a:gd name="T10" fmla="*/ 5120 w 10240"/>
              <a:gd name="T11" fmla="*/ 3731 h 10172"/>
              <a:gd name="T12" fmla="*/ 2859 w 10240"/>
              <a:gd name="T13" fmla="*/ 4546 h 10172"/>
              <a:gd name="T14" fmla="*/ 0 w 10240"/>
              <a:gd name="T15" fmla="*/ 3844 h 10172"/>
              <a:gd name="T16" fmla="*/ 7381 w 10240"/>
              <a:gd name="T17" fmla="*/ 4546 h 10172"/>
              <a:gd name="T18" fmla="*/ 10240 w 10240"/>
              <a:gd name="T19" fmla="*/ 3844 h 10172"/>
              <a:gd name="T20" fmla="*/ 7381 w 10240"/>
              <a:gd name="T21" fmla="*/ 4546 h 10172"/>
              <a:gd name="T22" fmla="*/ 7381 w 10240"/>
              <a:gd name="T23" fmla="*/ 6820 h 10172"/>
              <a:gd name="T24" fmla="*/ 10117 w 10240"/>
              <a:gd name="T25" fmla="*/ 5137 h 10172"/>
              <a:gd name="T26" fmla="*/ 2859 w 10240"/>
              <a:gd name="T27" fmla="*/ 6820 h 10172"/>
              <a:gd name="T28" fmla="*/ 123 w 10240"/>
              <a:gd name="T29" fmla="*/ 5137 h 10172"/>
              <a:gd name="T30" fmla="*/ 2859 w 10240"/>
              <a:gd name="T31" fmla="*/ 6820 h 10172"/>
              <a:gd name="T32" fmla="*/ 2859 w 10240"/>
              <a:gd name="T33" fmla="*/ 7776 h 10172"/>
              <a:gd name="T34" fmla="*/ 0 w 10240"/>
              <a:gd name="T35" fmla="*/ 7074 h 10172"/>
              <a:gd name="T36" fmla="*/ 7381 w 10240"/>
              <a:gd name="T37" fmla="*/ 7776 h 10172"/>
              <a:gd name="T38" fmla="*/ 10240 w 10240"/>
              <a:gd name="T39" fmla="*/ 7074 h 10172"/>
              <a:gd name="T40" fmla="*/ 7381 w 10240"/>
              <a:gd name="T41" fmla="*/ 7776 h 10172"/>
              <a:gd name="T42" fmla="*/ 5068 w 10240"/>
              <a:gd name="T43" fmla="*/ 8976 h 10172"/>
              <a:gd name="T44" fmla="*/ 5380 w 10240"/>
              <a:gd name="T45" fmla="*/ 8743 h 10172"/>
              <a:gd name="T46" fmla="*/ 6436 w 10240"/>
              <a:gd name="T47" fmla="*/ 8182 h 10172"/>
              <a:gd name="T48" fmla="*/ 6696 w 10240"/>
              <a:gd name="T49" fmla="*/ 6990 h 10172"/>
              <a:gd name="T50" fmla="*/ 5948 w 10240"/>
              <a:gd name="T51" fmla="*/ 6462 h 10172"/>
              <a:gd name="T52" fmla="*/ 5498 w 10240"/>
              <a:gd name="T53" fmla="*/ 5261 h 10172"/>
              <a:gd name="T54" fmla="*/ 5821 w 10240"/>
              <a:gd name="T55" fmla="*/ 5404 h 10172"/>
              <a:gd name="T56" fmla="*/ 6231 w 10240"/>
              <a:gd name="T57" fmla="*/ 5542 h 10172"/>
              <a:gd name="T58" fmla="*/ 6624 w 10240"/>
              <a:gd name="T59" fmla="*/ 5231 h 10172"/>
              <a:gd name="T60" fmla="*/ 6345 w 10240"/>
              <a:gd name="T61" fmla="*/ 4886 h 10172"/>
              <a:gd name="T62" fmla="*/ 5514 w 10240"/>
              <a:gd name="T63" fmla="*/ 4589 h 10172"/>
              <a:gd name="T64" fmla="*/ 5430 w 10240"/>
              <a:gd name="T65" fmla="*/ 4116 h 10172"/>
              <a:gd name="T66" fmla="*/ 5006 w 10240"/>
              <a:gd name="T67" fmla="*/ 4116 h 10172"/>
              <a:gd name="T68" fmla="*/ 4899 w 10240"/>
              <a:gd name="T69" fmla="*/ 4560 h 10172"/>
              <a:gd name="T70" fmla="*/ 3426 w 10240"/>
              <a:gd name="T71" fmla="*/ 5674 h 10172"/>
              <a:gd name="T72" fmla="*/ 3871 w 10240"/>
              <a:gd name="T73" fmla="*/ 6414 h 10172"/>
              <a:gd name="T74" fmla="*/ 4820 w 10240"/>
              <a:gd name="T75" fmla="*/ 6801 h 10172"/>
              <a:gd name="T76" fmla="*/ 4317 w 10240"/>
              <a:gd name="T77" fmla="*/ 7664 h 10172"/>
              <a:gd name="T78" fmla="*/ 3890 w 10240"/>
              <a:gd name="T79" fmla="*/ 7496 h 10172"/>
              <a:gd name="T80" fmla="*/ 3603 w 10240"/>
              <a:gd name="T81" fmla="*/ 8038 h 10172"/>
              <a:gd name="T82" fmla="*/ 4331 w 10240"/>
              <a:gd name="T83" fmla="*/ 8389 h 10172"/>
              <a:gd name="T84" fmla="*/ 4758 w 10240"/>
              <a:gd name="T85" fmla="*/ 8743 h 10172"/>
              <a:gd name="T86" fmla="*/ 5435 w 10240"/>
              <a:gd name="T87" fmla="*/ 7011 h 10172"/>
              <a:gd name="T88" fmla="*/ 5892 w 10240"/>
              <a:gd name="T89" fmla="*/ 7472 h 10172"/>
              <a:gd name="T90" fmla="*/ 5404 w 10240"/>
              <a:gd name="T91" fmla="*/ 7898 h 10172"/>
              <a:gd name="T92" fmla="*/ 4490 w 10240"/>
              <a:gd name="T93" fmla="*/ 5917 h 10172"/>
              <a:gd name="T94" fmla="*/ 4497 w 10240"/>
              <a:gd name="T95" fmla="*/ 5339 h 10172"/>
              <a:gd name="T96" fmla="*/ 4845 w 10240"/>
              <a:gd name="T97" fmla="*/ 6106 h 10172"/>
              <a:gd name="T98" fmla="*/ 4490 w 10240"/>
              <a:gd name="T99" fmla="*/ 5917 h 10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0240" h="10172">
                <a:moveTo>
                  <a:pt x="5120" y="9517"/>
                </a:moveTo>
                <a:cubicBezTo>
                  <a:pt x="2673" y="9517"/>
                  <a:pt x="630" y="9010"/>
                  <a:pt x="123" y="8332"/>
                </a:cubicBezTo>
                <a:cubicBezTo>
                  <a:pt x="45" y="8437"/>
                  <a:pt x="0" y="8546"/>
                  <a:pt x="0" y="8659"/>
                </a:cubicBezTo>
                <a:cubicBezTo>
                  <a:pt x="0" y="9494"/>
                  <a:pt x="2292" y="10172"/>
                  <a:pt x="5120" y="10172"/>
                </a:cubicBezTo>
                <a:cubicBezTo>
                  <a:pt x="7948" y="10172"/>
                  <a:pt x="10240" y="9494"/>
                  <a:pt x="10240" y="8659"/>
                </a:cubicBezTo>
                <a:cubicBezTo>
                  <a:pt x="10240" y="8546"/>
                  <a:pt x="10195" y="8437"/>
                  <a:pt x="10117" y="8332"/>
                </a:cubicBezTo>
                <a:cubicBezTo>
                  <a:pt x="9610" y="9010"/>
                  <a:pt x="7567" y="9517"/>
                  <a:pt x="5120" y="9517"/>
                </a:cubicBezTo>
                <a:close/>
                <a:moveTo>
                  <a:pt x="5120" y="3731"/>
                </a:moveTo>
                <a:cubicBezTo>
                  <a:pt x="7948" y="3731"/>
                  <a:pt x="10240" y="2896"/>
                  <a:pt x="10240" y="1866"/>
                </a:cubicBezTo>
                <a:cubicBezTo>
                  <a:pt x="10240" y="836"/>
                  <a:pt x="7948" y="0"/>
                  <a:pt x="5120" y="0"/>
                </a:cubicBezTo>
                <a:cubicBezTo>
                  <a:pt x="2292" y="0"/>
                  <a:pt x="0" y="836"/>
                  <a:pt x="0" y="1866"/>
                </a:cubicBezTo>
                <a:cubicBezTo>
                  <a:pt x="0" y="2896"/>
                  <a:pt x="2292" y="3731"/>
                  <a:pt x="5120" y="3731"/>
                </a:cubicBezTo>
                <a:close/>
                <a:moveTo>
                  <a:pt x="2859" y="5200"/>
                </a:moveTo>
                <a:lnTo>
                  <a:pt x="2859" y="4546"/>
                </a:lnTo>
                <a:cubicBezTo>
                  <a:pt x="1487" y="4346"/>
                  <a:pt x="462" y="3970"/>
                  <a:pt x="123" y="3517"/>
                </a:cubicBezTo>
                <a:cubicBezTo>
                  <a:pt x="45" y="3622"/>
                  <a:pt x="0" y="3731"/>
                  <a:pt x="0" y="3844"/>
                </a:cubicBezTo>
                <a:cubicBezTo>
                  <a:pt x="0" y="4439"/>
                  <a:pt x="1167" y="4953"/>
                  <a:pt x="2859" y="5200"/>
                </a:cubicBezTo>
                <a:close/>
                <a:moveTo>
                  <a:pt x="7381" y="4546"/>
                </a:moveTo>
                <a:lnTo>
                  <a:pt x="7381" y="5200"/>
                </a:lnTo>
                <a:cubicBezTo>
                  <a:pt x="9073" y="4953"/>
                  <a:pt x="10240" y="4439"/>
                  <a:pt x="10240" y="3844"/>
                </a:cubicBezTo>
                <a:cubicBezTo>
                  <a:pt x="10240" y="3731"/>
                  <a:pt x="10195" y="3622"/>
                  <a:pt x="10117" y="3517"/>
                </a:cubicBezTo>
                <a:cubicBezTo>
                  <a:pt x="9778" y="3970"/>
                  <a:pt x="8753" y="4346"/>
                  <a:pt x="7381" y="4546"/>
                </a:cubicBezTo>
                <a:close/>
                <a:moveTo>
                  <a:pt x="7381" y="6166"/>
                </a:moveTo>
                <a:lnTo>
                  <a:pt x="7381" y="6820"/>
                </a:lnTo>
                <a:cubicBezTo>
                  <a:pt x="9073" y="6573"/>
                  <a:pt x="10240" y="6060"/>
                  <a:pt x="10240" y="5464"/>
                </a:cubicBezTo>
                <a:cubicBezTo>
                  <a:pt x="10240" y="5352"/>
                  <a:pt x="10195" y="5242"/>
                  <a:pt x="10117" y="5137"/>
                </a:cubicBezTo>
                <a:cubicBezTo>
                  <a:pt x="9778" y="5590"/>
                  <a:pt x="8753" y="5966"/>
                  <a:pt x="7381" y="6166"/>
                </a:cubicBezTo>
                <a:close/>
                <a:moveTo>
                  <a:pt x="2859" y="6820"/>
                </a:moveTo>
                <a:lnTo>
                  <a:pt x="2859" y="6166"/>
                </a:lnTo>
                <a:cubicBezTo>
                  <a:pt x="1487" y="5966"/>
                  <a:pt x="462" y="5590"/>
                  <a:pt x="123" y="5137"/>
                </a:cubicBezTo>
                <a:cubicBezTo>
                  <a:pt x="45" y="5243"/>
                  <a:pt x="0" y="5352"/>
                  <a:pt x="0" y="5464"/>
                </a:cubicBezTo>
                <a:cubicBezTo>
                  <a:pt x="0" y="6060"/>
                  <a:pt x="1167" y="6573"/>
                  <a:pt x="2859" y="6820"/>
                </a:cubicBezTo>
                <a:close/>
                <a:moveTo>
                  <a:pt x="2859" y="8430"/>
                </a:moveTo>
                <a:lnTo>
                  <a:pt x="2859" y="7776"/>
                </a:lnTo>
                <a:cubicBezTo>
                  <a:pt x="1487" y="7576"/>
                  <a:pt x="462" y="7200"/>
                  <a:pt x="123" y="6747"/>
                </a:cubicBezTo>
                <a:cubicBezTo>
                  <a:pt x="45" y="6853"/>
                  <a:pt x="0" y="6962"/>
                  <a:pt x="0" y="7074"/>
                </a:cubicBezTo>
                <a:cubicBezTo>
                  <a:pt x="0" y="7670"/>
                  <a:pt x="1167" y="8183"/>
                  <a:pt x="2859" y="8430"/>
                </a:cubicBezTo>
                <a:close/>
                <a:moveTo>
                  <a:pt x="7381" y="7776"/>
                </a:moveTo>
                <a:lnTo>
                  <a:pt x="7381" y="8430"/>
                </a:lnTo>
                <a:cubicBezTo>
                  <a:pt x="9073" y="8183"/>
                  <a:pt x="10240" y="7670"/>
                  <a:pt x="10240" y="7074"/>
                </a:cubicBezTo>
                <a:cubicBezTo>
                  <a:pt x="10240" y="6962"/>
                  <a:pt x="10195" y="6853"/>
                  <a:pt x="10117" y="6747"/>
                </a:cubicBezTo>
                <a:cubicBezTo>
                  <a:pt x="9778" y="7200"/>
                  <a:pt x="8753" y="7576"/>
                  <a:pt x="7381" y="7776"/>
                </a:cubicBezTo>
                <a:close/>
                <a:moveTo>
                  <a:pt x="4856" y="8920"/>
                </a:moveTo>
                <a:cubicBezTo>
                  <a:pt x="4922" y="8957"/>
                  <a:pt x="4993" y="8976"/>
                  <a:pt x="5068" y="8976"/>
                </a:cubicBezTo>
                <a:cubicBezTo>
                  <a:pt x="5145" y="8976"/>
                  <a:pt x="5217" y="8957"/>
                  <a:pt x="5282" y="8920"/>
                </a:cubicBezTo>
                <a:cubicBezTo>
                  <a:pt x="5347" y="8881"/>
                  <a:pt x="5380" y="8823"/>
                  <a:pt x="5380" y="8743"/>
                </a:cubicBezTo>
                <a:lnTo>
                  <a:pt x="5388" y="8509"/>
                </a:lnTo>
                <a:cubicBezTo>
                  <a:pt x="5834" y="8481"/>
                  <a:pt x="6183" y="8372"/>
                  <a:pt x="6436" y="8182"/>
                </a:cubicBezTo>
                <a:cubicBezTo>
                  <a:pt x="6688" y="7993"/>
                  <a:pt x="6814" y="7742"/>
                  <a:pt x="6814" y="7430"/>
                </a:cubicBezTo>
                <a:cubicBezTo>
                  <a:pt x="6814" y="7258"/>
                  <a:pt x="6775" y="7112"/>
                  <a:pt x="6696" y="6990"/>
                </a:cubicBezTo>
                <a:cubicBezTo>
                  <a:pt x="6618" y="6868"/>
                  <a:pt x="6513" y="6764"/>
                  <a:pt x="6384" y="6678"/>
                </a:cubicBezTo>
                <a:cubicBezTo>
                  <a:pt x="6256" y="6592"/>
                  <a:pt x="6110" y="6520"/>
                  <a:pt x="5948" y="6462"/>
                </a:cubicBezTo>
                <a:cubicBezTo>
                  <a:pt x="5784" y="6404"/>
                  <a:pt x="5622" y="6352"/>
                  <a:pt x="5459" y="6304"/>
                </a:cubicBezTo>
                <a:lnTo>
                  <a:pt x="5498" y="5261"/>
                </a:lnTo>
                <a:cubicBezTo>
                  <a:pt x="5571" y="5281"/>
                  <a:pt x="5634" y="5305"/>
                  <a:pt x="5687" y="5333"/>
                </a:cubicBezTo>
                <a:cubicBezTo>
                  <a:pt x="5739" y="5361"/>
                  <a:pt x="5784" y="5384"/>
                  <a:pt x="5821" y="5404"/>
                </a:cubicBezTo>
                <a:cubicBezTo>
                  <a:pt x="5879" y="5441"/>
                  <a:pt x="5940" y="5472"/>
                  <a:pt x="6006" y="5501"/>
                </a:cubicBezTo>
                <a:cubicBezTo>
                  <a:pt x="6072" y="5529"/>
                  <a:pt x="6147" y="5542"/>
                  <a:pt x="6231" y="5542"/>
                </a:cubicBezTo>
                <a:cubicBezTo>
                  <a:pt x="6373" y="5542"/>
                  <a:pt x="6473" y="5513"/>
                  <a:pt x="6534" y="5455"/>
                </a:cubicBezTo>
                <a:cubicBezTo>
                  <a:pt x="6594" y="5398"/>
                  <a:pt x="6624" y="5323"/>
                  <a:pt x="6624" y="5231"/>
                </a:cubicBezTo>
                <a:cubicBezTo>
                  <a:pt x="6624" y="5187"/>
                  <a:pt x="6601" y="5134"/>
                  <a:pt x="6554" y="5072"/>
                </a:cubicBezTo>
                <a:cubicBezTo>
                  <a:pt x="6506" y="5010"/>
                  <a:pt x="6437" y="4948"/>
                  <a:pt x="6345" y="4886"/>
                </a:cubicBezTo>
                <a:cubicBezTo>
                  <a:pt x="6253" y="4824"/>
                  <a:pt x="6137" y="4766"/>
                  <a:pt x="5998" y="4712"/>
                </a:cubicBezTo>
                <a:cubicBezTo>
                  <a:pt x="5860" y="4658"/>
                  <a:pt x="5697" y="4618"/>
                  <a:pt x="5514" y="4589"/>
                </a:cubicBezTo>
                <a:lnTo>
                  <a:pt x="5529" y="4290"/>
                </a:lnTo>
                <a:cubicBezTo>
                  <a:pt x="5529" y="4214"/>
                  <a:pt x="5496" y="4156"/>
                  <a:pt x="5430" y="4116"/>
                </a:cubicBezTo>
                <a:cubicBezTo>
                  <a:pt x="5365" y="4076"/>
                  <a:pt x="5294" y="4056"/>
                  <a:pt x="5218" y="4056"/>
                </a:cubicBezTo>
                <a:cubicBezTo>
                  <a:pt x="5142" y="4056"/>
                  <a:pt x="5070" y="4076"/>
                  <a:pt x="5006" y="4116"/>
                </a:cubicBezTo>
                <a:cubicBezTo>
                  <a:pt x="4940" y="4156"/>
                  <a:pt x="4908" y="4214"/>
                  <a:pt x="4908" y="4290"/>
                </a:cubicBezTo>
                <a:lnTo>
                  <a:pt x="4899" y="4560"/>
                </a:lnTo>
                <a:cubicBezTo>
                  <a:pt x="4431" y="4579"/>
                  <a:pt x="4069" y="4691"/>
                  <a:pt x="3813" y="4892"/>
                </a:cubicBezTo>
                <a:cubicBezTo>
                  <a:pt x="3555" y="5094"/>
                  <a:pt x="3426" y="5355"/>
                  <a:pt x="3426" y="5674"/>
                </a:cubicBezTo>
                <a:cubicBezTo>
                  <a:pt x="3426" y="5842"/>
                  <a:pt x="3466" y="5986"/>
                  <a:pt x="3548" y="6106"/>
                </a:cubicBezTo>
                <a:cubicBezTo>
                  <a:pt x="3630" y="6225"/>
                  <a:pt x="3737" y="6328"/>
                  <a:pt x="3871" y="6414"/>
                </a:cubicBezTo>
                <a:cubicBezTo>
                  <a:pt x="4005" y="6500"/>
                  <a:pt x="4155" y="6573"/>
                  <a:pt x="4320" y="6633"/>
                </a:cubicBezTo>
                <a:cubicBezTo>
                  <a:pt x="4485" y="6693"/>
                  <a:pt x="4653" y="6749"/>
                  <a:pt x="4820" y="6801"/>
                </a:cubicBezTo>
                <a:lnTo>
                  <a:pt x="4781" y="7862"/>
                </a:lnTo>
                <a:cubicBezTo>
                  <a:pt x="4581" y="7814"/>
                  <a:pt x="4426" y="7748"/>
                  <a:pt x="4317" y="7664"/>
                </a:cubicBezTo>
                <a:cubicBezTo>
                  <a:pt x="4258" y="7624"/>
                  <a:pt x="4195" y="7587"/>
                  <a:pt x="4127" y="7553"/>
                </a:cubicBezTo>
                <a:cubicBezTo>
                  <a:pt x="4059" y="7519"/>
                  <a:pt x="3979" y="7501"/>
                  <a:pt x="3890" y="7496"/>
                </a:cubicBezTo>
                <a:cubicBezTo>
                  <a:pt x="3617" y="7496"/>
                  <a:pt x="3481" y="7590"/>
                  <a:pt x="3481" y="7778"/>
                </a:cubicBezTo>
                <a:cubicBezTo>
                  <a:pt x="3481" y="7874"/>
                  <a:pt x="3521" y="7961"/>
                  <a:pt x="3603" y="8038"/>
                </a:cubicBezTo>
                <a:cubicBezTo>
                  <a:pt x="3684" y="8117"/>
                  <a:pt x="3789" y="8184"/>
                  <a:pt x="3915" y="8242"/>
                </a:cubicBezTo>
                <a:cubicBezTo>
                  <a:pt x="4041" y="8300"/>
                  <a:pt x="4179" y="8349"/>
                  <a:pt x="4331" y="8389"/>
                </a:cubicBezTo>
                <a:cubicBezTo>
                  <a:pt x="4484" y="8429"/>
                  <a:pt x="4629" y="8459"/>
                  <a:pt x="4764" y="8479"/>
                </a:cubicBezTo>
                <a:lnTo>
                  <a:pt x="4758" y="8743"/>
                </a:lnTo>
                <a:cubicBezTo>
                  <a:pt x="4758" y="8823"/>
                  <a:pt x="4790" y="8881"/>
                  <a:pt x="4856" y="8920"/>
                </a:cubicBezTo>
                <a:close/>
                <a:moveTo>
                  <a:pt x="5435" y="7011"/>
                </a:moveTo>
                <a:cubicBezTo>
                  <a:pt x="5571" y="7067"/>
                  <a:pt x="5681" y="7132"/>
                  <a:pt x="5766" y="7206"/>
                </a:cubicBezTo>
                <a:cubicBezTo>
                  <a:pt x="5850" y="7279"/>
                  <a:pt x="5892" y="7368"/>
                  <a:pt x="5892" y="7472"/>
                </a:cubicBezTo>
                <a:cubicBezTo>
                  <a:pt x="5892" y="7600"/>
                  <a:pt x="5848" y="7698"/>
                  <a:pt x="5762" y="7766"/>
                </a:cubicBezTo>
                <a:cubicBezTo>
                  <a:pt x="5675" y="7834"/>
                  <a:pt x="5556" y="7878"/>
                  <a:pt x="5404" y="7898"/>
                </a:cubicBezTo>
                <a:lnTo>
                  <a:pt x="5435" y="7011"/>
                </a:lnTo>
                <a:close/>
                <a:moveTo>
                  <a:pt x="4490" y="5917"/>
                </a:moveTo>
                <a:cubicBezTo>
                  <a:pt x="4401" y="5847"/>
                  <a:pt x="4355" y="5756"/>
                  <a:pt x="4355" y="5644"/>
                </a:cubicBezTo>
                <a:cubicBezTo>
                  <a:pt x="4355" y="5516"/>
                  <a:pt x="4403" y="5414"/>
                  <a:pt x="4497" y="5339"/>
                </a:cubicBezTo>
                <a:cubicBezTo>
                  <a:pt x="4592" y="5263"/>
                  <a:pt x="4719" y="5216"/>
                  <a:pt x="4876" y="5201"/>
                </a:cubicBezTo>
                <a:lnTo>
                  <a:pt x="4845" y="6106"/>
                </a:lnTo>
                <a:cubicBezTo>
                  <a:pt x="4697" y="6050"/>
                  <a:pt x="4579" y="5987"/>
                  <a:pt x="4490" y="5917"/>
                </a:cubicBezTo>
                <a:close/>
                <a:moveTo>
                  <a:pt x="4490" y="5917"/>
                </a:moveTo>
                <a:close/>
              </a:path>
            </a:pathLst>
          </a:custGeom>
          <a:solidFill>
            <a:srgbClr val="0C1C52"/>
          </a:solidFill>
          <a:ln>
            <a:solidFill>
              <a:srgbClr val="0096FF"/>
            </a:solidFill>
          </a:ln>
        </p:spPr>
        <p:txBody>
          <a:bodyPr/>
          <a:lstStyle/>
          <a:p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197" name="文本框 196"/>
          <p:cNvSpPr txBox="1"/>
          <p:nvPr/>
        </p:nvSpPr>
        <p:spPr>
          <a:xfrm>
            <a:off x="8960400" y="5106792"/>
            <a:ext cx="5539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</a:rPr>
              <a:t>电力</a:t>
            </a:r>
          </a:p>
        </p:txBody>
      </p:sp>
      <p:sp>
        <p:nvSpPr>
          <p:cNvPr id="198" name="文本框 197"/>
          <p:cNvSpPr txBox="1"/>
          <p:nvPr/>
        </p:nvSpPr>
        <p:spPr>
          <a:xfrm>
            <a:off x="9711796" y="5106792"/>
            <a:ext cx="5539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</a:rPr>
              <a:t>税务</a:t>
            </a:r>
          </a:p>
        </p:txBody>
      </p:sp>
      <p:sp>
        <p:nvSpPr>
          <p:cNvPr id="199" name="文本框 198"/>
          <p:cNvSpPr txBox="1"/>
          <p:nvPr/>
        </p:nvSpPr>
        <p:spPr>
          <a:xfrm>
            <a:off x="10463192" y="5106792"/>
            <a:ext cx="5539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</a:rPr>
              <a:t>金融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566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SMARTDIAGRAM" val="#275225;"/>
  <p:tag name="ISLIDE.ICON" val="#373497;#113447;#393879;#393729;#117825;#133287;#168405;#368823;"/>
</p:tagLst>
</file>

<file path=ppt/theme/theme1.xml><?xml version="1.0" encoding="utf-8"?>
<a:theme xmlns:a="http://schemas.openxmlformats.org/drawingml/2006/main" name="5_9-1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ctr">
          <a:defRPr sz="1100" dirty="0" smtClean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hbkgsk2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9050">
          <a:solidFill>
            <a:srgbClr val="2F2243"/>
          </a:solidFill>
          <a:prstDash val="sysDot"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内容页样式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封面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内容页样式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2277</TotalTime>
  <Words>1894</Words>
  <Application>Microsoft Office PowerPoint</Application>
  <PresentationFormat>宽屏</PresentationFormat>
  <Paragraphs>413</Paragraphs>
  <Slides>21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9</vt:i4>
      </vt:variant>
      <vt:variant>
        <vt:lpstr>幻灯片标题</vt:lpstr>
      </vt:variant>
      <vt:variant>
        <vt:i4>21</vt:i4>
      </vt:variant>
    </vt:vector>
  </HeadingPairs>
  <TitlesOfParts>
    <vt:vector size="44" baseType="lpstr">
      <vt:lpstr>-apple-system</vt:lpstr>
      <vt:lpstr>Arial Unicode MS</vt:lpstr>
      <vt:lpstr>Helvetica Neue</vt:lpstr>
      <vt:lpstr>Microsoft YaHei Light</vt:lpstr>
      <vt:lpstr>新細明體</vt:lpstr>
      <vt:lpstr>等线</vt:lpstr>
      <vt:lpstr>等线 Light</vt:lpstr>
      <vt:lpstr>华文中宋</vt:lpstr>
      <vt:lpstr>宋体</vt:lpstr>
      <vt:lpstr>Microsoft YaHei</vt:lpstr>
      <vt:lpstr>Microsoft YaHei</vt:lpstr>
      <vt:lpstr>Arial</vt:lpstr>
      <vt:lpstr>Calibri</vt:lpstr>
      <vt:lpstr>Wingdings 2</vt:lpstr>
      <vt:lpstr>5_9-12</vt:lpstr>
      <vt:lpstr>12_自定义设计方案</vt:lpstr>
      <vt:lpstr>4</vt:lpstr>
      <vt:lpstr>2_自定义设计方案</vt:lpstr>
      <vt:lpstr>内容页样式2</vt:lpstr>
      <vt:lpstr>封面</vt:lpstr>
      <vt:lpstr>1_内容页样式2</vt:lpstr>
      <vt:lpstr>自定义设计方案</vt:lpstr>
      <vt:lpstr>3_自定义设计方案</vt:lpstr>
      <vt:lpstr>产业智能的场景化落地之路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从抽油机井“一井一模”的预测性维护开始</vt:lpstr>
      <vt:lpstr>转型需要从产业价值链视角出发，对人、设备、管理进行系统优化</vt:lpstr>
      <vt:lpstr>政府：知识穿透，搭建城市数脑</vt:lpstr>
      <vt:lpstr>法院：创新司法服务模式，提升办案质效</vt:lpstr>
      <vt:lpstr>智慧园区：数据-&gt;知识-&gt;决策闭环，降低能耗，减少碳排放</vt:lpstr>
      <vt:lpstr>产业智能平台的更多行业、应用场景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Gridsum</cp:lastModifiedBy>
  <cp:revision>281</cp:revision>
  <dcterms:created xsi:type="dcterms:W3CDTF">2021-05-18T08:42:28Z</dcterms:created>
  <dcterms:modified xsi:type="dcterms:W3CDTF">2022-09-29T02:59:05Z</dcterms:modified>
</cp:coreProperties>
</file>