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notesSlides/notesSlide2.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1"/>
  </p:notesMasterIdLst>
  <p:sldIdLst>
    <p:sldId id="288" r:id="rId2"/>
    <p:sldId id="377" r:id="rId3"/>
    <p:sldId id="385" r:id="rId4"/>
    <p:sldId id="384" r:id="rId5"/>
    <p:sldId id="383" r:id="rId6"/>
    <p:sldId id="378" r:id="rId7"/>
    <p:sldId id="379" r:id="rId8"/>
    <p:sldId id="380" r:id="rId9"/>
    <p:sldId id="297" r:id="rId1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默认节" id="{7DDD7FF9-2A7B-40E4-AE38-F84B4CFB8E51}">
          <p14:sldIdLst>
            <p14:sldId id="288"/>
          </p14:sldIdLst>
        </p14:section>
        <p14:section name="案例模板" id="{32EB5772-A2A9-4957-BA4D-0A0140670F94}">
          <p14:sldIdLst>
            <p14:sldId id="377"/>
          </p14:sldIdLst>
        </p14:section>
        <p14:section name="场景模板" id="{81C7D07D-5522-45D0-A26C-F909C26DD3EF}">
          <p14:sldIdLst>
            <p14:sldId id="385"/>
          </p14:sldIdLst>
        </p14:section>
        <p14:section name="案例参考" id="{77938FEA-DF4A-44FB-BA30-BF97697A62D6}">
          <p14:sldIdLst>
            <p14:sldId id="384"/>
            <p14:sldId id="383"/>
            <p14:sldId id="378"/>
            <p14:sldId id="379"/>
            <p14:sldId id="380"/>
            <p14:sldId id="297"/>
          </p14:sldIdLst>
        </p14:section>
      </p14:sectionLst>
    </p:ext>
    <p:ext uri="{EFAFB233-063F-42B5-8137-9DF3F51BA10A}">
      <p15:sldGuideLst xmlns:p15="http://schemas.microsoft.com/office/powerpoint/2012/main">
        <p15:guide id="1" orient="horz" pos="4201" userDrawn="1">
          <p15:clr>
            <a:srgbClr val="A4A3A4"/>
          </p15:clr>
        </p15:guide>
        <p15:guide id="2" orient="horz" pos="572" userDrawn="1">
          <p15:clr>
            <a:srgbClr val="A4A3A4"/>
          </p15:clr>
        </p15:guide>
        <p15:guide id="3" orient="horz" pos="2387" userDrawn="1">
          <p15:clr>
            <a:srgbClr val="A4A3A4"/>
          </p15:clr>
        </p15:guide>
        <p15:guide id="4" pos="3840" userDrawn="1">
          <p15:clr>
            <a:srgbClr val="A4A3A4"/>
          </p15:clr>
        </p15:guide>
        <p15:guide id="5" pos="211" userDrawn="1">
          <p15:clr>
            <a:srgbClr val="A4A3A4"/>
          </p15:clr>
        </p15:guide>
        <p15:guide id="6" pos="7469"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F8AD8"/>
    <a:srgbClr val="FBFCFC"/>
    <a:srgbClr val="F1F5F9"/>
    <a:srgbClr val="F5F8FB"/>
    <a:srgbClr val="F7F9FB"/>
    <a:srgbClr val="F2F2F2"/>
    <a:srgbClr val="D7E2ED"/>
    <a:srgbClr val="303E82"/>
    <a:srgbClr val="F0F4F9"/>
    <a:srgbClr val="FCFCF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074" autoAdjust="0"/>
    <p:restoredTop sz="94660"/>
  </p:normalViewPr>
  <p:slideViewPr>
    <p:cSldViewPr snapToGrid="0">
      <p:cViewPr varScale="1">
        <p:scale>
          <a:sx n="63" d="100"/>
          <a:sy n="63" d="100"/>
        </p:scale>
        <p:origin x="84" y="176"/>
      </p:cViewPr>
      <p:guideLst>
        <p:guide orient="horz" pos="4201"/>
        <p:guide orient="horz" pos="572"/>
        <p:guide orient="horz" pos="2387"/>
        <p:guide pos="3840"/>
        <p:guide pos="211"/>
        <p:guide pos="7469"/>
      </p:guideLst>
    </p:cSldViewPr>
  </p:slideViewPr>
  <p:notesTextViewPr>
    <p:cViewPr>
      <p:scale>
        <a:sx n="1" d="1"/>
        <a:sy n="1" d="1"/>
      </p:scale>
      <p:origin x="0" y="0"/>
    </p:cViewPr>
  </p:notesTextViewPr>
  <p:sorterViewPr>
    <p:cViewPr>
      <p:scale>
        <a:sx n="100" d="100"/>
        <a:sy n="100" d="100"/>
      </p:scale>
      <p:origin x="0" y="-18162"/>
    </p:cViewPr>
  </p:sorterViewPr>
  <p:notesViewPr>
    <p:cSldViewPr snapToGrid="0" showGuides="1">
      <p:cViewPr varScale="1">
        <p:scale>
          <a:sx n="53" d="100"/>
          <a:sy n="53" d="100"/>
        </p:scale>
        <p:origin x="2844"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A0E433A-B41A-43CF-BB95-2869B242D8AE}" type="datetimeFigureOut">
              <a:rPr lang="zh-CN" altLang="en-US" smtClean="0"/>
              <a:t>2023/4/12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B604632-2FE1-4BDB-B6C8-006C95781270}" type="slidenum">
              <a:rPr lang="zh-CN" altLang="en-US" smtClean="0"/>
              <a:t>‹#›</a:t>
            </a:fld>
            <a:endParaRPr lang="zh-CN" altLang="en-US"/>
          </a:p>
        </p:txBody>
      </p:sp>
    </p:spTree>
    <p:extLst>
      <p:ext uri="{BB962C8B-B14F-4D97-AF65-F5344CB8AC3E}">
        <p14:creationId xmlns:p14="http://schemas.microsoft.com/office/powerpoint/2010/main" val="9440981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C9F1DAD-E2B1-4CA1-8078-D877BEC77BA6}" type="slidenum">
              <a:rPr lang="zh-CN" altLang="en-US" smtClean="0"/>
              <a:t>1</a:t>
            </a:fld>
            <a:endParaRPr lang="zh-CN" altLang="en-US"/>
          </a:p>
        </p:txBody>
      </p:sp>
    </p:spTree>
    <p:extLst>
      <p:ext uri="{BB962C8B-B14F-4D97-AF65-F5344CB8AC3E}">
        <p14:creationId xmlns:p14="http://schemas.microsoft.com/office/powerpoint/2010/main" val="24101003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6010290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D988FD3-40BE-AE4B-8743-11B91992BAD1}"/>
              </a:ext>
            </a:extLst>
          </p:cNvPr>
          <p:cNvSpPr>
            <a:spLocks noGrp="1"/>
          </p:cNvSpPr>
          <p:nvPr>
            <p:ph type="ctrTitle"/>
          </p:nvPr>
        </p:nvSpPr>
        <p:spPr>
          <a:xfrm>
            <a:off x="1524000" y="1122363"/>
            <a:ext cx="9144000" cy="2387600"/>
          </a:xfrm>
          <a:prstGeom prst="rect">
            <a:avLst/>
          </a:prstGeom>
        </p:spPr>
        <p:txBody>
          <a:bodyPr anchor="b"/>
          <a:lstStyle>
            <a:lvl1pPr algn="ctr">
              <a:defRPr sz="6000"/>
            </a:lvl1pPr>
          </a:lstStyle>
          <a:p>
            <a:r>
              <a:rPr kumimoji="1" lang="zh-CN" altLang="en-US"/>
              <a:t>单击此处编辑母版标题样式</a:t>
            </a:r>
          </a:p>
        </p:txBody>
      </p:sp>
      <p:sp>
        <p:nvSpPr>
          <p:cNvPr id="3" name="副标题 2">
            <a:extLst>
              <a:ext uri="{FF2B5EF4-FFF2-40B4-BE49-F238E27FC236}">
                <a16:creationId xmlns:a16="http://schemas.microsoft.com/office/drawing/2014/main" id="{C37C9D9E-EA01-5E4F-AA45-2D28EC59E046}"/>
              </a:ext>
            </a:extLst>
          </p:cNvPr>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p>
        </p:txBody>
      </p:sp>
      <p:sp>
        <p:nvSpPr>
          <p:cNvPr id="4" name="日期占位符 3">
            <a:extLst>
              <a:ext uri="{FF2B5EF4-FFF2-40B4-BE49-F238E27FC236}">
                <a16:creationId xmlns:a16="http://schemas.microsoft.com/office/drawing/2014/main" id="{B929A339-A4FF-E84F-9E0C-8B6E54ACD608}"/>
              </a:ext>
            </a:extLst>
          </p:cNvPr>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3C6526A-5B52-A647-B2CE-F6787249B777}" type="datetimeFigureOut">
              <a:rPr kumimoji="1" lang="zh-CN" altLang="en-US" sz="1800" b="0" i="0" u="none" strike="noStrike" kern="1200" cap="none" spc="0" normalizeH="0" baseline="0" noProof="0" smtClean="0">
                <a:ln>
                  <a:noFill/>
                </a:ln>
                <a:solidFill>
                  <a:srgbClr val="232326"/>
                </a:solidFill>
                <a:effectLst/>
                <a:uLnTx/>
                <a:uFillTx/>
                <a:latin typeface="等线" panose="020F0502020204030204"/>
                <a:ea typeface="等线"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2023/4/12</a:t>
            </a:fld>
            <a:endParaRPr kumimoji="1" lang="zh-CN" altLang="en-US" sz="1800" b="0" i="0" u="none" strike="noStrike" kern="1200" cap="none" spc="0" normalizeH="0" baseline="0" noProof="0">
              <a:ln>
                <a:noFill/>
              </a:ln>
              <a:solidFill>
                <a:srgbClr val="232326"/>
              </a:solidFill>
              <a:effectLst/>
              <a:uLnTx/>
              <a:uFillTx/>
              <a:latin typeface="等线" panose="020F0502020204030204"/>
              <a:ea typeface="等线" panose="02010600030101010101" pitchFamily="2" charset="-122"/>
              <a:cs typeface="+mn-cs"/>
            </a:endParaRPr>
          </a:p>
        </p:txBody>
      </p:sp>
      <p:sp>
        <p:nvSpPr>
          <p:cNvPr id="5" name="页脚占位符 4">
            <a:extLst>
              <a:ext uri="{FF2B5EF4-FFF2-40B4-BE49-F238E27FC236}">
                <a16:creationId xmlns:a16="http://schemas.microsoft.com/office/drawing/2014/main" id="{CE957506-104A-9F47-BD67-068AF09E8DDD}"/>
              </a:ext>
            </a:extLst>
          </p:cNvPr>
          <p:cNvSpPr>
            <a:spLocks noGrp="1"/>
          </p:cNvSpPr>
          <p:nvPr>
            <p:ph type="ftr" sz="quarter" idx="11"/>
          </p:nvPr>
        </p:nvSpPr>
        <p:spPr>
          <a:xfrm>
            <a:off x="4038600" y="6356350"/>
            <a:ext cx="41148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srgbClr val="232326"/>
              </a:solidFill>
              <a:effectLst/>
              <a:uLnTx/>
              <a:uFillTx/>
              <a:latin typeface="等线" panose="020F0502020204030204"/>
              <a:ea typeface="等线" panose="02010600030101010101" pitchFamily="2" charset="-122"/>
              <a:cs typeface="+mn-cs"/>
            </a:endParaRPr>
          </a:p>
        </p:txBody>
      </p:sp>
      <p:sp>
        <p:nvSpPr>
          <p:cNvPr id="6" name="灯片编号占位符 5">
            <a:extLst>
              <a:ext uri="{FF2B5EF4-FFF2-40B4-BE49-F238E27FC236}">
                <a16:creationId xmlns:a16="http://schemas.microsoft.com/office/drawing/2014/main" id="{11106AC7-C832-AA4C-B887-5794E7279953}"/>
              </a:ext>
            </a:extLst>
          </p:cNvPr>
          <p:cNvSpPr>
            <a:spLocks noGrp="1"/>
          </p:cNvSpPr>
          <p:nvPr>
            <p:ph type="sldNum" sz="quarter" idx="12"/>
          </p:nvPr>
        </p:nvSpPr>
        <p:spPr>
          <a:xfrm>
            <a:off x="86106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A050470-3863-A442-8FA0-B86F083F0F10}" type="slidenum">
              <a:rPr kumimoji="1" lang="zh-CN" altLang="en-US" sz="1800" b="0" i="0" u="none" strike="noStrike" kern="1200" cap="none" spc="0" normalizeH="0" baseline="0" noProof="0" smtClean="0">
                <a:ln>
                  <a:noFill/>
                </a:ln>
                <a:solidFill>
                  <a:srgbClr val="232326"/>
                </a:solidFill>
                <a:effectLst/>
                <a:uLnTx/>
                <a:uFillTx/>
                <a:latin typeface="等线" panose="020F0502020204030204"/>
                <a:ea typeface="等线"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1" lang="zh-CN" altLang="en-US" sz="1800" b="0" i="0" u="none" strike="noStrike" kern="1200" cap="none" spc="0" normalizeH="0" baseline="0" noProof="0">
              <a:ln>
                <a:noFill/>
              </a:ln>
              <a:solidFill>
                <a:srgbClr val="232326"/>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1067797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E462AA9-3271-6247-B8CB-6A7A43E2234C}"/>
              </a:ext>
            </a:extLst>
          </p:cNvPr>
          <p:cNvSpPr>
            <a:spLocks noGrp="1"/>
          </p:cNvSpPr>
          <p:nvPr>
            <p:ph type="title"/>
          </p:nvPr>
        </p:nvSpPr>
        <p:spPr>
          <a:xfrm>
            <a:off x="838200" y="365125"/>
            <a:ext cx="10515600" cy="1325563"/>
          </a:xfrm>
          <a:prstGeom prst="rect">
            <a:avLst/>
          </a:prstGeom>
        </p:spPr>
        <p:txBody>
          <a:bodyPr/>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0087203F-1988-9A40-AF24-27E5A5B132D7}"/>
              </a:ext>
            </a:extLst>
          </p:cNvPr>
          <p:cNvSpPr>
            <a:spLocks noGrp="1"/>
          </p:cNvSpPr>
          <p:nvPr>
            <p:ph type="body" orient="vert" idx="1"/>
          </p:nvPr>
        </p:nvSpPr>
        <p:spPr>
          <a:xfrm>
            <a:off x="838200" y="1825625"/>
            <a:ext cx="10515600" cy="4351338"/>
          </a:xfrm>
          <a:prstGeom prst="rect">
            <a:avLst/>
          </a:prstGeom>
        </p:spPr>
        <p:txBody>
          <a:bodyPr vert="eaVert"/>
          <a:lstStyle/>
          <a:p>
            <a:r>
              <a:rPr kumimoji="1" lang="zh-CN" altLang="en-US"/>
              <a:t>编辑母版文本样式
第二级
第三级
第四级
第五级</a:t>
            </a:r>
          </a:p>
        </p:txBody>
      </p:sp>
      <p:sp>
        <p:nvSpPr>
          <p:cNvPr id="4" name="日期占位符 3">
            <a:extLst>
              <a:ext uri="{FF2B5EF4-FFF2-40B4-BE49-F238E27FC236}">
                <a16:creationId xmlns:a16="http://schemas.microsoft.com/office/drawing/2014/main" id="{ED7C990C-3F13-474F-BE5A-BD1328924ED0}"/>
              </a:ext>
            </a:extLst>
          </p:cNvPr>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3C6526A-5B52-A647-B2CE-F6787249B777}" type="datetimeFigureOut">
              <a:rPr kumimoji="1" lang="zh-CN" altLang="en-US" sz="1800" b="0" i="0" u="none" strike="noStrike" kern="1200" cap="none" spc="0" normalizeH="0" baseline="0" noProof="0" smtClean="0">
                <a:ln>
                  <a:noFill/>
                </a:ln>
                <a:solidFill>
                  <a:srgbClr val="232326"/>
                </a:solidFill>
                <a:effectLst/>
                <a:uLnTx/>
                <a:uFillTx/>
                <a:latin typeface="等线" panose="020F0502020204030204"/>
                <a:ea typeface="等线"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2023/4/12</a:t>
            </a:fld>
            <a:endParaRPr kumimoji="1" lang="zh-CN" altLang="en-US" sz="1800" b="0" i="0" u="none" strike="noStrike" kern="1200" cap="none" spc="0" normalizeH="0" baseline="0" noProof="0">
              <a:ln>
                <a:noFill/>
              </a:ln>
              <a:solidFill>
                <a:srgbClr val="232326"/>
              </a:solidFill>
              <a:effectLst/>
              <a:uLnTx/>
              <a:uFillTx/>
              <a:latin typeface="等线" panose="020F0502020204030204"/>
              <a:ea typeface="等线" panose="02010600030101010101" pitchFamily="2" charset="-122"/>
              <a:cs typeface="+mn-cs"/>
            </a:endParaRPr>
          </a:p>
        </p:txBody>
      </p:sp>
      <p:sp>
        <p:nvSpPr>
          <p:cNvPr id="5" name="页脚占位符 4">
            <a:extLst>
              <a:ext uri="{FF2B5EF4-FFF2-40B4-BE49-F238E27FC236}">
                <a16:creationId xmlns:a16="http://schemas.microsoft.com/office/drawing/2014/main" id="{A172C7D9-BAB9-9141-B990-6D8A58E54DB9}"/>
              </a:ext>
            </a:extLst>
          </p:cNvPr>
          <p:cNvSpPr>
            <a:spLocks noGrp="1"/>
          </p:cNvSpPr>
          <p:nvPr>
            <p:ph type="ftr" sz="quarter" idx="11"/>
          </p:nvPr>
        </p:nvSpPr>
        <p:spPr>
          <a:xfrm>
            <a:off x="4038600" y="6356350"/>
            <a:ext cx="41148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srgbClr val="232326"/>
              </a:solidFill>
              <a:effectLst/>
              <a:uLnTx/>
              <a:uFillTx/>
              <a:latin typeface="等线" panose="020F0502020204030204"/>
              <a:ea typeface="等线" panose="02010600030101010101" pitchFamily="2" charset="-122"/>
              <a:cs typeface="+mn-cs"/>
            </a:endParaRPr>
          </a:p>
        </p:txBody>
      </p:sp>
      <p:sp>
        <p:nvSpPr>
          <p:cNvPr id="6" name="灯片编号占位符 5">
            <a:extLst>
              <a:ext uri="{FF2B5EF4-FFF2-40B4-BE49-F238E27FC236}">
                <a16:creationId xmlns:a16="http://schemas.microsoft.com/office/drawing/2014/main" id="{64C0FDC7-36C7-4A4A-B2EB-9344E3BC5A66}"/>
              </a:ext>
            </a:extLst>
          </p:cNvPr>
          <p:cNvSpPr>
            <a:spLocks noGrp="1"/>
          </p:cNvSpPr>
          <p:nvPr>
            <p:ph type="sldNum" sz="quarter" idx="12"/>
          </p:nvPr>
        </p:nvSpPr>
        <p:spPr>
          <a:xfrm>
            <a:off x="86106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A050470-3863-A442-8FA0-B86F083F0F10}" type="slidenum">
              <a:rPr kumimoji="1" lang="zh-CN" altLang="en-US" sz="1800" b="0" i="0" u="none" strike="noStrike" kern="1200" cap="none" spc="0" normalizeH="0" baseline="0" noProof="0" smtClean="0">
                <a:ln>
                  <a:noFill/>
                </a:ln>
                <a:solidFill>
                  <a:srgbClr val="232326"/>
                </a:solidFill>
                <a:effectLst/>
                <a:uLnTx/>
                <a:uFillTx/>
                <a:latin typeface="等线" panose="020F0502020204030204"/>
                <a:ea typeface="等线"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1" lang="zh-CN" altLang="en-US" sz="1800" b="0" i="0" u="none" strike="noStrike" kern="1200" cap="none" spc="0" normalizeH="0" baseline="0" noProof="0">
              <a:ln>
                <a:noFill/>
              </a:ln>
              <a:solidFill>
                <a:srgbClr val="232326"/>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1287475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F8F5DAAF-5406-0844-83AD-9B5051189574}"/>
              </a:ext>
            </a:extLst>
          </p:cNvPr>
          <p:cNvSpPr>
            <a:spLocks noGrp="1"/>
          </p:cNvSpPr>
          <p:nvPr>
            <p:ph type="title" orient="vert"/>
          </p:nvPr>
        </p:nvSpPr>
        <p:spPr>
          <a:xfrm>
            <a:off x="8724900" y="365125"/>
            <a:ext cx="2628900" cy="5811838"/>
          </a:xfrm>
          <a:prstGeom prst="rect">
            <a:avLst/>
          </a:prstGeom>
        </p:spPr>
        <p:txBody>
          <a:bodyPr vert="eaVert"/>
          <a:lstStyle/>
          <a:p>
            <a:r>
              <a:rPr kumimoji="1" lang="zh-CN" altLang="en-US"/>
              <a:t>单击此处编辑母版标题样式</a:t>
            </a:r>
          </a:p>
        </p:txBody>
      </p:sp>
      <p:sp>
        <p:nvSpPr>
          <p:cNvPr id="3" name="竖排文字占位符 2">
            <a:extLst>
              <a:ext uri="{FF2B5EF4-FFF2-40B4-BE49-F238E27FC236}">
                <a16:creationId xmlns:a16="http://schemas.microsoft.com/office/drawing/2014/main" id="{BA28466C-BB85-C74A-A8DF-C5CE0A32E0F9}"/>
              </a:ext>
            </a:extLst>
          </p:cNvPr>
          <p:cNvSpPr>
            <a:spLocks noGrp="1"/>
          </p:cNvSpPr>
          <p:nvPr>
            <p:ph type="body" orient="vert" idx="1"/>
          </p:nvPr>
        </p:nvSpPr>
        <p:spPr>
          <a:xfrm>
            <a:off x="838200" y="365125"/>
            <a:ext cx="7734300" cy="5811838"/>
          </a:xfrm>
          <a:prstGeom prst="rect">
            <a:avLst/>
          </a:prstGeom>
        </p:spPr>
        <p:txBody>
          <a:bodyPr vert="eaVert"/>
          <a:lstStyle/>
          <a:p>
            <a:r>
              <a:rPr kumimoji="1" lang="zh-CN" altLang="en-US"/>
              <a:t>编辑母版文本样式
第二级
第三级
第四级
第五级</a:t>
            </a:r>
          </a:p>
        </p:txBody>
      </p:sp>
      <p:sp>
        <p:nvSpPr>
          <p:cNvPr id="4" name="日期占位符 3">
            <a:extLst>
              <a:ext uri="{FF2B5EF4-FFF2-40B4-BE49-F238E27FC236}">
                <a16:creationId xmlns:a16="http://schemas.microsoft.com/office/drawing/2014/main" id="{4F922563-B22D-804E-A1C2-2A279114F3DB}"/>
              </a:ext>
            </a:extLst>
          </p:cNvPr>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3C6526A-5B52-A647-B2CE-F6787249B777}" type="datetimeFigureOut">
              <a:rPr kumimoji="1" lang="zh-CN" altLang="en-US" sz="1800" b="0" i="0" u="none" strike="noStrike" kern="1200" cap="none" spc="0" normalizeH="0" baseline="0" noProof="0" smtClean="0">
                <a:ln>
                  <a:noFill/>
                </a:ln>
                <a:solidFill>
                  <a:srgbClr val="232326"/>
                </a:solidFill>
                <a:effectLst/>
                <a:uLnTx/>
                <a:uFillTx/>
                <a:latin typeface="等线" panose="020F0502020204030204"/>
                <a:ea typeface="等线"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2023/4/12</a:t>
            </a:fld>
            <a:endParaRPr kumimoji="1" lang="zh-CN" altLang="en-US" sz="1800" b="0" i="0" u="none" strike="noStrike" kern="1200" cap="none" spc="0" normalizeH="0" baseline="0" noProof="0">
              <a:ln>
                <a:noFill/>
              </a:ln>
              <a:solidFill>
                <a:srgbClr val="232326"/>
              </a:solidFill>
              <a:effectLst/>
              <a:uLnTx/>
              <a:uFillTx/>
              <a:latin typeface="等线" panose="020F0502020204030204"/>
              <a:ea typeface="等线" panose="02010600030101010101" pitchFamily="2" charset="-122"/>
              <a:cs typeface="+mn-cs"/>
            </a:endParaRPr>
          </a:p>
        </p:txBody>
      </p:sp>
      <p:sp>
        <p:nvSpPr>
          <p:cNvPr id="5" name="页脚占位符 4">
            <a:extLst>
              <a:ext uri="{FF2B5EF4-FFF2-40B4-BE49-F238E27FC236}">
                <a16:creationId xmlns:a16="http://schemas.microsoft.com/office/drawing/2014/main" id="{33062D08-33BD-8A43-A90D-50CBE892BE51}"/>
              </a:ext>
            </a:extLst>
          </p:cNvPr>
          <p:cNvSpPr>
            <a:spLocks noGrp="1"/>
          </p:cNvSpPr>
          <p:nvPr>
            <p:ph type="ftr" sz="quarter" idx="11"/>
          </p:nvPr>
        </p:nvSpPr>
        <p:spPr>
          <a:xfrm>
            <a:off x="4038600" y="6356350"/>
            <a:ext cx="41148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srgbClr val="232326"/>
              </a:solidFill>
              <a:effectLst/>
              <a:uLnTx/>
              <a:uFillTx/>
              <a:latin typeface="等线" panose="020F0502020204030204"/>
              <a:ea typeface="等线" panose="02010600030101010101" pitchFamily="2" charset="-122"/>
              <a:cs typeface="+mn-cs"/>
            </a:endParaRPr>
          </a:p>
        </p:txBody>
      </p:sp>
      <p:sp>
        <p:nvSpPr>
          <p:cNvPr id="6" name="灯片编号占位符 5">
            <a:extLst>
              <a:ext uri="{FF2B5EF4-FFF2-40B4-BE49-F238E27FC236}">
                <a16:creationId xmlns:a16="http://schemas.microsoft.com/office/drawing/2014/main" id="{F80E8202-7B2B-8546-BDE1-22CDAF394800}"/>
              </a:ext>
            </a:extLst>
          </p:cNvPr>
          <p:cNvSpPr>
            <a:spLocks noGrp="1"/>
          </p:cNvSpPr>
          <p:nvPr>
            <p:ph type="sldNum" sz="quarter" idx="12"/>
          </p:nvPr>
        </p:nvSpPr>
        <p:spPr>
          <a:xfrm>
            <a:off x="86106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A050470-3863-A442-8FA0-B86F083F0F10}" type="slidenum">
              <a:rPr kumimoji="1" lang="zh-CN" altLang="en-US" sz="1800" b="0" i="0" u="none" strike="noStrike" kern="1200" cap="none" spc="0" normalizeH="0" baseline="0" noProof="0" smtClean="0">
                <a:ln>
                  <a:noFill/>
                </a:ln>
                <a:solidFill>
                  <a:srgbClr val="232326"/>
                </a:solidFill>
                <a:effectLst/>
                <a:uLnTx/>
                <a:uFillTx/>
                <a:latin typeface="等线" panose="020F0502020204030204"/>
                <a:ea typeface="等线"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1" lang="zh-CN" altLang="en-US" sz="1800" b="0" i="0" u="none" strike="noStrike" kern="1200" cap="none" spc="0" normalizeH="0" baseline="0" noProof="0">
              <a:ln>
                <a:noFill/>
              </a:ln>
              <a:solidFill>
                <a:srgbClr val="232326"/>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25035365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a:xfrm>
            <a:off x="513927" y="6284596"/>
            <a:ext cx="28448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AFFFDAC-4275-46A4-B2E3-DBD5EF1C7C6B}" type="datetimeFigureOut">
              <a:rPr kumimoji="0" lang="zh-CN" altLang="en-US" sz="1800" b="0" i="0" u="none" strike="noStrike" kern="1200" cap="none" spc="0" normalizeH="0" baseline="0" noProof="0" smtClean="0">
                <a:ln>
                  <a:noFill/>
                </a:ln>
                <a:solidFill>
                  <a:srgbClr val="232326"/>
                </a:solidFill>
                <a:effectLst/>
                <a:uLnTx/>
                <a:uFillTx/>
                <a:latin typeface="等线" panose="020F0502020204030204"/>
                <a:ea typeface="等线"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2023/4/12</a:t>
            </a:fld>
            <a:endParaRPr kumimoji="0" lang="zh-CN" altLang="en-US" sz="1800" b="0" i="0" u="none" strike="noStrike" kern="1200" cap="none" spc="0" normalizeH="0" baseline="0" noProof="0">
              <a:ln>
                <a:noFill/>
              </a:ln>
              <a:solidFill>
                <a:srgbClr val="232326"/>
              </a:solidFill>
              <a:effectLst/>
              <a:uLnTx/>
              <a:uFillTx/>
              <a:latin typeface="等线" panose="020F0502020204030204"/>
              <a:ea typeface="等线" panose="02010600030101010101" pitchFamily="2" charset="-122"/>
              <a:cs typeface="+mn-cs"/>
            </a:endParaRPr>
          </a:p>
        </p:txBody>
      </p:sp>
      <p:sp>
        <p:nvSpPr>
          <p:cNvPr id="5" name="页脚占位符 4"/>
          <p:cNvSpPr>
            <a:spLocks noGrp="1"/>
          </p:cNvSpPr>
          <p:nvPr>
            <p:ph type="ftr" sz="quarter" idx="11"/>
          </p:nvPr>
        </p:nvSpPr>
        <p:spPr>
          <a:xfrm>
            <a:off x="4069927" y="6284596"/>
            <a:ext cx="3860800" cy="36512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232326"/>
              </a:solidFill>
              <a:effectLst/>
              <a:uLnTx/>
              <a:uFillTx/>
              <a:latin typeface="等线" panose="020F0502020204030204"/>
              <a:ea typeface="等线" panose="02010600030101010101" pitchFamily="2" charset="-122"/>
              <a:cs typeface="+mn-cs"/>
            </a:endParaRPr>
          </a:p>
        </p:txBody>
      </p:sp>
      <p:pic>
        <p:nvPicPr>
          <p:cNvPr id="6" name="图片 5">
            <a:extLst>
              <a:ext uri="{FF2B5EF4-FFF2-40B4-BE49-F238E27FC236}">
                <a16:creationId xmlns:a16="http://schemas.microsoft.com/office/drawing/2014/main" id="{271A603F-B214-40A7-ACAF-CBBCE7F9103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675465" y="145324"/>
            <a:ext cx="2269432" cy="627442"/>
          </a:xfrm>
          <a:prstGeom prst="rect">
            <a:avLst/>
          </a:prstGeom>
        </p:spPr>
      </p:pic>
    </p:spTree>
    <p:extLst>
      <p:ext uri="{BB962C8B-B14F-4D97-AF65-F5344CB8AC3E}">
        <p14:creationId xmlns:p14="http://schemas.microsoft.com/office/powerpoint/2010/main" val="31989115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E782347-F2E3-AB46-9995-4339D602C94F}"/>
              </a:ext>
            </a:extLst>
          </p:cNvPr>
          <p:cNvSpPr>
            <a:spLocks noGrp="1"/>
          </p:cNvSpPr>
          <p:nvPr>
            <p:ph type="title"/>
          </p:nvPr>
        </p:nvSpPr>
        <p:spPr>
          <a:xfrm>
            <a:off x="838200" y="365125"/>
            <a:ext cx="10515600" cy="1325563"/>
          </a:xfrm>
          <a:prstGeom prst="rect">
            <a:avLst/>
          </a:prstGeom>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F03CE438-365C-1246-8AD2-7FEAC1D459D6}"/>
              </a:ext>
            </a:extLst>
          </p:cNvPr>
          <p:cNvSpPr>
            <a:spLocks noGrp="1"/>
          </p:cNvSpPr>
          <p:nvPr>
            <p:ph idx="1"/>
          </p:nvPr>
        </p:nvSpPr>
        <p:spPr>
          <a:xfrm>
            <a:off x="838200" y="1825625"/>
            <a:ext cx="10515600" cy="4351338"/>
          </a:xfrm>
          <a:prstGeom prst="rect">
            <a:avLst/>
          </a:prstGeom>
        </p:spPr>
        <p:txBody>
          <a:bodyPr/>
          <a:lstStyle/>
          <a:p>
            <a:r>
              <a:rPr kumimoji="1" lang="zh-CN" altLang="en-US"/>
              <a:t>编辑母版文本样式
第二级
第三级
第四级
第五级</a:t>
            </a:r>
          </a:p>
        </p:txBody>
      </p:sp>
      <p:sp>
        <p:nvSpPr>
          <p:cNvPr id="4" name="日期占位符 3">
            <a:extLst>
              <a:ext uri="{FF2B5EF4-FFF2-40B4-BE49-F238E27FC236}">
                <a16:creationId xmlns:a16="http://schemas.microsoft.com/office/drawing/2014/main" id="{C1E05363-3557-5949-919A-676DFC7AD57A}"/>
              </a:ext>
            </a:extLst>
          </p:cNvPr>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3C6526A-5B52-A647-B2CE-F6787249B777}" type="datetimeFigureOut">
              <a:rPr kumimoji="1" lang="zh-CN" altLang="en-US" sz="1800" b="0" i="0" u="none" strike="noStrike" kern="1200" cap="none" spc="0" normalizeH="0" baseline="0" noProof="0" smtClean="0">
                <a:ln>
                  <a:noFill/>
                </a:ln>
                <a:solidFill>
                  <a:srgbClr val="232326"/>
                </a:solidFill>
                <a:effectLst/>
                <a:uLnTx/>
                <a:uFillTx/>
                <a:latin typeface="等线" panose="020F0502020204030204"/>
                <a:ea typeface="等线"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2023/4/12</a:t>
            </a:fld>
            <a:endParaRPr kumimoji="1" lang="zh-CN" altLang="en-US" sz="1800" b="0" i="0" u="none" strike="noStrike" kern="1200" cap="none" spc="0" normalizeH="0" baseline="0" noProof="0">
              <a:ln>
                <a:noFill/>
              </a:ln>
              <a:solidFill>
                <a:srgbClr val="232326"/>
              </a:solidFill>
              <a:effectLst/>
              <a:uLnTx/>
              <a:uFillTx/>
              <a:latin typeface="等线" panose="020F0502020204030204"/>
              <a:ea typeface="等线" panose="02010600030101010101" pitchFamily="2" charset="-122"/>
              <a:cs typeface="+mn-cs"/>
            </a:endParaRPr>
          </a:p>
        </p:txBody>
      </p:sp>
      <p:sp>
        <p:nvSpPr>
          <p:cNvPr id="5" name="页脚占位符 4">
            <a:extLst>
              <a:ext uri="{FF2B5EF4-FFF2-40B4-BE49-F238E27FC236}">
                <a16:creationId xmlns:a16="http://schemas.microsoft.com/office/drawing/2014/main" id="{1F108470-8C66-9144-9B44-F1EADE8AFB40}"/>
              </a:ext>
            </a:extLst>
          </p:cNvPr>
          <p:cNvSpPr>
            <a:spLocks noGrp="1"/>
          </p:cNvSpPr>
          <p:nvPr>
            <p:ph type="ftr" sz="quarter" idx="11"/>
          </p:nvPr>
        </p:nvSpPr>
        <p:spPr>
          <a:xfrm>
            <a:off x="4038600" y="6356350"/>
            <a:ext cx="41148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srgbClr val="232326"/>
              </a:solidFill>
              <a:effectLst/>
              <a:uLnTx/>
              <a:uFillTx/>
              <a:latin typeface="等线" panose="020F0502020204030204"/>
              <a:ea typeface="等线" panose="02010600030101010101" pitchFamily="2" charset="-122"/>
              <a:cs typeface="+mn-cs"/>
            </a:endParaRPr>
          </a:p>
        </p:txBody>
      </p:sp>
      <p:sp>
        <p:nvSpPr>
          <p:cNvPr id="6" name="灯片编号占位符 5">
            <a:extLst>
              <a:ext uri="{FF2B5EF4-FFF2-40B4-BE49-F238E27FC236}">
                <a16:creationId xmlns:a16="http://schemas.microsoft.com/office/drawing/2014/main" id="{A2F6A4FF-3888-3C4E-B14E-0ADCCEE546FF}"/>
              </a:ext>
            </a:extLst>
          </p:cNvPr>
          <p:cNvSpPr>
            <a:spLocks noGrp="1"/>
          </p:cNvSpPr>
          <p:nvPr>
            <p:ph type="sldNum" sz="quarter" idx="12"/>
          </p:nvPr>
        </p:nvSpPr>
        <p:spPr>
          <a:xfrm>
            <a:off x="86106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A050470-3863-A442-8FA0-B86F083F0F10}" type="slidenum">
              <a:rPr kumimoji="1" lang="zh-CN" altLang="en-US" sz="1800" b="0" i="0" u="none" strike="noStrike" kern="1200" cap="none" spc="0" normalizeH="0" baseline="0" noProof="0" smtClean="0">
                <a:ln>
                  <a:noFill/>
                </a:ln>
                <a:solidFill>
                  <a:srgbClr val="232326"/>
                </a:solidFill>
                <a:effectLst/>
                <a:uLnTx/>
                <a:uFillTx/>
                <a:latin typeface="等线" panose="020F0502020204030204"/>
                <a:ea typeface="等线"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1" lang="zh-CN" altLang="en-US" sz="1800" b="0" i="0" u="none" strike="noStrike" kern="1200" cap="none" spc="0" normalizeH="0" baseline="0" noProof="0">
              <a:ln>
                <a:noFill/>
              </a:ln>
              <a:solidFill>
                <a:srgbClr val="232326"/>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995003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DB582B4-FC58-F042-A912-40D48FDF6920}"/>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kumimoji="1" lang="zh-CN" altLang="en-US"/>
              <a:t>单击此处编辑母版标题样式</a:t>
            </a:r>
          </a:p>
        </p:txBody>
      </p:sp>
      <p:sp>
        <p:nvSpPr>
          <p:cNvPr id="3" name="文本占位符 2">
            <a:extLst>
              <a:ext uri="{FF2B5EF4-FFF2-40B4-BE49-F238E27FC236}">
                <a16:creationId xmlns:a16="http://schemas.microsoft.com/office/drawing/2014/main" id="{708ED51F-C38C-8344-834D-E278CF957C65}"/>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kumimoji="1" lang="zh-CN" altLang="en-US"/>
              <a:t>编辑母版文本样式
第二级
第三级
第四级
第五级</a:t>
            </a:r>
          </a:p>
        </p:txBody>
      </p:sp>
      <p:sp>
        <p:nvSpPr>
          <p:cNvPr id="4" name="日期占位符 3">
            <a:extLst>
              <a:ext uri="{FF2B5EF4-FFF2-40B4-BE49-F238E27FC236}">
                <a16:creationId xmlns:a16="http://schemas.microsoft.com/office/drawing/2014/main" id="{71C3E3D6-0777-264A-8363-CD25A456A1A2}"/>
              </a:ext>
            </a:extLst>
          </p:cNvPr>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3C6526A-5B52-A647-B2CE-F6787249B777}" type="datetimeFigureOut">
              <a:rPr kumimoji="1" lang="zh-CN" altLang="en-US" sz="1800" b="0" i="0" u="none" strike="noStrike" kern="1200" cap="none" spc="0" normalizeH="0" baseline="0" noProof="0" smtClean="0">
                <a:ln>
                  <a:noFill/>
                </a:ln>
                <a:solidFill>
                  <a:srgbClr val="232326"/>
                </a:solidFill>
                <a:effectLst/>
                <a:uLnTx/>
                <a:uFillTx/>
                <a:latin typeface="等线" panose="020F0502020204030204"/>
                <a:ea typeface="等线"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2023/4/12</a:t>
            </a:fld>
            <a:endParaRPr kumimoji="1" lang="zh-CN" altLang="en-US" sz="1800" b="0" i="0" u="none" strike="noStrike" kern="1200" cap="none" spc="0" normalizeH="0" baseline="0" noProof="0">
              <a:ln>
                <a:noFill/>
              </a:ln>
              <a:solidFill>
                <a:srgbClr val="232326"/>
              </a:solidFill>
              <a:effectLst/>
              <a:uLnTx/>
              <a:uFillTx/>
              <a:latin typeface="等线" panose="020F0502020204030204"/>
              <a:ea typeface="等线" panose="02010600030101010101" pitchFamily="2" charset="-122"/>
              <a:cs typeface="+mn-cs"/>
            </a:endParaRPr>
          </a:p>
        </p:txBody>
      </p:sp>
      <p:sp>
        <p:nvSpPr>
          <p:cNvPr id="5" name="页脚占位符 4">
            <a:extLst>
              <a:ext uri="{FF2B5EF4-FFF2-40B4-BE49-F238E27FC236}">
                <a16:creationId xmlns:a16="http://schemas.microsoft.com/office/drawing/2014/main" id="{A7077102-6E82-B04D-AE55-770666144616}"/>
              </a:ext>
            </a:extLst>
          </p:cNvPr>
          <p:cNvSpPr>
            <a:spLocks noGrp="1"/>
          </p:cNvSpPr>
          <p:nvPr>
            <p:ph type="ftr" sz="quarter" idx="11"/>
          </p:nvPr>
        </p:nvSpPr>
        <p:spPr>
          <a:xfrm>
            <a:off x="4038600" y="6356350"/>
            <a:ext cx="41148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srgbClr val="232326"/>
              </a:solidFill>
              <a:effectLst/>
              <a:uLnTx/>
              <a:uFillTx/>
              <a:latin typeface="等线" panose="020F0502020204030204"/>
              <a:ea typeface="等线" panose="02010600030101010101" pitchFamily="2" charset="-122"/>
              <a:cs typeface="+mn-cs"/>
            </a:endParaRPr>
          </a:p>
        </p:txBody>
      </p:sp>
      <p:sp>
        <p:nvSpPr>
          <p:cNvPr id="6" name="灯片编号占位符 5">
            <a:extLst>
              <a:ext uri="{FF2B5EF4-FFF2-40B4-BE49-F238E27FC236}">
                <a16:creationId xmlns:a16="http://schemas.microsoft.com/office/drawing/2014/main" id="{F51E0F02-1A94-2043-A13D-3FD3B1A3EA8C}"/>
              </a:ext>
            </a:extLst>
          </p:cNvPr>
          <p:cNvSpPr>
            <a:spLocks noGrp="1"/>
          </p:cNvSpPr>
          <p:nvPr>
            <p:ph type="sldNum" sz="quarter" idx="12"/>
          </p:nvPr>
        </p:nvSpPr>
        <p:spPr>
          <a:xfrm>
            <a:off x="86106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A050470-3863-A442-8FA0-B86F083F0F10}" type="slidenum">
              <a:rPr kumimoji="1" lang="zh-CN" altLang="en-US" sz="1800" b="0" i="0" u="none" strike="noStrike" kern="1200" cap="none" spc="0" normalizeH="0" baseline="0" noProof="0" smtClean="0">
                <a:ln>
                  <a:noFill/>
                </a:ln>
                <a:solidFill>
                  <a:srgbClr val="232326"/>
                </a:solidFill>
                <a:effectLst/>
                <a:uLnTx/>
                <a:uFillTx/>
                <a:latin typeface="等线" panose="020F0502020204030204"/>
                <a:ea typeface="等线"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1" lang="zh-CN" altLang="en-US" sz="1800" b="0" i="0" u="none" strike="noStrike" kern="1200" cap="none" spc="0" normalizeH="0" baseline="0" noProof="0">
              <a:ln>
                <a:noFill/>
              </a:ln>
              <a:solidFill>
                <a:srgbClr val="232326"/>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5377996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A52C033-3A22-484E-91A6-32E6CDBB914C}"/>
              </a:ext>
            </a:extLst>
          </p:cNvPr>
          <p:cNvSpPr>
            <a:spLocks noGrp="1"/>
          </p:cNvSpPr>
          <p:nvPr>
            <p:ph type="title"/>
          </p:nvPr>
        </p:nvSpPr>
        <p:spPr>
          <a:xfrm>
            <a:off x="838200" y="365125"/>
            <a:ext cx="10515600" cy="1325563"/>
          </a:xfrm>
          <a:prstGeom prst="rect">
            <a:avLst/>
          </a:prstGeom>
        </p:spPr>
        <p:txBody>
          <a:bodyPr/>
          <a:lstStyle/>
          <a:p>
            <a:r>
              <a:rPr kumimoji="1" lang="zh-CN" altLang="en-US"/>
              <a:t>单击此处编辑母版标题样式</a:t>
            </a:r>
          </a:p>
        </p:txBody>
      </p:sp>
      <p:sp>
        <p:nvSpPr>
          <p:cNvPr id="3" name="内容占位符 2">
            <a:extLst>
              <a:ext uri="{FF2B5EF4-FFF2-40B4-BE49-F238E27FC236}">
                <a16:creationId xmlns:a16="http://schemas.microsoft.com/office/drawing/2014/main" id="{D677DC21-8846-D84B-BEE4-04740473709E}"/>
              </a:ext>
            </a:extLst>
          </p:cNvPr>
          <p:cNvSpPr>
            <a:spLocks noGrp="1"/>
          </p:cNvSpPr>
          <p:nvPr>
            <p:ph sz="half" idx="1"/>
          </p:nvPr>
        </p:nvSpPr>
        <p:spPr>
          <a:xfrm>
            <a:off x="838200" y="1825625"/>
            <a:ext cx="5181600" cy="4351338"/>
          </a:xfrm>
          <a:prstGeom prst="rect">
            <a:avLst/>
          </a:prstGeom>
        </p:spPr>
        <p:txBody>
          <a:bodyPr/>
          <a:lstStyle/>
          <a:p>
            <a:r>
              <a:rPr kumimoji="1" lang="zh-CN" altLang="en-US"/>
              <a:t>编辑母版文本样式
第二级
第三级
第四级
第五级</a:t>
            </a:r>
          </a:p>
        </p:txBody>
      </p:sp>
      <p:sp>
        <p:nvSpPr>
          <p:cNvPr id="4" name="内容占位符 3">
            <a:extLst>
              <a:ext uri="{FF2B5EF4-FFF2-40B4-BE49-F238E27FC236}">
                <a16:creationId xmlns:a16="http://schemas.microsoft.com/office/drawing/2014/main" id="{42636544-F79A-F544-AF1A-9A757A2F77C0}"/>
              </a:ext>
            </a:extLst>
          </p:cNvPr>
          <p:cNvSpPr>
            <a:spLocks noGrp="1"/>
          </p:cNvSpPr>
          <p:nvPr>
            <p:ph sz="half" idx="2"/>
          </p:nvPr>
        </p:nvSpPr>
        <p:spPr>
          <a:xfrm>
            <a:off x="6172200" y="1825625"/>
            <a:ext cx="5181600" cy="4351338"/>
          </a:xfrm>
          <a:prstGeom prst="rect">
            <a:avLst/>
          </a:prstGeom>
        </p:spPr>
        <p:txBody>
          <a:bodyPr/>
          <a:lstStyle/>
          <a:p>
            <a:r>
              <a:rPr kumimoji="1" lang="zh-CN" altLang="en-US"/>
              <a:t>编辑母版文本样式
第二级
第三级
第四级
第五级</a:t>
            </a:r>
          </a:p>
        </p:txBody>
      </p:sp>
      <p:sp>
        <p:nvSpPr>
          <p:cNvPr id="5" name="日期占位符 4">
            <a:extLst>
              <a:ext uri="{FF2B5EF4-FFF2-40B4-BE49-F238E27FC236}">
                <a16:creationId xmlns:a16="http://schemas.microsoft.com/office/drawing/2014/main" id="{C705A31A-3D56-2D4F-8FC6-8E868A70F28E}"/>
              </a:ext>
            </a:extLst>
          </p:cNvPr>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3C6526A-5B52-A647-B2CE-F6787249B777}" type="datetimeFigureOut">
              <a:rPr kumimoji="1" lang="zh-CN" altLang="en-US" sz="1800" b="0" i="0" u="none" strike="noStrike" kern="1200" cap="none" spc="0" normalizeH="0" baseline="0" noProof="0" smtClean="0">
                <a:ln>
                  <a:noFill/>
                </a:ln>
                <a:solidFill>
                  <a:srgbClr val="232326"/>
                </a:solidFill>
                <a:effectLst/>
                <a:uLnTx/>
                <a:uFillTx/>
                <a:latin typeface="等线" panose="020F0502020204030204"/>
                <a:ea typeface="等线"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2023/4/12</a:t>
            </a:fld>
            <a:endParaRPr kumimoji="1" lang="zh-CN" altLang="en-US" sz="1800" b="0" i="0" u="none" strike="noStrike" kern="1200" cap="none" spc="0" normalizeH="0" baseline="0" noProof="0">
              <a:ln>
                <a:noFill/>
              </a:ln>
              <a:solidFill>
                <a:srgbClr val="232326"/>
              </a:solidFill>
              <a:effectLst/>
              <a:uLnTx/>
              <a:uFillTx/>
              <a:latin typeface="等线" panose="020F0502020204030204"/>
              <a:ea typeface="等线" panose="02010600030101010101" pitchFamily="2" charset="-122"/>
              <a:cs typeface="+mn-cs"/>
            </a:endParaRPr>
          </a:p>
        </p:txBody>
      </p:sp>
      <p:sp>
        <p:nvSpPr>
          <p:cNvPr id="6" name="页脚占位符 5">
            <a:extLst>
              <a:ext uri="{FF2B5EF4-FFF2-40B4-BE49-F238E27FC236}">
                <a16:creationId xmlns:a16="http://schemas.microsoft.com/office/drawing/2014/main" id="{F6805E7E-EF9A-2D41-82E2-62DBFCA63BF1}"/>
              </a:ext>
            </a:extLst>
          </p:cNvPr>
          <p:cNvSpPr>
            <a:spLocks noGrp="1"/>
          </p:cNvSpPr>
          <p:nvPr>
            <p:ph type="ftr" sz="quarter" idx="11"/>
          </p:nvPr>
        </p:nvSpPr>
        <p:spPr>
          <a:xfrm>
            <a:off x="4038600" y="6356350"/>
            <a:ext cx="41148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srgbClr val="232326"/>
              </a:solidFill>
              <a:effectLst/>
              <a:uLnTx/>
              <a:uFillTx/>
              <a:latin typeface="等线" panose="020F0502020204030204"/>
              <a:ea typeface="等线" panose="02010600030101010101" pitchFamily="2" charset="-122"/>
              <a:cs typeface="+mn-cs"/>
            </a:endParaRPr>
          </a:p>
        </p:txBody>
      </p:sp>
      <p:sp>
        <p:nvSpPr>
          <p:cNvPr id="7" name="灯片编号占位符 6">
            <a:extLst>
              <a:ext uri="{FF2B5EF4-FFF2-40B4-BE49-F238E27FC236}">
                <a16:creationId xmlns:a16="http://schemas.microsoft.com/office/drawing/2014/main" id="{688CFBD0-4B44-FA4D-9C39-E6C4E8CE2031}"/>
              </a:ext>
            </a:extLst>
          </p:cNvPr>
          <p:cNvSpPr>
            <a:spLocks noGrp="1"/>
          </p:cNvSpPr>
          <p:nvPr>
            <p:ph type="sldNum" sz="quarter" idx="12"/>
          </p:nvPr>
        </p:nvSpPr>
        <p:spPr>
          <a:xfrm>
            <a:off x="86106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A050470-3863-A442-8FA0-B86F083F0F10}" type="slidenum">
              <a:rPr kumimoji="1" lang="zh-CN" altLang="en-US" sz="1800" b="0" i="0" u="none" strike="noStrike" kern="1200" cap="none" spc="0" normalizeH="0" baseline="0" noProof="0" smtClean="0">
                <a:ln>
                  <a:noFill/>
                </a:ln>
                <a:solidFill>
                  <a:srgbClr val="232326"/>
                </a:solidFill>
                <a:effectLst/>
                <a:uLnTx/>
                <a:uFillTx/>
                <a:latin typeface="等线" panose="020F0502020204030204"/>
                <a:ea typeface="等线"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1" lang="zh-CN" altLang="en-US" sz="1800" b="0" i="0" u="none" strike="noStrike" kern="1200" cap="none" spc="0" normalizeH="0" baseline="0" noProof="0">
              <a:ln>
                <a:noFill/>
              </a:ln>
              <a:solidFill>
                <a:srgbClr val="232326"/>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0643200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83DA8BF-7EA7-FC47-BCE5-733C1E68E622}"/>
              </a:ext>
            </a:extLst>
          </p:cNvPr>
          <p:cNvSpPr>
            <a:spLocks noGrp="1"/>
          </p:cNvSpPr>
          <p:nvPr>
            <p:ph type="title"/>
          </p:nvPr>
        </p:nvSpPr>
        <p:spPr>
          <a:xfrm>
            <a:off x="839788" y="365125"/>
            <a:ext cx="10515600" cy="1325563"/>
          </a:xfrm>
          <a:prstGeom prst="rect">
            <a:avLst/>
          </a:prstGeom>
        </p:spPr>
        <p:txBody>
          <a:bodyPr/>
          <a:lstStyle/>
          <a:p>
            <a:r>
              <a:rPr kumimoji="1" lang="zh-CN" altLang="en-US"/>
              <a:t>单击此处编辑母版标题样式</a:t>
            </a:r>
          </a:p>
        </p:txBody>
      </p:sp>
      <p:sp>
        <p:nvSpPr>
          <p:cNvPr id="3" name="文本占位符 2">
            <a:extLst>
              <a:ext uri="{FF2B5EF4-FFF2-40B4-BE49-F238E27FC236}">
                <a16:creationId xmlns:a16="http://schemas.microsoft.com/office/drawing/2014/main" id="{D5B28FA2-85E0-174F-8F56-623A8D99B24E}"/>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kumimoji="1" lang="zh-CN" altLang="en-US"/>
              <a:t>编辑母版文本样式
第二级
第三级
第四级
第五级</a:t>
            </a:r>
          </a:p>
        </p:txBody>
      </p:sp>
      <p:sp>
        <p:nvSpPr>
          <p:cNvPr id="4" name="内容占位符 3">
            <a:extLst>
              <a:ext uri="{FF2B5EF4-FFF2-40B4-BE49-F238E27FC236}">
                <a16:creationId xmlns:a16="http://schemas.microsoft.com/office/drawing/2014/main" id="{A015F28E-87F3-A945-A0D4-2FF3B4BB2CB0}"/>
              </a:ext>
            </a:extLst>
          </p:cNvPr>
          <p:cNvSpPr>
            <a:spLocks noGrp="1"/>
          </p:cNvSpPr>
          <p:nvPr>
            <p:ph sz="half" idx="2"/>
          </p:nvPr>
        </p:nvSpPr>
        <p:spPr>
          <a:xfrm>
            <a:off x="839788" y="2505075"/>
            <a:ext cx="5157787" cy="3684588"/>
          </a:xfrm>
          <a:prstGeom prst="rect">
            <a:avLst/>
          </a:prstGeom>
        </p:spPr>
        <p:txBody>
          <a:bodyPr/>
          <a:lstStyle/>
          <a:p>
            <a:r>
              <a:rPr kumimoji="1" lang="zh-CN" altLang="en-US"/>
              <a:t>编辑母版文本样式
第二级
第三级
第四级
第五级</a:t>
            </a:r>
          </a:p>
        </p:txBody>
      </p:sp>
      <p:sp>
        <p:nvSpPr>
          <p:cNvPr id="5" name="文本占位符 4">
            <a:extLst>
              <a:ext uri="{FF2B5EF4-FFF2-40B4-BE49-F238E27FC236}">
                <a16:creationId xmlns:a16="http://schemas.microsoft.com/office/drawing/2014/main" id="{BE33325C-B3ED-F549-BAED-793AC7748C3C}"/>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r>
              <a:rPr kumimoji="1" lang="zh-CN" altLang="en-US"/>
              <a:t>编辑母版文本样式
第二级
第三级
第四级
第五级</a:t>
            </a:r>
          </a:p>
        </p:txBody>
      </p:sp>
      <p:sp>
        <p:nvSpPr>
          <p:cNvPr id="6" name="内容占位符 5">
            <a:extLst>
              <a:ext uri="{FF2B5EF4-FFF2-40B4-BE49-F238E27FC236}">
                <a16:creationId xmlns:a16="http://schemas.microsoft.com/office/drawing/2014/main" id="{80449983-0B72-424F-959E-36B784C1DF80}"/>
              </a:ext>
            </a:extLst>
          </p:cNvPr>
          <p:cNvSpPr>
            <a:spLocks noGrp="1"/>
          </p:cNvSpPr>
          <p:nvPr>
            <p:ph sz="quarter" idx="4"/>
          </p:nvPr>
        </p:nvSpPr>
        <p:spPr>
          <a:xfrm>
            <a:off x="6172200" y="2505075"/>
            <a:ext cx="5183188" cy="3684588"/>
          </a:xfrm>
          <a:prstGeom prst="rect">
            <a:avLst/>
          </a:prstGeom>
        </p:spPr>
        <p:txBody>
          <a:bodyPr/>
          <a:lstStyle/>
          <a:p>
            <a:r>
              <a:rPr kumimoji="1" lang="zh-CN" altLang="en-US"/>
              <a:t>编辑母版文本样式
第二级
第三级
第四级
第五级</a:t>
            </a:r>
          </a:p>
        </p:txBody>
      </p:sp>
      <p:sp>
        <p:nvSpPr>
          <p:cNvPr id="7" name="日期占位符 6">
            <a:extLst>
              <a:ext uri="{FF2B5EF4-FFF2-40B4-BE49-F238E27FC236}">
                <a16:creationId xmlns:a16="http://schemas.microsoft.com/office/drawing/2014/main" id="{522F4FB5-FB59-DB4D-9501-24350EC04AA8}"/>
              </a:ext>
            </a:extLst>
          </p:cNvPr>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3C6526A-5B52-A647-B2CE-F6787249B777}" type="datetimeFigureOut">
              <a:rPr kumimoji="1" lang="zh-CN" altLang="en-US" sz="1800" b="0" i="0" u="none" strike="noStrike" kern="1200" cap="none" spc="0" normalizeH="0" baseline="0" noProof="0" smtClean="0">
                <a:ln>
                  <a:noFill/>
                </a:ln>
                <a:solidFill>
                  <a:srgbClr val="232326"/>
                </a:solidFill>
                <a:effectLst/>
                <a:uLnTx/>
                <a:uFillTx/>
                <a:latin typeface="等线" panose="020F0502020204030204"/>
                <a:ea typeface="等线"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2023/4/12</a:t>
            </a:fld>
            <a:endParaRPr kumimoji="1" lang="zh-CN" altLang="en-US" sz="1800" b="0" i="0" u="none" strike="noStrike" kern="1200" cap="none" spc="0" normalizeH="0" baseline="0" noProof="0">
              <a:ln>
                <a:noFill/>
              </a:ln>
              <a:solidFill>
                <a:srgbClr val="232326"/>
              </a:solidFill>
              <a:effectLst/>
              <a:uLnTx/>
              <a:uFillTx/>
              <a:latin typeface="等线" panose="020F0502020204030204"/>
              <a:ea typeface="等线" panose="02010600030101010101" pitchFamily="2" charset="-122"/>
              <a:cs typeface="+mn-cs"/>
            </a:endParaRPr>
          </a:p>
        </p:txBody>
      </p:sp>
      <p:sp>
        <p:nvSpPr>
          <p:cNvPr id="8" name="页脚占位符 7">
            <a:extLst>
              <a:ext uri="{FF2B5EF4-FFF2-40B4-BE49-F238E27FC236}">
                <a16:creationId xmlns:a16="http://schemas.microsoft.com/office/drawing/2014/main" id="{4022D2A4-1F5C-B542-8497-8C431923753F}"/>
              </a:ext>
            </a:extLst>
          </p:cNvPr>
          <p:cNvSpPr>
            <a:spLocks noGrp="1"/>
          </p:cNvSpPr>
          <p:nvPr>
            <p:ph type="ftr" sz="quarter" idx="11"/>
          </p:nvPr>
        </p:nvSpPr>
        <p:spPr>
          <a:xfrm>
            <a:off x="4038600" y="6356350"/>
            <a:ext cx="41148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srgbClr val="232326"/>
              </a:solidFill>
              <a:effectLst/>
              <a:uLnTx/>
              <a:uFillTx/>
              <a:latin typeface="等线" panose="020F0502020204030204"/>
              <a:ea typeface="等线" panose="02010600030101010101" pitchFamily="2" charset="-122"/>
              <a:cs typeface="+mn-cs"/>
            </a:endParaRPr>
          </a:p>
        </p:txBody>
      </p:sp>
      <p:sp>
        <p:nvSpPr>
          <p:cNvPr id="9" name="灯片编号占位符 8">
            <a:extLst>
              <a:ext uri="{FF2B5EF4-FFF2-40B4-BE49-F238E27FC236}">
                <a16:creationId xmlns:a16="http://schemas.microsoft.com/office/drawing/2014/main" id="{E560CAE5-5E07-CD4A-B098-D90015B41285}"/>
              </a:ext>
            </a:extLst>
          </p:cNvPr>
          <p:cNvSpPr>
            <a:spLocks noGrp="1"/>
          </p:cNvSpPr>
          <p:nvPr>
            <p:ph type="sldNum" sz="quarter" idx="12"/>
          </p:nvPr>
        </p:nvSpPr>
        <p:spPr>
          <a:xfrm>
            <a:off x="86106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A050470-3863-A442-8FA0-B86F083F0F10}" type="slidenum">
              <a:rPr kumimoji="1" lang="zh-CN" altLang="en-US" sz="1800" b="0" i="0" u="none" strike="noStrike" kern="1200" cap="none" spc="0" normalizeH="0" baseline="0" noProof="0" smtClean="0">
                <a:ln>
                  <a:noFill/>
                </a:ln>
                <a:solidFill>
                  <a:srgbClr val="232326"/>
                </a:solidFill>
                <a:effectLst/>
                <a:uLnTx/>
                <a:uFillTx/>
                <a:latin typeface="等线" panose="020F0502020204030204"/>
                <a:ea typeface="等线"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1" lang="zh-CN" altLang="en-US" sz="1800" b="0" i="0" u="none" strike="noStrike" kern="1200" cap="none" spc="0" normalizeH="0" baseline="0" noProof="0">
              <a:ln>
                <a:noFill/>
              </a:ln>
              <a:solidFill>
                <a:srgbClr val="232326"/>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2778558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9873D5C-73A2-004C-BA1A-E893049ACB56}"/>
              </a:ext>
            </a:extLst>
          </p:cNvPr>
          <p:cNvSpPr>
            <a:spLocks noGrp="1"/>
          </p:cNvSpPr>
          <p:nvPr>
            <p:ph type="title"/>
          </p:nvPr>
        </p:nvSpPr>
        <p:spPr>
          <a:xfrm>
            <a:off x="838200" y="365125"/>
            <a:ext cx="10515600" cy="1325563"/>
          </a:xfrm>
          <a:prstGeom prst="rect">
            <a:avLst/>
          </a:prstGeom>
        </p:spPr>
        <p:txBody>
          <a:bodyPr/>
          <a:lstStyle/>
          <a:p>
            <a:r>
              <a:rPr kumimoji="1" lang="zh-CN" altLang="en-US"/>
              <a:t>单击此处编辑母版标题样式</a:t>
            </a:r>
          </a:p>
        </p:txBody>
      </p:sp>
      <p:sp>
        <p:nvSpPr>
          <p:cNvPr id="3" name="日期占位符 2">
            <a:extLst>
              <a:ext uri="{FF2B5EF4-FFF2-40B4-BE49-F238E27FC236}">
                <a16:creationId xmlns:a16="http://schemas.microsoft.com/office/drawing/2014/main" id="{8B4EFAD5-6EF9-7140-B77D-95024EBD5DDC}"/>
              </a:ext>
            </a:extLst>
          </p:cNvPr>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3C6526A-5B52-A647-B2CE-F6787249B777}" type="datetimeFigureOut">
              <a:rPr kumimoji="1" lang="zh-CN" altLang="en-US" sz="1800" b="0" i="0" u="none" strike="noStrike" kern="1200" cap="none" spc="0" normalizeH="0" baseline="0" noProof="0" smtClean="0">
                <a:ln>
                  <a:noFill/>
                </a:ln>
                <a:solidFill>
                  <a:srgbClr val="232326"/>
                </a:solidFill>
                <a:effectLst/>
                <a:uLnTx/>
                <a:uFillTx/>
                <a:latin typeface="等线" panose="020F0502020204030204"/>
                <a:ea typeface="等线"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2023/4/12</a:t>
            </a:fld>
            <a:endParaRPr kumimoji="1" lang="zh-CN" altLang="en-US" sz="1800" b="0" i="0" u="none" strike="noStrike" kern="1200" cap="none" spc="0" normalizeH="0" baseline="0" noProof="0">
              <a:ln>
                <a:noFill/>
              </a:ln>
              <a:solidFill>
                <a:srgbClr val="232326"/>
              </a:solidFill>
              <a:effectLst/>
              <a:uLnTx/>
              <a:uFillTx/>
              <a:latin typeface="等线" panose="020F0502020204030204"/>
              <a:ea typeface="等线" panose="02010600030101010101" pitchFamily="2" charset="-122"/>
              <a:cs typeface="+mn-cs"/>
            </a:endParaRPr>
          </a:p>
        </p:txBody>
      </p:sp>
      <p:sp>
        <p:nvSpPr>
          <p:cNvPr id="4" name="页脚占位符 3">
            <a:extLst>
              <a:ext uri="{FF2B5EF4-FFF2-40B4-BE49-F238E27FC236}">
                <a16:creationId xmlns:a16="http://schemas.microsoft.com/office/drawing/2014/main" id="{3D445B74-639F-CA45-9F74-FED000BE2820}"/>
              </a:ext>
            </a:extLst>
          </p:cNvPr>
          <p:cNvSpPr>
            <a:spLocks noGrp="1"/>
          </p:cNvSpPr>
          <p:nvPr>
            <p:ph type="ftr" sz="quarter" idx="11"/>
          </p:nvPr>
        </p:nvSpPr>
        <p:spPr>
          <a:xfrm>
            <a:off x="4038600" y="6356350"/>
            <a:ext cx="41148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srgbClr val="232326"/>
              </a:solidFill>
              <a:effectLst/>
              <a:uLnTx/>
              <a:uFillTx/>
              <a:latin typeface="等线" panose="020F0502020204030204"/>
              <a:ea typeface="等线" panose="02010600030101010101" pitchFamily="2" charset="-122"/>
              <a:cs typeface="+mn-cs"/>
            </a:endParaRPr>
          </a:p>
        </p:txBody>
      </p:sp>
      <p:sp>
        <p:nvSpPr>
          <p:cNvPr id="5" name="灯片编号占位符 4">
            <a:extLst>
              <a:ext uri="{FF2B5EF4-FFF2-40B4-BE49-F238E27FC236}">
                <a16:creationId xmlns:a16="http://schemas.microsoft.com/office/drawing/2014/main" id="{F42B9C7D-6F3A-3A44-BE29-A0D4054ED968}"/>
              </a:ext>
            </a:extLst>
          </p:cNvPr>
          <p:cNvSpPr>
            <a:spLocks noGrp="1"/>
          </p:cNvSpPr>
          <p:nvPr>
            <p:ph type="sldNum" sz="quarter" idx="12"/>
          </p:nvPr>
        </p:nvSpPr>
        <p:spPr>
          <a:xfrm>
            <a:off x="86106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A050470-3863-A442-8FA0-B86F083F0F10}" type="slidenum">
              <a:rPr kumimoji="1" lang="zh-CN" altLang="en-US" sz="1800" b="0" i="0" u="none" strike="noStrike" kern="1200" cap="none" spc="0" normalizeH="0" baseline="0" noProof="0" smtClean="0">
                <a:ln>
                  <a:noFill/>
                </a:ln>
                <a:solidFill>
                  <a:srgbClr val="232326"/>
                </a:solidFill>
                <a:effectLst/>
                <a:uLnTx/>
                <a:uFillTx/>
                <a:latin typeface="等线" panose="020F0502020204030204"/>
                <a:ea typeface="等线"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1" lang="zh-CN" altLang="en-US" sz="1800" b="0" i="0" u="none" strike="noStrike" kern="1200" cap="none" spc="0" normalizeH="0" baseline="0" noProof="0">
              <a:ln>
                <a:noFill/>
              </a:ln>
              <a:solidFill>
                <a:srgbClr val="232326"/>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2603484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4" name="灯片编号占位符 3">
            <a:extLst>
              <a:ext uri="{FF2B5EF4-FFF2-40B4-BE49-F238E27FC236}">
                <a16:creationId xmlns:a16="http://schemas.microsoft.com/office/drawing/2014/main" id="{00F9FADC-9688-7B4A-AC89-47924EF3F340}"/>
              </a:ext>
            </a:extLst>
          </p:cNvPr>
          <p:cNvSpPr>
            <a:spLocks noGrp="1"/>
          </p:cNvSpPr>
          <p:nvPr>
            <p:ph type="sldNum" sz="quarter" idx="12"/>
          </p:nvPr>
        </p:nvSpPr>
        <p:spPr>
          <a:xfrm>
            <a:off x="9083353" y="6116376"/>
            <a:ext cx="2743200" cy="365125"/>
          </a:xfrm>
          <a:prstGeom prst="rect">
            <a:avLst/>
          </a:prstGeom>
        </p:spPr>
        <p:txBody>
          <a:bodyPr/>
          <a:lstStyle>
            <a:lvl1pPr algn="r">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1" lang="en-US" altLang="zh-CN" sz="1800" b="0" i="0" u="none" strike="noStrike" kern="1200" cap="none" spc="0" normalizeH="0" baseline="0" noProof="0" dirty="0">
                <a:ln>
                  <a:noFill/>
                </a:ln>
                <a:solidFill>
                  <a:srgbClr val="232326"/>
                </a:solidFill>
                <a:effectLst/>
                <a:uLnTx/>
                <a:uFillTx/>
                <a:latin typeface="等线" panose="020F0502020204030204"/>
                <a:ea typeface="等线" panose="02010600030101010101" pitchFamily="2" charset="-122"/>
                <a:cs typeface="+mn-cs"/>
              </a:rPr>
              <a:t>PAGE</a:t>
            </a:r>
            <a:r>
              <a:rPr kumimoji="1" lang="zh-CN" altLang="en-US" sz="1800" b="0" i="0" u="none" strike="noStrike" kern="1200" cap="none" spc="0" normalizeH="0" baseline="0" noProof="0" dirty="0">
                <a:ln>
                  <a:noFill/>
                </a:ln>
                <a:solidFill>
                  <a:srgbClr val="232326"/>
                </a:solidFill>
                <a:effectLst/>
                <a:uLnTx/>
                <a:uFillTx/>
                <a:latin typeface="等线" panose="020F0502020204030204"/>
                <a:ea typeface="等线" panose="02010600030101010101" pitchFamily="2" charset="-122"/>
                <a:cs typeface="+mn-cs"/>
              </a:rPr>
              <a:t>  </a:t>
            </a:r>
            <a:fld id="{9A050470-3863-A442-8FA0-B86F083F0F10}" type="slidenum">
              <a:rPr kumimoji="1" lang="zh-CN" altLang="en-US" sz="1800" b="0" i="0" u="none" strike="noStrike" kern="1200" cap="none" spc="0" normalizeH="0" baseline="0" noProof="0" smtClean="0">
                <a:ln>
                  <a:noFill/>
                </a:ln>
                <a:solidFill>
                  <a:srgbClr val="232326"/>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1" lang="zh-CN" altLang="en-US" sz="1800" b="0" i="0" u="none" strike="noStrike" kern="1200" cap="none" spc="0" normalizeH="0" baseline="0" noProof="0" dirty="0">
              <a:ln>
                <a:noFill/>
              </a:ln>
              <a:solidFill>
                <a:srgbClr val="232326"/>
              </a:solidFill>
              <a:effectLst/>
              <a:uLnTx/>
              <a:uFillTx/>
              <a:latin typeface="等线" panose="020F0502020204030204"/>
              <a:ea typeface="等线" panose="02010600030101010101" pitchFamily="2" charset="-122"/>
              <a:cs typeface="+mn-cs"/>
            </a:endParaRPr>
          </a:p>
        </p:txBody>
      </p:sp>
      <p:cxnSp>
        <p:nvCxnSpPr>
          <p:cNvPr id="3" name="直线连接符 20">
            <a:extLst>
              <a:ext uri="{FF2B5EF4-FFF2-40B4-BE49-F238E27FC236}">
                <a16:creationId xmlns:a16="http://schemas.microsoft.com/office/drawing/2014/main" id="{9B4780D4-B10E-4A03-8233-EF403E15CE19}"/>
              </a:ext>
            </a:extLst>
          </p:cNvPr>
          <p:cNvCxnSpPr>
            <a:cxnSpLocks/>
          </p:cNvCxnSpPr>
          <p:nvPr userDrawn="1"/>
        </p:nvCxnSpPr>
        <p:spPr>
          <a:xfrm>
            <a:off x="5992982" y="765206"/>
            <a:ext cx="3600000" cy="0"/>
          </a:xfrm>
          <a:prstGeom prst="line">
            <a:avLst/>
          </a:prstGeom>
          <a:ln w="12700"/>
        </p:spPr>
        <p:style>
          <a:lnRef idx="1">
            <a:schemeClr val="accent1"/>
          </a:lnRef>
          <a:fillRef idx="0">
            <a:schemeClr val="accent1"/>
          </a:fillRef>
          <a:effectRef idx="0">
            <a:schemeClr val="accent1"/>
          </a:effectRef>
          <a:fontRef idx="minor">
            <a:schemeClr val="tx1"/>
          </a:fontRef>
        </p:style>
      </p:cxnSp>
      <p:grpSp>
        <p:nvGrpSpPr>
          <p:cNvPr id="5" name="组合 4">
            <a:extLst>
              <a:ext uri="{FF2B5EF4-FFF2-40B4-BE49-F238E27FC236}">
                <a16:creationId xmlns:a16="http://schemas.microsoft.com/office/drawing/2014/main" id="{6F948381-63FD-4F60-98FB-6B1443067DD9}"/>
              </a:ext>
            </a:extLst>
          </p:cNvPr>
          <p:cNvGrpSpPr/>
          <p:nvPr userDrawn="1"/>
        </p:nvGrpSpPr>
        <p:grpSpPr>
          <a:xfrm>
            <a:off x="-18279" y="107729"/>
            <a:ext cx="5928778" cy="662825"/>
            <a:chOff x="-18279" y="320203"/>
            <a:chExt cx="2910870" cy="486484"/>
          </a:xfrm>
        </p:grpSpPr>
        <p:sp>
          <p:nvSpPr>
            <p:cNvPr id="6" name="矩形 5">
              <a:extLst>
                <a:ext uri="{FF2B5EF4-FFF2-40B4-BE49-F238E27FC236}">
                  <a16:creationId xmlns:a16="http://schemas.microsoft.com/office/drawing/2014/main" id="{2C7D8020-48F4-4953-885B-81FB8C3A1936}"/>
                </a:ext>
              </a:extLst>
            </p:cNvPr>
            <p:cNvSpPr/>
            <p:nvPr/>
          </p:nvSpPr>
          <p:spPr>
            <a:xfrm>
              <a:off x="-18279" y="320203"/>
              <a:ext cx="2527125" cy="48648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srgbClr val="303E82"/>
                </a:solidFill>
                <a:effectLst/>
                <a:uLnTx/>
                <a:uFillTx/>
                <a:latin typeface="等线" panose="020F0502020204030204"/>
                <a:ea typeface="等线" panose="02010600030101010101" pitchFamily="2" charset="-122"/>
                <a:cs typeface="+mn-cs"/>
              </a:endParaRPr>
            </a:p>
          </p:txBody>
        </p:sp>
        <p:sp>
          <p:nvSpPr>
            <p:cNvPr id="7" name="三角形 16">
              <a:extLst>
                <a:ext uri="{FF2B5EF4-FFF2-40B4-BE49-F238E27FC236}">
                  <a16:creationId xmlns:a16="http://schemas.microsoft.com/office/drawing/2014/main" id="{A97B092F-EA02-4B04-872F-0798364907E4}"/>
                </a:ext>
              </a:extLst>
            </p:cNvPr>
            <p:cNvSpPr/>
            <p:nvPr/>
          </p:nvSpPr>
          <p:spPr>
            <a:xfrm flipV="1">
              <a:off x="2227346" y="320203"/>
              <a:ext cx="559768" cy="482559"/>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dirty="0">
                <a:ln>
                  <a:noFill/>
                </a:ln>
                <a:solidFill>
                  <a:srgbClr val="FFFFFF"/>
                </a:solidFill>
                <a:effectLst/>
                <a:uLnTx/>
                <a:uFillTx/>
                <a:latin typeface="等线" panose="020F0502020204030204"/>
                <a:ea typeface="等线" panose="02010600030101010101" pitchFamily="2" charset="-122"/>
                <a:cs typeface="+mn-cs"/>
              </a:endParaRPr>
            </a:p>
          </p:txBody>
        </p:sp>
        <p:cxnSp>
          <p:nvCxnSpPr>
            <p:cNvPr id="9" name="直线连接符 4">
              <a:extLst>
                <a:ext uri="{FF2B5EF4-FFF2-40B4-BE49-F238E27FC236}">
                  <a16:creationId xmlns:a16="http://schemas.microsoft.com/office/drawing/2014/main" id="{2681D244-0E75-4B86-895C-78703F36C196}"/>
                </a:ext>
              </a:extLst>
            </p:cNvPr>
            <p:cNvCxnSpPr>
              <a:cxnSpLocks/>
            </p:cNvCxnSpPr>
            <p:nvPr/>
          </p:nvCxnSpPr>
          <p:spPr>
            <a:xfrm flipH="1">
              <a:off x="2615418" y="323378"/>
              <a:ext cx="277173" cy="482559"/>
            </a:xfrm>
            <a:prstGeom prst="line">
              <a:avLst/>
            </a:prstGeom>
            <a:ln w="25400"/>
          </p:spPr>
          <p:style>
            <a:lnRef idx="1">
              <a:schemeClr val="accent1"/>
            </a:lnRef>
            <a:fillRef idx="0">
              <a:schemeClr val="accent1"/>
            </a:fillRef>
            <a:effectRef idx="0">
              <a:schemeClr val="accent1"/>
            </a:effectRef>
            <a:fontRef idx="minor">
              <a:schemeClr val="tx1"/>
            </a:fontRef>
          </p:style>
        </p:cxnSp>
      </p:grpSp>
      <p:pic>
        <p:nvPicPr>
          <p:cNvPr id="10" name="图片 9">
            <a:extLst>
              <a:ext uri="{FF2B5EF4-FFF2-40B4-BE49-F238E27FC236}">
                <a16:creationId xmlns:a16="http://schemas.microsoft.com/office/drawing/2014/main" id="{271A603F-B214-40A7-ACAF-CBBCE7F9103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675465" y="145324"/>
            <a:ext cx="2269432" cy="627442"/>
          </a:xfrm>
          <a:prstGeom prst="rect">
            <a:avLst/>
          </a:prstGeom>
        </p:spPr>
      </p:pic>
    </p:spTree>
    <p:extLst>
      <p:ext uri="{BB962C8B-B14F-4D97-AF65-F5344CB8AC3E}">
        <p14:creationId xmlns:p14="http://schemas.microsoft.com/office/powerpoint/2010/main" val="36075231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0CD43FC-0F91-4C4C-8C74-0B49B8AAE40D}"/>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kumimoji="1" lang="zh-CN" altLang="en-US"/>
              <a:t>单击此处编辑母版标题样式</a:t>
            </a:r>
          </a:p>
        </p:txBody>
      </p:sp>
      <p:sp>
        <p:nvSpPr>
          <p:cNvPr id="3" name="内容占位符 2">
            <a:extLst>
              <a:ext uri="{FF2B5EF4-FFF2-40B4-BE49-F238E27FC236}">
                <a16:creationId xmlns:a16="http://schemas.microsoft.com/office/drawing/2014/main" id="{8DFE7C35-B3DD-9E4D-9F10-393DAE9D1982}"/>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r>
              <a:rPr kumimoji="1" lang="zh-CN" altLang="en-US"/>
              <a:t>编辑母版文本样式
第二级
第三级
第四级
第五级</a:t>
            </a:r>
          </a:p>
        </p:txBody>
      </p:sp>
      <p:sp>
        <p:nvSpPr>
          <p:cNvPr id="4" name="文本占位符 3">
            <a:extLst>
              <a:ext uri="{FF2B5EF4-FFF2-40B4-BE49-F238E27FC236}">
                <a16:creationId xmlns:a16="http://schemas.microsoft.com/office/drawing/2014/main" id="{1181DE41-8DF7-6F47-9901-9047A22683DB}"/>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kumimoji="1" lang="zh-CN" altLang="en-US"/>
              <a:t>编辑母版文本样式
第二级
第三级
第四级
第五级</a:t>
            </a:r>
          </a:p>
        </p:txBody>
      </p:sp>
      <p:sp>
        <p:nvSpPr>
          <p:cNvPr id="5" name="日期占位符 4">
            <a:extLst>
              <a:ext uri="{FF2B5EF4-FFF2-40B4-BE49-F238E27FC236}">
                <a16:creationId xmlns:a16="http://schemas.microsoft.com/office/drawing/2014/main" id="{854C9D89-C1EF-8F48-BAE0-7E3DC9CCE738}"/>
              </a:ext>
            </a:extLst>
          </p:cNvPr>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3C6526A-5B52-A647-B2CE-F6787249B777}" type="datetimeFigureOut">
              <a:rPr kumimoji="1" lang="zh-CN" altLang="en-US" sz="1800" b="0" i="0" u="none" strike="noStrike" kern="1200" cap="none" spc="0" normalizeH="0" baseline="0" noProof="0" smtClean="0">
                <a:ln>
                  <a:noFill/>
                </a:ln>
                <a:solidFill>
                  <a:srgbClr val="232326"/>
                </a:solidFill>
                <a:effectLst/>
                <a:uLnTx/>
                <a:uFillTx/>
                <a:latin typeface="等线" panose="020F0502020204030204"/>
                <a:ea typeface="等线"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2023/4/12</a:t>
            </a:fld>
            <a:endParaRPr kumimoji="1" lang="zh-CN" altLang="en-US" sz="1800" b="0" i="0" u="none" strike="noStrike" kern="1200" cap="none" spc="0" normalizeH="0" baseline="0" noProof="0">
              <a:ln>
                <a:noFill/>
              </a:ln>
              <a:solidFill>
                <a:srgbClr val="232326"/>
              </a:solidFill>
              <a:effectLst/>
              <a:uLnTx/>
              <a:uFillTx/>
              <a:latin typeface="等线" panose="020F0502020204030204"/>
              <a:ea typeface="等线" panose="02010600030101010101" pitchFamily="2" charset="-122"/>
              <a:cs typeface="+mn-cs"/>
            </a:endParaRPr>
          </a:p>
        </p:txBody>
      </p:sp>
      <p:sp>
        <p:nvSpPr>
          <p:cNvPr id="6" name="页脚占位符 5">
            <a:extLst>
              <a:ext uri="{FF2B5EF4-FFF2-40B4-BE49-F238E27FC236}">
                <a16:creationId xmlns:a16="http://schemas.microsoft.com/office/drawing/2014/main" id="{F2DB5334-540C-9C46-83E6-D5D850E6D300}"/>
              </a:ext>
            </a:extLst>
          </p:cNvPr>
          <p:cNvSpPr>
            <a:spLocks noGrp="1"/>
          </p:cNvSpPr>
          <p:nvPr>
            <p:ph type="ftr" sz="quarter" idx="11"/>
          </p:nvPr>
        </p:nvSpPr>
        <p:spPr>
          <a:xfrm>
            <a:off x="4038600" y="6356350"/>
            <a:ext cx="41148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srgbClr val="232326"/>
              </a:solidFill>
              <a:effectLst/>
              <a:uLnTx/>
              <a:uFillTx/>
              <a:latin typeface="等线" panose="020F0502020204030204"/>
              <a:ea typeface="等线" panose="02010600030101010101" pitchFamily="2" charset="-122"/>
              <a:cs typeface="+mn-cs"/>
            </a:endParaRPr>
          </a:p>
        </p:txBody>
      </p:sp>
      <p:sp>
        <p:nvSpPr>
          <p:cNvPr id="7" name="灯片编号占位符 6">
            <a:extLst>
              <a:ext uri="{FF2B5EF4-FFF2-40B4-BE49-F238E27FC236}">
                <a16:creationId xmlns:a16="http://schemas.microsoft.com/office/drawing/2014/main" id="{2DA23EBC-20AA-544F-AB7F-1C8DCD7DE8BC}"/>
              </a:ext>
            </a:extLst>
          </p:cNvPr>
          <p:cNvSpPr>
            <a:spLocks noGrp="1"/>
          </p:cNvSpPr>
          <p:nvPr>
            <p:ph type="sldNum" sz="quarter" idx="12"/>
          </p:nvPr>
        </p:nvSpPr>
        <p:spPr>
          <a:xfrm>
            <a:off x="86106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A050470-3863-A442-8FA0-B86F083F0F10}" type="slidenum">
              <a:rPr kumimoji="1" lang="zh-CN" altLang="en-US" sz="1800" b="0" i="0" u="none" strike="noStrike" kern="1200" cap="none" spc="0" normalizeH="0" baseline="0" noProof="0" smtClean="0">
                <a:ln>
                  <a:noFill/>
                </a:ln>
                <a:solidFill>
                  <a:srgbClr val="232326"/>
                </a:solidFill>
                <a:effectLst/>
                <a:uLnTx/>
                <a:uFillTx/>
                <a:latin typeface="等线" panose="020F0502020204030204"/>
                <a:ea typeface="等线"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1" lang="zh-CN" altLang="en-US" sz="1800" b="0" i="0" u="none" strike="noStrike" kern="1200" cap="none" spc="0" normalizeH="0" baseline="0" noProof="0">
              <a:ln>
                <a:noFill/>
              </a:ln>
              <a:solidFill>
                <a:srgbClr val="232326"/>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8285221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F7D6C74-9040-1E41-817A-5FB7D5189071}"/>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kumimoji="1" lang="zh-CN" altLang="en-US"/>
              <a:t>单击此处编辑母版标题样式</a:t>
            </a:r>
          </a:p>
        </p:txBody>
      </p:sp>
      <p:sp>
        <p:nvSpPr>
          <p:cNvPr id="3" name="图片占位符 2">
            <a:extLst>
              <a:ext uri="{FF2B5EF4-FFF2-40B4-BE49-F238E27FC236}">
                <a16:creationId xmlns:a16="http://schemas.microsoft.com/office/drawing/2014/main" id="{1FBF8CF3-E06E-874C-9B8D-C5DE0FABE3DD}"/>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a:extLst>
              <a:ext uri="{FF2B5EF4-FFF2-40B4-BE49-F238E27FC236}">
                <a16:creationId xmlns:a16="http://schemas.microsoft.com/office/drawing/2014/main" id="{67CC538D-014F-3A45-90B4-B33062E94AB8}"/>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r>
              <a:rPr kumimoji="1" lang="zh-CN" altLang="en-US"/>
              <a:t>编辑母版文本样式
第二级
第三级
第四级
第五级</a:t>
            </a:r>
          </a:p>
        </p:txBody>
      </p:sp>
      <p:sp>
        <p:nvSpPr>
          <p:cNvPr id="5" name="日期占位符 4">
            <a:extLst>
              <a:ext uri="{FF2B5EF4-FFF2-40B4-BE49-F238E27FC236}">
                <a16:creationId xmlns:a16="http://schemas.microsoft.com/office/drawing/2014/main" id="{0A33127D-4274-014C-BCE4-AC78A3A48D03}"/>
              </a:ext>
            </a:extLst>
          </p:cNvPr>
          <p:cNvSpPr>
            <a:spLocks noGrp="1"/>
          </p:cNvSpPr>
          <p:nvPr>
            <p:ph type="dt" sz="half" idx="10"/>
          </p:nvPr>
        </p:nvSpPr>
        <p:spPr>
          <a:xfrm>
            <a:off x="8382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B3C6526A-5B52-A647-B2CE-F6787249B777}" type="datetimeFigureOut">
              <a:rPr kumimoji="1" lang="zh-CN" altLang="en-US" sz="1800" b="0" i="0" u="none" strike="noStrike" kern="1200" cap="none" spc="0" normalizeH="0" baseline="0" noProof="0" smtClean="0">
                <a:ln>
                  <a:noFill/>
                </a:ln>
                <a:solidFill>
                  <a:srgbClr val="232326"/>
                </a:solidFill>
                <a:effectLst/>
                <a:uLnTx/>
                <a:uFillTx/>
                <a:latin typeface="等线" panose="020F0502020204030204"/>
                <a:ea typeface="等线"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2023/4/12</a:t>
            </a:fld>
            <a:endParaRPr kumimoji="1" lang="zh-CN" altLang="en-US" sz="1800" b="0" i="0" u="none" strike="noStrike" kern="1200" cap="none" spc="0" normalizeH="0" baseline="0" noProof="0">
              <a:ln>
                <a:noFill/>
              </a:ln>
              <a:solidFill>
                <a:srgbClr val="232326"/>
              </a:solidFill>
              <a:effectLst/>
              <a:uLnTx/>
              <a:uFillTx/>
              <a:latin typeface="等线" panose="020F0502020204030204"/>
              <a:ea typeface="等线" panose="02010600030101010101" pitchFamily="2" charset="-122"/>
              <a:cs typeface="+mn-cs"/>
            </a:endParaRPr>
          </a:p>
        </p:txBody>
      </p:sp>
      <p:sp>
        <p:nvSpPr>
          <p:cNvPr id="6" name="页脚占位符 5">
            <a:extLst>
              <a:ext uri="{FF2B5EF4-FFF2-40B4-BE49-F238E27FC236}">
                <a16:creationId xmlns:a16="http://schemas.microsoft.com/office/drawing/2014/main" id="{FD4763ED-5697-9241-90CC-9FA782A04B15}"/>
              </a:ext>
            </a:extLst>
          </p:cNvPr>
          <p:cNvSpPr>
            <a:spLocks noGrp="1"/>
          </p:cNvSpPr>
          <p:nvPr>
            <p:ph type="ftr" sz="quarter" idx="11"/>
          </p:nvPr>
        </p:nvSpPr>
        <p:spPr>
          <a:xfrm>
            <a:off x="4038600" y="6356350"/>
            <a:ext cx="41148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srgbClr val="232326"/>
              </a:solidFill>
              <a:effectLst/>
              <a:uLnTx/>
              <a:uFillTx/>
              <a:latin typeface="等线" panose="020F0502020204030204"/>
              <a:ea typeface="等线" panose="02010600030101010101" pitchFamily="2" charset="-122"/>
              <a:cs typeface="+mn-cs"/>
            </a:endParaRPr>
          </a:p>
        </p:txBody>
      </p:sp>
      <p:sp>
        <p:nvSpPr>
          <p:cNvPr id="7" name="灯片编号占位符 6">
            <a:extLst>
              <a:ext uri="{FF2B5EF4-FFF2-40B4-BE49-F238E27FC236}">
                <a16:creationId xmlns:a16="http://schemas.microsoft.com/office/drawing/2014/main" id="{8131ECE1-370B-6346-8638-CCC92E89EBE3}"/>
              </a:ext>
            </a:extLst>
          </p:cNvPr>
          <p:cNvSpPr>
            <a:spLocks noGrp="1"/>
          </p:cNvSpPr>
          <p:nvPr>
            <p:ph type="sldNum" sz="quarter" idx="12"/>
          </p:nvPr>
        </p:nvSpPr>
        <p:spPr>
          <a:xfrm>
            <a:off x="8610600" y="6356350"/>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9A050470-3863-A442-8FA0-B86F083F0F10}" type="slidenum">
              <a:rPr kumimoji="1" lang="zh-CN" altLang="en-US" sz="1800" b="0" i="0" u="none" strike="noStrike" kern="1200" cap="none" spc="0" normalizeH="0" baseline="0" noProof="0" smtClean="0">
                <a:ln>
                  <a:noFill/>
                </a:ln>
                <a:solidFill>
                  <a:srgbClr val="232326"/>
                </a:solidFill>
                <a:effectLst/>
                <a:uLnTx/>
                <a:uFillTx/>
                <a:latin typeface="等线" panose="020F0502020204030204"/>
                <a:ea typeface="等线" panose="02010600030101010101" pitchFamily="2" charset="-122"/>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1" lang="zh-CN" altLang="en-US" sz="1800" b="0" i="0" u="none" strike="noStrike" kern="1200" cap="none" spc="0" normalizeH="0" baseline="0" noProof="0">
              <a:ln>
                <a:noFill/>
              </a:ln>
              <a:solidFill>
                <a:srgbClr val="232326"/>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4716378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B728F953-FD1C-EE48-A8BC-DDE50D9986CC}"/>
              </a:ext>
            </a:extLst>
          </p:cNvPr>
          <p:cNvPicPr>
            <a:picLocks noChangeAspect="1"/>
          </p:cNvPicPr>
          <p:nvPr userDrawn="1"/>
        </p:nvPicPr>
        <p:blipFill>
          <a:blip r:embed="rId14"/>
          <a:stretch>
            <a:fillRect/>
          </a:stretch>
        </p:blipFill>
        <p:spPr>
          <a:xfrm>
            <a:off x="0" y="0"/>
            <a:ext cx="12192000" cy="6858000"/>
          </a:xfrm>
          <a:prstGeom prst="rect">
            <a:avLst/>
          </a:prstGeom>
        </p:spPr>
      </p:pic>
    </p:spTree>
    <p:extLst>
      <p:ext uri="{BB962C8B-B14F-4D97-AF65-F5344CB8AC3E}">
        <p14:creationId xmlns:p14="http://schemas.microsoft.com/office/powerpoint/2010/main" val="404108502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2.xml"/><Relationship Id="rId7" Type="http://schemas.openxmlformats.org/officeDocument/2006/relationships/image" Target="../media/image13.png"/><Relationship Id="rId2" Type="http://schemas.openxmlformats.org/officeDocument/2006/relationships/slideLayout" Target="../slideLayouts/slideLayout2.xml"/><Relationship Id="rId1" Type="http://schemas.openxmlformats.org/officeDocument/2006/relationships/tags" Target="../tags/tag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15.tiff"/><Relationship Id="rId7" Type="http://schemas.openxmlformats.org/officeDocument/2006/relationships/image" Target="../media/image18.jpeg"/><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17.tiff"/><Relationship Id="rId5" Type="http://schemas.microsoft.com/office/2007/relationships/hdphoto" Target="../media/hdphoto1.wdp"/><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slideLayout" Target="../slideLayouts/slideLayout7.xml"/><Relationship Id="rId1" Type="http://schemas.openxmlformats.org/officeDocument/2006/relationships/tags" Target="../tags/tag3.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8.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slideLayout" Target="../slideLayouts/slideLayout7.xml"/><Relationship Id="rId1" Type="http://schemas.openxmlformats.org/officeDocument/2006/relationships/tags" Target="../tags/tag4.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9.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D83820FE-3C77-7C44-B806-FC9D54BBF497}"/>
              </a:ext>
            </a:extLst>
          </p:cNvPr>
          <p:cNvPicPr>
            <a:picLocks noChangeAspect="1"/>
          </p:cNvPicPr>
          <p:nvPr/>
        </p:nvPicPr>
        <p:blipFill>
          <a:blip r:embed="rId3"/>
          <a:stretch>
            <a:fillRect/>
          </a:stretch>
        </p:blipFill>
        <p:spPr>
          <a:xfrm>
            <a:off x="0" y="0"/>
            <a:ext cx="12192000" cy="6858000"/>
          </a:xfrm>
          <a:prstGeom prst="rect">
            <a:avLst/>
          </a:prstGeom>
        </p:spPr>
      </p:pic>
      <p:pic>
        <p:nvPicPr>
          <p:cNvPr id="11" name="图片 10">
            <a:extLst>
              <a:ext uri="{FF2B5EF4-FFF2-40B4-BE49-F238E27FC236}">
                <a16:creationId xmlns:a16="http://schemas.microsoft.com/office/drawing/2014/main" id="{A3B748C5-29AA-CC4B-A764-11631BD524AA}"/>
              </a:ext>
            </a:extLst>
          </p:cNvPr>
          <p:cNvPicPr>
            <a:picLocks noChangeAspect="1"/>
          </p:cNvPicPr>
          <p:nvPr/>
        </p:nvPicPr>
        <p:blipFill>
          <a:blip r:embed="rId4"/>
          <a:stretch>
            <a:fillRect/>
          </a:stretch>
        </p:blipFill>
        <p:spPr>
          <a:xfrm>
            <a:off x="0" y="150159"/>
            <a:ext cx="3644900" cy="1143000"/>
          </a:xfrm>
          <a:prstGeom prst="rect">
            <a:avLst/>
          </a:prstGeom>
        </p:spPr>
      </p:pic>
      <p:sp>
        <p:nvSpPr>
          <p:cNvPr id="5" name="文本框 4">
            <a:extLst>
              <a:ext uri="{FF2B5EF4-FFF2-40B4-BE49-F238E27FC236}">
                <a16:creationId xmlns:a16="http://schemas.microsoft.com/office/drawing/2014/main" id="{4AF6B542-079F-2E4D-AC5B-B175F2D74916}"/>
              </a:ext>
            </a:extLst>
          </p:cNvPr>
          <p:cNvSpPr txBox="1"/>
          <p:nvPr/>
        </p:nvSpPr>
        <p:spPr>
          <a:xfrm>
            <a:off x="1025915" y="2187842"/>
            <a:ext cx="10152244" cy="1569660"/>
          </a:xfrm>
          <a:prstGeom prst="rect">
            <a:avLst/>
          </a:prstGeom>
          <a:noFill/>
        </p:spPr>
        <p:txBody>
          <a:bodyPr wrap="square" rtlCol="0">
            <a:spAutoFit/>
          </a:bodyPr>
          <a:lstStyle/>
          <a:p>
            <a:pPr algn="ctr"/>
            <a:r>
              <a:rPr kumimoji="1" lang="en-US" altLang="zh-CN" sz="4800" b="1" spc="50" dirty="0">
                <a:ln w="9525" cmpd="sng">
                  <a:noFill/>
                  <a:prstDash val="solid"/>
                </a:ln>
                <a:solidFill>
                  <a:srgbClr val="70AD47">
                    <a:tint val="1000"/>
                  </a:srgbClr>
                </a:solidFill>
                <a:effectLst>
                  <a:glow rad="38100">
                    <a:schemeClr val="accent1">
                      <a:alpha val="40000"/>
                    </a:schemeClr>
                  </a:glow>
                </a:effectLst>
                <a:latin typeface="微软雅黑" panose="020B0503020204020204" pitchFamily="34" charset="-122"/>
                <a:ea typeface="微软雅黑" panose="020B0503020204020204" pitchFamily="34" charset="-122"/>
              </a:rPr>
              <a:t>《</a:t>
            </a:r>
            <a:r>
              <a:rPr kumimoji="1" lang="zh-CN" altLang="en-US" sz="4800" b="1" spc="50" dirty="0">
                <a:ln w="9525" cmpd="sng">
                  <a:noFill/>
                  <a:prstDash val="solid"/>
                </a:ln>
                <a:solidFill>
                  <a:srgbClr val="70AD47">
                    <a:tint val="1000"/>
                  </a:srgbClr>
                </a:solidFill>
                <a:effectLst>
                  <a:glow rad="38100">
                    <a:schemeClr val="accent1">
                      <a:alpha val="40000"/>
                    </a:schemeClr>
                  </a:glow>
                </a:effectLst>
                <a:latin typeface="微软雅黑" panose="020B0503020204020204" pitchFamily="34" charset="-122"/>
                <a:ea typeface="微软雅黑" panose="020B0503020204020204" pitchFamily="34" charset="-122"/>
              </a:rPr>
              <a:t>中小企业案例及解决方案</a:t>
            </a:r>
            <a:r>
              <a:rPr kumimoji="1" lang="en-US" altLang="zh-CN" sz="4800" b="1" spc="50" dirty="0">
                <a:ln w="9525" cmpd="sng">
                  <a:noFill/>
                  <a:prstDash val="solid"/>
                </a:ln>
                <a:solidFill>
                  <a:srgbClr val="70AD47">
                    <a:tint val="1000"/>
                  </a:srgbClr>
                </a:solidFill>
                <a:effectLst>
                  <a:glow rad="38100">
                    <a:schemeClr val="accent1">
                      <a:alpha val="40000"/>
                    </a:schemeClr>
                  </a:glow>
                </a:effectLst>
                <a:latin typeface="微软雅黑" panose="020B0503020204020204" pitchFamily="34" charset="-122"/>
                <a:ea typeface="微软雅黑" panose="020B0503020204020204" pitchFamily="34" charset="-122"/>
              </a:rPr>
              <a:t>》</a:t>
            </a:r>
          </a:p>
          <a:p>
            <a:pPr algn="ctr"/>
            <a:r>
              <a:rPr kumimoji="1" lang="zh-CN" altLang="en-US" sz="4800" b="1" spc="50" dirty="0">
                <a:ln w="9525" cmpd="sng">
                  <a:noFill/>
                  <a:prstDash val="solid"/>
                </a:ln>
                <a:solidFill>
                  <a:srgbClr val="70AD47">
                    <a:tint val="1000"/>
                  </a:srgbClr>
                </a:solidFill>
                <a:effectLst>
                  <a:glow rad="38100">
                    <a:schemeClr val="accent1">
                      <a:alpha val="40000"/>
                    </a:schemeClr>
                  </a:glow>
                </a:effectLst>
                <a:latin typeface="微软雅黑" panose="020B0503020204020204" pitchFamily="34" charset="-122"/>
                <a:ea typeface="微软雅黑" panose="020B0503020204020204" pitchFamily="34" charset="-122"/>
              </a:rPr>
              <a:t>汇报材料</a:t>
            </a:r>
            <a:endParaRPr kumimoji="1" lang="en-US" altLang="zh-CN" sz="4800" b="1" spc="50" dirty="0">
              <a:ln w="9525" cmpd="sng">
                <a:noFill/>
                <a:prstDash val="solid"/>
              </a:ln>
              <a:solidFill>
                <a:srgbClr val="70AD47">
                  <a:tint val="1000"/>
                </a:srgbClr>
              </a:solidFill>
              <a:effectLst>
                <a:glow rad="38100">
                  <a:schemeClr val="accent1">
                    <a:alpha val="40000"/>
                  </a:schemeClr>
                </a:glow>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146101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14859" y="214947"/>
            <a:ext cx="1845377" cy="461665"/>
          </a:xfrm>
          <a:prstGeom prst="rect">
            <a:avLst/>
          </a:prstGeom>
        </p:spPr>
        <p:txBody>
          <a:bodyPr wrap="none">
            <a:spAutoFit/>
          </a:bodyPr>
          <a:lstStyle/>
          <a:p>
            <a:pPr>
              <a:defRPr/>
            </a:pPr>
            <a:r>
              <a:rPr lang="zh-CN" altLang="en-US" sz="2400" b="1" dirty="0" smtClean="0">
                <a:solidFill>
                  <a:schemeClr val="bg1"/>
                </a:solidFill>
                <a:latin typeface="微软雅黑" panose="020B0503020204020204" pitchFamily="34" charset="-122"/>
                <a:ea typeface="微软雅黑" panose="020B0503020204020204" pitchFamily="34" charset="-122"/>
              </a:rPr>
              <a:t>案例名称</a:t>
            </a:r>
            <a:r>
              <a:rPr lang="en-US" altLang="zh-CN" sz="2400" b="1" dirty="0" smtClean="0">
                <a:solidFill>
                  <a:schemeClr val="bg1"/>
                </a:solidFill>
                <a:latin typeface="微软雅黑" panose="020B0503020204020204" pitchFamily="34" charset="-122"/>
                <a:ea typeface="微软雅黑" panose="020B0503020204020204" pitchFamily="34" charset="-122"/>
              </a:rPr>
              <a:t>XX</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6109856" y="358164"/>
            <a:ext cx="3260176" cy="306705"/>
          </a:xfrm>
          <a:prstGeom prst="rect">
            <a:avLst/>
          </a:prstGeom>
          <a:noFill/>
        </p:spPr>
        <p:txBody>
          <a:bodyPr wrap="square" rtlCol="0">
            <a:spAutoFit/>
          </a:bodyPr>
          <a:lstStyle/>
          <a:p>
            <a:pPr algn="ct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企业名称</a:t>
            </a:r>
            <a:r>
              <a:rPr lang="en-US" altLang="zh-CN" sz="1400" dirty="0" smtClean="0">
                <a:solidFill>
                  <a:schemeClr val="bg1">
                    <a:lumMod val="50000"/>
                  </a:schemeClr>
                </a:solidFill>
                <a:latin typeface="微软雅黑" panose="020B0503020204020204" pitchFamily="34" charset="-122"/>
                <a:ea typeface="微软雅黑" panose="020B0503020204020204" pitchFamily="34" charset="-122"/>
              </a:rPr>
              <a:t>XX</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 name="矩形 5">
            <a:extLst>
              <a:ext uri="{FF2B5EF4-FFF2-40B4-BE49-F238E27FC236}">
                <a16:creationId xmlns:a16="http://schemas.microsoft.com/office/drawing/2014/main" id="{82FD3BBD-EA29-FFC6-6995-50D5255B459F}"/>
              </a:ext>
            </a:extLst>
          </p:cNvPr>
          <p:cNvSpPr/>
          <p:nvPr/>
        </p:nvSpPr>
        <p:spPr>
          <a:xfrm>
            <a:off x="415128" y="1181834"/>
            <a:ext cx="11426352" cy="391261"/>
          </a:xfrm>
          <a:prstGeom prst="rect">
            <a:avLst/>
          </a:prstGeom>
          <a:ln w="12700">
            <a:solidFill>
              <a:schemeClr val="bg1">
                <a:lumMod val="65000"/>
              </a:schemeClr>
            </a:solidFill>
          </a:ln>
        </p:spPr>
        <p:txBody>
          <a:bodyPr wrap="square">
            <a:spAutoFit/>
          </a:bodyPr>
          <a:lstStyle/>
          <a:p>
            <a:pPr indent="266700" algn="just">
              <a:lnSpc>
                <a:spcPts val="2600"/>
              </a:lnSpc>
              <a:spcAft>
                <a:spcPts val="600"/>
              </a:spcAft>
            </a:pPr>
            <a:endParaRPr lang="zh-CN" altLang="en-US" sz="16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5" name="箭头: 下 4">
            <a:extLst>
              <a:ext uri="{FF2B5EF4-FFF2-40B4-BE49-F238E27FC236}">
                <a16:creationId xmlns:a16="http://schemas.microsoft.com/office/drawing/2014/main" id="{D852E6C3-F839-9C61-9C4F-0767856CD74F}"/>
              </a:ext>
            </a:extLst>
          </p:cNvPr>
          <p:cNvSpPr/>
          <p:nvPr/>
        </p:nvSpPr>
        <p:spPr>
          <a:xfrm>
            <a:off x="2678091" y="2069178"/>
            <a:ext cx="787507" cy="37641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半闭框 9">
            <a:extLst>
              <a:ext uri="{FF2B5EF4-FFF2-40B4-BE49-F238E27FC236}">
                <a16:creationId xmlns:a16="http://schemas.microsoft.com/office/drawing/2014/main" id="{A6F7E300-0DE9-CFE7-B69F-212B5F106BB6}"/>
              </a:ext>
            </a:extLst>
          </p:cNvPr>
          <p:cNvSpPr/>
          <p:nvPr/>
        </p:nvSpPr>
        <p:spPr>
          <a:xfrm rot="8100000">
            <a:off x="5933183" y="3817042"/>
            <a:ext cx="771525" cy="771525"/>
          </a:xfrm>
          <a:prstGeom prst="halfFrame">
            <a:avLst/>
          </a:prstGeom>
          <a:solidFill>
            <a:srgbClr val="000000">
              <a:alpha val="0"/>
            </a:srgbClr>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矩形 10">
            <a:extLst>
              <a:ext uri="{FF2B5EF4-FFF2-40B4-BE49-F238E27FC236}">
                <a16:creationId xmlns:a16="http://schemas.microsoft.com/office/drawing/2014/main" id="{734109D7-F7F2-94A8-0566-897F43A81A22}"/>
              </a:ext>
            </a:extLst>
          </p:cNvPr>
          <p:cNvSpPr/>
          <p:nvPr/>
        </p:nvSpPr>
        <p:spPr>
          <a:xfrm>
            <a:off x="415128" y="2480964"/>
            <a:ext cx="5358267" cy="372025"/>
          </a:xfrm>
          <a:prstGeom prst="rect">
            <a:avLst/>
          </a:prstGeom>
          <a:ln w="12700">
            <a:solidFill>
              <a:schemeClr val="bg1">
                <a:lumMod val="65000"/>
              </a:schemeClr>
            </a:solidFill>
          </a:ln>
        </p:spPr>
        <p:txBody>
          <a:bodyPr wrap="square">
            <a:spAutoFit/>
          </a:bodyPr>
          <a:lstStyle/>
          <a:p>
            <a:pPr marL="285750" indent="-285750" algn="just">
              <a:lnSpc>
                <a:spcPts val="2400"/>
              </a:lnSpc>
              <a:spcAft>
                <a:spcPts val="600"/>
              </a:spcAft>
              <a:buFont typeface="Arial" panose="020B0604020202020204" pitchFamily="34" charset="0"/>
              <a:buChar char="•"/>
            </a:pPr>
            <a:endParaRPr lang="en-US" altLang="zh-CN" sz="16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 name="矩形 8">
            <a:extLst>
              <a:ext uri="{FF2B5EF4-FFF2-40B4-BE49-F238E27FC236}">
                <a16:creationId xmlns:a16="http://schemas.microsoft.com/office/drawing/2014/main" id="{765794A7-8B50-ADAD-87A7-06AF294D47E2}"/>
              </a:ext>
            </a:extLst>
          </p:cNvPr>
          <p:cNvSpPr/>
          <p:nvPr/>
        </p:nvSpPr>
        <p:spPr>
          <a:xfrm>
            <a:off x="415127" y="908050"/>
            <a:ext cx="1552217" cy="27378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smtClean="0">
                <a:latin typeface="微软雅黑" panose="020B0503020204020204" pitchFamily="34" charset="-122"/>
                <a:ea typeface="微软雅黑" panose="020B0503020204020204" pitchFamily="34" charset="-122"/>
              </a:rPr>
              <a:t>行业</a:t>
            </a:r>
            <a:r>
              <a:rPr lang="en-US" altLang="zh-CN" sz="1600" dirty="0" smtClean="0">
                <a:latin typeface="微软雅黑" panose="020B0503020204020204" pitchFamily="34" charset="-122"/>
                <a:ea typeface="微软雅黑" panose="020B0503020204020204" pitchFamily="34" charset="-122"/>
              </a:rPr>
              <a:t>/</a:t>
            </a:r>
            <a:r>
              <a:rPr lang="zh-CN" altLang="en-US" sz="1600" dirty="0" smtClean="0">
                <a:latin typeface="微软雅黑" panose="020B0503020204020204" pitchFamily="34" charset="-122"/>
                <a:ea typeface="微软雅黑" panose="020B0503020204020204" pitchFamily="34" charset="-122"/>
              </a:rPr>
              <a:t>企业痛点</a:t>
            </a:r>
            <a:endParaRPr lang="zh-CN" altLang="en-US" sz="1600" dirty="0">
              <a:latin typeface="微软雅黑" panose="020B0503020204020204" pitchFamily="34" charset="-122"/>
              <a:ea typeface="微软雅黑" panose="020B0503020204020204" pitchFamily="34" charset="-122"/>
            </a:endParaRPr>
          </a:p>
        </p:txBody>
      </p:sp>
      <p:sp>
        <p:nvSpPr>
          <p:cNvPr id="14" name="矩形 13">
            <a:extLst>
              <a:ext uri="{FF2B5EF4-FFF2-40B4-BE49-F238E27FC236}">
                <a16:creationId xmlns:a16="http://schemas.microsoft.com/office/drawing/2014/main" id="{9E418830-9F07-BED6-2EE1-7EF381E1C10A}"/>
              </a:ext>
            </a:extLst>
          </p:cNvPr>
          <p:cNvSpPr/>
          <p:nvPr/>
        </p:nvSpPr>
        <p:spPr>
          <a:xfrm>
            <a:off x="415128" y="2139776"/>
            <a:ext cx="1085856" cy="3411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a:latin typeface="微软雅黑" panose="020B0503020204020204" pitchFamily="34" charset="-122"/>
                <a:ea typeface="微软雅黑" panose="020B0503020204020204" pitchFamily="34" charset="-122"/>
              </a:rPr>
              <a:t>解决方案</a:t>
            </a:r>
          </a:p>
        </p:txBody>
      </p:sp>
      <p:sp>
        <p:nvSpPr>
          <p:cNvPr id="15" name="矩形 14">
            <a:extLst>
              <a:ext uri="{FF2B5EF4-FFF2-40B4-BE49-F238E27FC236}">
                <a16:creationId xmlns:a16="http://schemas.microsoft.com/office/drawing/2014/main" id="{B3CC9048-3B71-6794-9C18-8493D664E467}"/>
              </a:ext>
            </a:extLst>
          </p:cNvPr>
          <p:cNvSpPr/>
          <p:nvPr/>
        </p:nvSpPr>
        <p:spPr>
          <a:xfrm>
            <a:off x="7033136" y="2139776"/>
            <a:ext cx="1085856" cy="3411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a:latin typeface="微软雅黑" panose="020B0503020204020204" pitchFamily="34" charset="-122"/>
                <a:ea typeface="微软雅黑" panose="020B0503020204020204" pitchFamily="34" charset="-122"/>
              </a:rPr>
              <a:t>应用成效</a:t>
            </a:r>
          </a:p>
        </p:txBody>
      </p:sp>
      <p:sp>
        <p:nvSpPr>
          <p:cNvPr id="12" name="矩形 11">
            <a:extLst>
              <a:ext uri="{FF2B5EF4-FFF2-40B4-BE49-F238E27FC236}">
                <a16:creationId xmlns:a16="http://schemas.microsoft.com/office/drawing/2014/main" id="{7A6164CB-5F12-C40D-C310-A4BCB2AD6636}"/>
              </a:ext>
            </a:extLst>
          </p:cNvPr>
          <p:cNvSpPr/>
          <p:nvPr/>
        </p:nvSpPr>
        <p:spPr>
          <a:xfrm>
            <a:off x="415128" y="4124284"/>
            <a:ext cx="5358267" cy="2531190"/>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a:extLst>
              <a:ext uri="{FF2B5EF4-FFF2-40B4-BE49-F238E27FC236}">
                <a16:creationId xmlns:a16="http://schemas.microsoft.com/office/drawing/2014/main" id="{1D686067-D50E-A2C4-DB14-4CD8A6A730D7}"/>
              </a:ext>
            </a:extLst>
          </p:cNvPr>
          <p:cNvSpPr/>
          <p:nvPr/>
        </p:nvSpPr>
        <p:spPr>
          <a:xfrm>
            <a:off x="7424929" y="2679192"/>
            <a:ext cx="4241292" cy="3964591"/>
          </a:xfrm>
          <a:prstGeom prst="rect">
            <a:avLst/>
          </a:prstGeom>
          <a:noFill/>
          <a:ln w="28575">
            <a:noFill/>
          </a:ln>
          <a:extLst>
            <a:ext uri="{909E8E84-426E-40DD-AFC4-6F175D3DCCD1}">
              <a14:hiddenFill xmlns:a14="http://schemas.microsoft.com/office/drawing/2010/main">
                <a:solidFill>
                  <a:srgbClr val="303E8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endParaRPr lang="en-US" altLang="zh-CN" sz="2800" b="1" kern="100" dirty="0">
              <a:solidFill>
                <a:srgbClr val="F46D43"/>
              </a:solidFill>
              <a:latin typeface="微软雅黑" panose="020B0503020204020204" pitchFamily="34" charset="-122"/>
              <a:ea typeface="微软雅黑" panose="020B0503020204020204" pitchFamily="34" charset="-122"/>
              <a:cs typeface="Times New Roman" panose="02020603050405020304" pitchFamily="18" charset="0"/>
              <a:sym typeface="+mn-ea"/>
            </a:endParaRPr>
          </a:p>
        </p:txBody>
      </p:sp>
      <p:sp>
        <p:nvSpPr>
          <p:cNvPr id="7" name="文本框 6"/>
          <p:cNvSpPr txBox="1"/>
          <p:nvPr/>
        </p:nvSpPr>
        <p:spPr>
          <a:xfrm>
            <a:off x="960582" y="1274618"/>
            <a:ext cx="2281382" cy="369332"/>
          </a:xfrm>
          <a:prstGeom prst="rect">
            <a:avLst/>
          </a:prstGeom>
          <a:noFill/>
        </p:spPr>
        <p:txBody>
          <a:bodyPr wrap="square" rtlCol="0">
            <a:spAutoFit/>
          </a:bodyPr>
          <a:lstStyle/>
          <a:p>
            <a:r>
              <a:rPr lang="en-US" altLang="zh-CN" dirty="0" smtClean="0"/>
              <a:t>100</a:t>
            </a:r>
            <a:r>
              <a:rPr lang="zh-CN" altLang="en-US" dirty="0" smtClean="0"/>
              <a:t>字以内</a:t>
            </a:r>
            <a:endParaRPr lang="zh-CN" altLang="en-US" dirty="0"/>
          </a:p>
        </p:txBody>
      </p:sp>
      <p:sp>
        <p:nvSpPr>
          <p:cNvPr id="8" name="文本框 7"/>
          <p:cNvSpPr txBox="1"/>
          <p:nvPr/>
        </p:nvSpPr>
        <p:spPr>
          <a:xfrm>
            <a:off x="7424929" y="3278909"/>
            <a:ext cx="2716598" cy="923330"/>
          </a:xfrm>
          <a:prstGeom prst="rect">
            <a:avLst/>
          </a:prstGeom>
          <a:noFill/>
        </p:spPr>
        <p:txBody>
          <a:bodyPr wrap="square" rtlCol="0">
            <a:spAutoFit/>
          </a:bodyPr>
          <a:lstStyle/>
          <a:p>
            <a:r>
              <a:rPr lang="zh-CN" altLang="en-US" dirty="0" smtClean="0"/>
              <a:t>多用图表，数据举例，反映前后差距变化，生动形象，可理解性强。</a:t>
            </a:r>
            <a:endParaRPr lang="zh-CN" altLang="en-US" dirty="0"/>
          </a:p>
        </p:txBody>
      </p:sp>
      <p:sp>
        <p:nvSpPr>
          <p:cNvPr id="13" name="文本框 12"/>
          <p:cNvSpPr txBox="1"/>
          <p:nvPr/>
        </p:nvSpPr>
        <p:spPr>
          <a:xfrm>
            <a:off x="701964" y="4599709"/>
            <a:ext cx="3833091" cy="369332"/>
          </a:xfrm>
          <a:prstGeom prst="rect">
            <a:avLst/>
          </a:prstGeom>
          <a:noFill/>
        </p:spPr>
        <p:txBody>
          <a:bodyPr wrap="square" rtlCol="0">
            <a:spAutoFit/>
          </a:bodyPr>
          <a:lstStyle/>
          <a:p>
            <a:r>
              <a:rPr lang="zh-CN" altLang="en-US" dirty="0" smtClean="0"/>
              <a:t>尽量用文字加架构图表示</a:t>
            </a:r>
            <a:endParaRPr lang="zh-CN" altLang="en-US" dirty="0"/>
          </a:p>
        </p:txBody>
      </p:sp>
    </p:spTree>
    <p:extLst>
      <p:ext uri="{BB962C8B-B14F-4D97-AF65-F5344CB8AC3E}">
        <p14:creationId xmlns:p14="http://schemas.microsoft.com/office/powerpoint/2010/main" val="373223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190399" y="214947"/>
            <a:ext cx="1726755" cy="461665"/>
          </a:xfrm>
          <a:prstGeom prst="rect">
            <a:avLst/>
          </a:prstGeom>
        </p:spPr>
        <p:txBody>
          <a:bodyPr wrap="none">
            <a:spAutoFit/>
          </a:bodyPr>
          <a:lstStyle/>
          <a:p>
            <a:pPr>
              <a:defRPr/>
            </a:pPr>
            <a:r>
              <a:rPr lang="zh-CN" sz="2400" b="1" dirty="0">
                <a:solidFill>
                  <a:schemeClr val="bg1"/>
                </a:solidFill>
                <a:latin typeface="微软雅黑" panose="020B0503020204020204" pitchFamily="34" charset="-122"/>
                <a:ea typeface="微软雅黑" panose="020B0503020204020204" pitchFamily="34" charset="-122"/>
              </a:rPr>
              <a:t>场景</a:t>
            </a:r>
            <a:r>
              <a:rPr lang="en-US" altLang="zh-CN" sz="2400" b="1" dirty="0">
                <a:solidFill>
                  <a:schemeClr val="bg1"/>
                </a:solidFill>
                <a:latin typeface="微软雅黑" panose="020B0503020204020204" pitchFamily="34" charset="-122"/>
                <a:ea typeface="微软雅黑" panose="020B0503020204020204" pitchFamily="34" charset="-122"/>
              </a:rPr>
              <a:t>1</a:t>
            </a:r>
            <a:r>
              <a:rPr lang="zh-CN" altLang="en-US" sz="2400" b="1" dirty="0" smtClean="0">
                <a:solidFill>
                  <a:schemeClr val="bg1"/>
                </a:solidFill>
                <a:latin typeface="微软雅黑" panose="020B0503020204020204" pitchFamily="34" charset="-122"/>
                <a:ea typeface="微软雅黑" panose="020B0503020204020204" pitchFamily="34" charset="-122"/>
              </a:rPr>
              <a:t>：</a:t>
            </a:r>
            <a:r>
              <a:rPr lang="en-US" altLang="zh-CN" sz="2400" b="1" dirty="0" smtClean="0">
                <a:solidFill>
                  <a:schemeClr val="bg1"/>
                </a:solidFill>
                <a:latin typeface="微软雅黑" panose="020B0503020204020204" pitchFamily="34" charset="-122"/>
                <a:ea typeface="微软雅黑" panose="020B0503020204020204" pitchFamily="34" charset="-122"/>
              </a:rPr>
              <a:t>XX</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31" name="文本框 30"/>
          <p:cNvSpPr txBox="1"/>
          <p:nvPr/>
        </p:nvSpPr>
        <p:spPr>
          <a:xfrm>
            <a:off x="6109856" y="358164"/>
            <a:ext cx="3260176" cy="306705"/>
          </a:xfrm>
          <a:prstGeom prst="rect">
            <a:avLst/>
          </a:prstGeom>
          <a:noFill/>
        </p:spPr>
        <p:txBody>
          <a:bodyPr wrap="square" rtlCol="0">
            <a:spAutoFit/>
          </a:bodyPr>
          <a:lstStyle/>
          <a:p>
            <a:pPr algn="ct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企业名称</a:t>
            </a:r>
            <a:r>
              <a:rPr lang="en-US" altLang="zh-CN" sz="1400" dirty="0" smtClean="0">
                <a:solidFill>
                  <a:schemeClr val="bg1">
                    <a:lumMod val="50000"/>
                  </a:schemeClr>
                </a:solidFill>
                <a:latin typeface="微软雅黑" panose="020B0503020204020204" pitchFamily="34" charset="-122"/>
                <a:ea typeface="微软雅黑" panose="020B0503020204020204" pitchFamily="34" charset="-122"/>
              </a:rPr>
              <a:t>XX</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graphicFrame>
        <p:nvGraphicFramePr>
          <p:cNvPr id="32" name="表格 31"/>
          <p:cNvGraphicFramePr/>
          <p:nvPr>
            <p:custDataLst>
              <p:tags r:id="rId1"/>
            </p:custDataLst>
            <p:extLst>
              <p:ext uri="{D42A27DB-BD31-4B8C-83A1-F6EECF244321}">
                <p14:modId xmlns:p14="http://schemas.microsoft.com/office/powerpoint/2010/main" val="209278934"/>
              </p:ext>
            </p:extLst>
          </p:nvPr>
        </p:nvGraphicFramePr>
        <p:xfrm>
          <a:off x="504190" y="1014095"/>
          <a:ext cx="11248708" cy="5494020"/>
        </p:xfrm>
        <a:graphic>
          <a:graphicData uri="http://schemas.openxmlformats.org/drawingml/2006/table">
            <a:tbl>
              <a:tblPr firstRow="1" bandRow="1">
                <a:tableStyleId>{5C22544A-7EE6-4342-B048-85BDC9FD1C3A}</a:tableStyleId>
              </a:tblPr>
              <a:tblGrid>
                <a:gridCol w="919480">
                  <a:extLst>
                    <a:ext uri="{9D8B030D-6E8A-4147-A177-3AD203B41FA5}">
                      <a16:colId xmlns:a16="http://schemas.microsoft.com/office/drawing/2014/main" val="20000"/>
                    </a:ext>
                  </a:extLst>
                </a:gridCol>
                <a:gridCol w="10329228">
                  <a:extLst>
                    <a:ext uri="{9D8B030D-6E8A-4147-A177-3AD203B41FA5}">
                      <a16:colId xmlns:a16="http://schemas.microsoft.com/office/drawing/2014/main" val="20001"/>
                    </a:ext>
                  </a:extLst>
                </a:gridCol>
              </a:tblGrid>
              <a:tr h="454025">
                <a:tc>
                  <a:txBody>
                    <a:bodyPr/>
                    <a:lstStyle/>
                    <a:p>
                      <a:pPr algn="ctr">
                        <a:buNone/>
                      </a:pPr>
                      <a:r>
                        <a:rPr lang="zh-CN" altLang="en-US" sz="1400" dirty="0">
                          <a:latin typeface="微软雅黑" panose="020B0503020204020204" pitchFamily="34" charset="-122"/>
                          <a:ea typeface="微软雅黑" panose="020B0503020204020204" pitchFamily="34" charset="-122"/>
                        </a:rPr>
                        <a:t>目标客户</a:t>
                      </a:r>
                    </a:p>
                  </a:txBody>
                  <a:tcPr anchor="ctr"/>
                </a:tc>
                <a:tc>
                  <a:txBody>
                    <a:bodyPr/>
                    <a:lstStyle/>
                    <a:p>
                      <a:pPr algn="ctr">
                        <a:buNone/>
                      </a:pPr>
                      <a:endParaRPr lang="zh-CN" altLang="en-US" sz="1400" b="1" kern="1200" dirty="0">
                        <a:solidFill>
                          <a:schemeClr val="lt1"/>
                        </a:solidFill>
                        <a:latin typeface="+mn-lt"/>
                        <a:ea typeface="+mn-ea"/>
                        <a:cs typeface="+mn-ea"/>
                      </a:endParaRPr>
                    </a:p>
                  </a:txBody>
                  <a:tcPr anchor="ctr"/>
                </a:tc>
                <a:extLst>
                  <a:ext uri="{0D108BD9-81ED-4DB2-BD59-A6C34878D82A}">
                    <a16:rowId xmlns:a16="http://schemas.microsoft.com/office/drawing/2014/main" val="10000"/>
                  </a:ext>
                </a:extLst>
              </a:tr>
              <a:tr h="1236980">
                <a:tc>
                  <a:txBody>
                    <a:bodyPr/>
                    <a:lstStyle/>
                    <a:p>
                      <a:pPr algn="ctr">
                        <a:buNone/>
                      </a:pPr>
                      <a:r>
                        <a:rPr lang="zh-CN" altLang="en-US" sz="1400" b="1" dirty="0">
                          <a:latin typeface="微软雅黑" panose="020B0503020204020204" pitchFamily="34" charset="-122"/>
                          <a:ea typeface="微软雅黑" panose="020B0503020204020204" pitchFamily="34" charset="-122"/>
                        </a:rPr>
                        <a:t>需求痛点</a:t>
                      </a:r>
                    </a:p>
                  </a:txBody>
                  <a:tcPr anchor="ctr"/>
                </a:tc>
                <a:tc>
                  <a:txBody>
                    <a:bodyPr/>
                    <a:lstStyle/>
                    <a:p>
                      <a:pPr algn="ctr">
                        <a:buNone/>
                      </a:pPr>
                      <a:endParaRPr lang="zh-CN" altLang="en-US" sz="1400" b="1" kern="1200" dirty="0">
                        <a:solidFill>
                          <a:schemeClr val="lt1"/>
                        </a:solidFill>
                        <a:latin typeface="+mn-lt"/>
                        <a:ea typeface="+mn-ea"/>
                        <a:cs typeface="+mn-ea"/>
                      </a:endParaRPr>
                    </a:p>
                  </a:txBody>
                  <a:tcPr anchor="ctr"/>
                </a:tc>
                <a:extLst>
                  <a:ext uri="{0D108BD9-81ED-4DB2-BD59-A6C34878D82A}">
                    <a16:rowId xmlns:a16="http://schemas.microsoft.com/office/drawing/2014/main" val="10001"/>
                  </a:ext>
                </a:extLst>
              </a:tr>
              <a:tr h="2520950">
                <a:tc>
                  <a:txBody>
                    <a:bodyPr/>
                    <a:lstStyle/>
                    <a:p>
                      <a:pPr algn="ctr">
                        <a:buNone/>
                      </a:pPr>
                      <a:r>
                        <a:rPr lang="zh-CN" altLang="en-US" sz="1400" b="1" dirty="0">
                          <a:latin typeface="微软雅黑" panose="020B0503020204020204" pitchFamily="34" charset="-122"/>
                          <a:ea typeface="微软雅黑" panose="020B0503020204020204" pitchFamily="34" charset="-122"/>
                        </a:rPr>
                        <a:t>解决方案</a:t>
                      </a:r>
                    </a:p>
                  </a:txBody>
                  <a:tcPr anchor="ctr"/>
                </a:tc>
                <a:tc>
                  <a:txBody>
                    <a:bodyPr/>
                    <a:lstStyle/>
                    <a:p>
                      <a:pPr algn="ctr">
                        <a:buNone/>
                      </a:pPr>
                      <a:endParaRPr lang="zh-CN" altLang="en-US" sz="1400" dirty="0">
                        <a:latin typeface="微软雅黑" panose="020B0503020204020204" pitchFamily="34" charset="-122"/>
                        <a:ea typeface="微软雅黑" panose="020B0503020204020204" pitchFamily="34" charset="-122"/>
                      </a:endParaRPr>
                    </a:p>
                  </a:txBody>
                  <a:tcPr anchor="ctr"/>
                </a:tc>
                <a:extLst>
                  <a:ext uri="{0D108BD9-81ED-4DB2-BD59-A6C34878D82A}">
                    <a16:rowId xmlns:a16="http://schemas.microsoft.com/office/drawing/2014/main" val="10002"/>
                  </a:ext>
                </a:extLst>
              </a:tr>
              <a:tr h="1282065">
                <a:tc>
                  <a:txBody>
                    <a:bodyPr/>
                    <a:lstStyle/>
                    <a:p>
                      <a:pPr algn="ctr">
                        <a:buNone/>
                      </a:pPr>
                      <a:r>
                        <a:rPr lang="zh-CN" altLang="en-US" sz="1400" b="1" dirty="0">
                          <a:latin typeface="微软雅黑" panose="020B0503020204020204" pitchFamily="34" charset="-122"/>
                          <a:ea typeface="微软雅黑" panose="020B0503020204020204" pitchFamily="34" charset="-122"/>
                        </a:rPr>
                        <a:t>方案价值</a:t>
                      </a:r>
                    </a:p>
                  </a:txBody>
                  <a:tcPr anchor="ctr"/>
                </a:tc>
                <a:tc>
                  <a:txBody>
                    <a:bodyPr/>
                    <a:lstStyle/>
                    <a:p>
                      <a:pPr algn="l">
                        <a:lnSpc>
                          <a:spcPct val="150000"/>
                        </a:lnSpc>
                        <a:buNone/>
                      </a:pPr>
                      <a:endParaRPr lang="en-US" altLang="zh-CN" sz="1400" dirty="0">
                        <a:latin typeface="微软雅黑" panose="020B0503020204020204" pitchFamily="34" charset="-122"/>
                        <a:ea typeface="微软雅黑" panose="020B0503020204020204" pitchFamily="34" charset="-122"/>
                      </a:endParaRPr>
                    </a:p>
                  </a:txBody>
                  <a:tcPr anchor="ct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2239179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14859" y="214947"/>
            <a:ext cx="1415772" cy="461665"/>
          </a:xfrm>
          <a:prstGeom prst="rect">
            <a:avLst/>
          </a:prstGeom>
        </p:spPr>
        <p:txBody>
          <a:bodyPr wrap="none">
            <a:spAutoFit/>
          </a:bodyPr>
          <a:lstStyle/>
          <a:p>
            <a:pPr>
              <a:defRPr/>
            </a:pPr>
            <a:r>
              <a:rPr lang="zh-CN" altLang="en-US" sz="2400" b="1" dirty="0" smtClean="0">
                <a:solidFill>
                  <a:schemeClr val="bg1"/>
                </a:solidFill>
                <a:latin typeface="微软雅黑" panose="020B0503020204020204" pitchFamily="34" charset="-122"/>
                <a:ea typeface="微软雅黑" panose="020B0503020204020204" pitchFamily="34" charset="-122"/>
              </a:rPr>
              <a:t>案例名称</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6109856" y="358164"/>
            <a:ext cx="3260176" cy="307777"/>
          </a:xfrm>
          <a:prstGeom prst="rect">
            <a:avLst/>
          </a:prstGeom>
          <a:noFill/>
        </p:spPr>
        <p:txBody>
          <a:bodyPr wrap="square" rtlCol="0">
            <a:spAutoFit/>
          </a:bodyPr>
          <a:lstStyle/>
          <a:p>
            <a:pPr algn="ct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rPr>
              <a:t>蓝卓</a:t>
            </a:r>
            <a:r>
              <a:rPr lang="zh-CN" altLang="en-US" sz="1400" dirty="0">
                <a:solidFill>
                  <a:schemeClr val="bg1">
                    <a:lumMod val="50000"/>
                  </a:schemeClr>
                </a:solidFill>
                <a:latin typeface="微软雅黑" panose="020B0503020204020204" pitchFamily="34" charset="-122"/>
                <a:ea typeface="微软雅黑" panose="020B0503020204020204" pitchFamily="34" charset="-122"/>
              </a:rPr>
              <a:t>数字科技有限公司</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 name="矩形 5">
            <a:extLst>
              <a:ext uri="{FF2B5EF4-FFF2-40B4-BE49-F238E27FC236}">
                <a16:creationId xmlns:a16="http://schemas.microsoft.com/office/drawing/2014/main" id="{82FD3BBD-EA29-FFC6-6995-50D5255B459F}"/>
              </a:ext>
            </a:extLst>
          </p:cNvPr>
          <p:cNvSpPr/>
          <p:nvPr/>
        </p:nvSpPr>
        <p:spPr>
          <a:xfrm>
            <a:off x="415128" y="1181834"/>
            <a:ext cx="11426352" cy="724686"/>
          </a:xfrm>
          <a:prstGeom prst="rect">
            <a:avLst/>
          </a:prstGeom>
          <a:ln w="12700">
            <a:solidFill>
              <a:schemeClr val="bg1">
                <a:lumMod val="65000"/>
              </a:schemeClr>
            </a:solidFill>
          </a:ln>
        </p:spPr>
        <p:txBody>
          <a:bodyPr wrap="square">
            <a:spAutoFit/>
          </a:bodyPr>
          <a:lstStyle/>
          <a:p>
            <a:pPr indent="266700" algn="just">
              <a:lnSpc>
                <a:spcPts val="2600"/>
              </a:lnSpc>
              <a:spcAft>
                <a:spcPts val="600"/>
              </a:spcAft>
            </a:pPr>
            <a:r>
              <a:rPr lang="zh-CN" altLang="en-US" sz="1600" kern="100" dirty="0">
                <a:latin typeface="微软雅黑" panose="020B0503020204020204" pitchFamily="34" charset="-122"/>
                <a:ea typeface="微软雅黑" panose="020B0503020204020204" pitchFamily="34" charset="-122"/>
                <a:cs typeface="Times New Roman" panose="02020603050405020304" pitchFamily="18" charset="0"/>
              </a:rPr>
              <a:t>化工行业中小企业虽然实现了设备的自动化和联网，但缺乏对采集数据的分析来优化工艺和故障诊断，非计划停机导致了</a:t>
            </a:r>
            <a:r>
              <a:rPr lang="zh-CN" altLang="en-US" sz="1600" b="1" kern="100" dirty="0">
                <a:latin typeface="微软雅黑" panose="020B0503020204020204" pitchFamily="34" charset="-122"/>
                <a:ea typeface="微软雅黑" panose="020B0503020204020204" pitchFamily="34" charset="-122"/>
                <a:cs typeface="Times New Roman" panose="02020603050405020304" pitchFamily="18" charset="0"/>
              </a:rPr>
              <a:t>产能损失</a:t>
            </a:r>
            <a:r>
              <a:rPr lang="zh-CN" altLang="en-US" sz="1600" kern="100" dirty="0">
                <a:latin typeface="微软雅黑" panose="020B0503020204020204" pitchFamily="34" charset="-122"/>
                <a:ea typeface="微软雅黑" panose="020B0503020204020204" pitchFamily="34" charset="-122"/>
                <a:cs typeface="Times New Roman" panose="02020603050405020304" pitchFamily="18" charset="0"/>
              </a:rPr>
              <a:t>；工厂为应对各故障导致的停产影响，不得不建立起庞大的备品备件库，导致了</a:t>
            </a:r>
            <a:r>
              <a:rPr lang="zh-CN" altLang="en-US" sz="1600" b="1" kern="100" dirty="0">
                <a:latin typeface="微软雅黑" panose="020B0503020204020204" pitchFamily="34" charset="-122"/>
                <a:ea typeface="微软雅黑" panose="020B0503020204020204" pitchFamily="34" charset="-122"/>
                <a:cs typeface="Times New Roman" panose="02020603050405020304" pitchFamily="18" charset="0"/>
              </a:rPr>
              <a:t>运营成本高</a:t>
            </a:r>
            <a:r>
              <a:rPr lang="zh-CN" altLang="en-US" sz="1600" kern="100" dirty="0">
                <a:latin typeface="微软雅黑" panose="020B0503020204020204" pitchFamily="34" charset="-122"/>
                <a:ea typeface="微软雅黑" panose="020B0503020204020204" pitchFamily="34" charset="-122"/>
                <a:cs typeface="Times New Roman" panose="02020603050405020304" pitchFamily="18" charset="0"/>
              </a:rPr>
              <a:t>。</a:t>
            </a:r>
          </a:p>
        </p:txBody>
      </p:sp>
      <p:pic>
        <p:nvPicPr>
          <p:cNvPr id="8" name="图片 7">
            <a:extLst>
              <a:ext uri="{FF2B5EF4-FFF2-40B4-BE49-F238E27FC236}">
                <a16:creationId xmlns:a16="http://schemas.microsoft.com/office/drawing/2014/main" id="{923B8644-375D-2495-DF0D-98CF41B095DA}"/>
              </a:ext>
            </a:extLst>
          </p:cNvPr>
          <p:cNvPicPr>
            <a:picLocks noChangeAspect="1"/>
          </p:cNvPicPr>
          <p:nvPr/>
        </p:nvPicPr>
        <p:blipFill>
          <a:blip r:embed="rId2"/>
          <a:stretch>
            <a:fillRect/>
          </a:stretch>
        </p:blipFill>
        <p:spPr>
          <a:xfrm>
            <a:off x="415128" y="4124285"/>
            <a:ext cx="5358267" cy="2531189"/>
          </a:xfrm>
          <a:prstGeom prst="rect">
            <a:avLst/>
          </a:prstGeom>
        </p:spPr>
      </p:pic>
      <p:sp>
        <p:nvSpPr>
          <p:cNvPr id="5" name="箭头: 下 4">
            <a:extLst>
              <a:ext uri="{FF2B5EF4-FFF2-40B4-BE49-F238E27FC236}">
                <a16:creationId xmlns:a16="http://schemas.microsoft.com/office/drawing/2014/main" id="{D852E6C3-F839-9C61-9C4F-0767856CD74F}"/>
              </a:ext>
            </a:extLst>
          </p:cNvPr>
          <p:cNvSpPr/>
          <p:nvPr/>
        </p:nvSpPr>
        <p:spPr>
          <a:xfrm>
            <a:off x="2678091" y="2069178"/>
            <a:ext cx="787507" cy="37641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半闭框 9">
            <a:extLst>
              <a:ext uri="{FF2B5EF4-FFF2-40B4-BE49-F238E27FC236}">
                <a16:creationId xmlns:a16="http://schemas.microsoft.com/office/drawing/2014/main" id="{A6F7E300-0DE9-CFE7-B69F-212B5F106BB6}"/>
              </a:ext>
            </a:extLst>
          </p:cNvPr>
          <p:cNvSpPr/>
          <p:nvPr/>
        </p:nvSpPr>
        <p:spPr>
          <a:xfrm rot="8100000">
            <a:off x="5933183" y="3817042"/>
            <a:ext cx="771525" cy="771525"/>
          </a:xfrm>
          <a:prstGeom prst="halfFrame">
            <a:avLst/>
          </a:prstGeom>
          <a:solidFill>
            <a:srgbClr val="000000">
              <a:alpha val="0"/>
            </a:srgbClr>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 name="矩形 10">
            <a:extLst>
              <a:ext uri="{FF2B5EF4-FFF2-40B4-BE49-F238E27FC236}">
                <a16:creationId xmlns:a16="http://schemas.microsoft.com/office/drawing/2014/main" id="{734109D7-F7F2-94A8-0566-897F43A81A22}"/>
              </a:ext>
            </a:extLst>
          </p:cNvPr>
          <p:cNvSpPr/>
          <p:nvPr/>
        </p:nvSpPr>
        <p:spPr>
          <a:xfrm>
            <a:off x="415128" y="2480964"/>
            <a:ext cx="5358267" cy="1526187"/>
          </a:xfrm>
          <a:prstGeom prst="rect">
            <a:avLst/>
          </a:prstGeom>
          <a:ln w="12700">
            <a:solidFill>
              <a:schemeClr val="bg1">
                <a:lumMod val="65000"/>
              </a:schemeClr>
            </a:solidFill>
          </a:ln>
        </p:spPr>
        <p:txBody>
          <a:bodyPr wrap="square">
            <a:spAutoFit/>
          </a:bodyPr>
          <a:lstStyle/>
          <a:p>
            <a:pPr marL="285750" indent="-285750" algn="just">
              <a:lnSpc>
                <a:spcPts val="2400"/>
              </a:lnSpc>
              <a:spcAft>
                <a:spcPts val="600"/>
              </a:spcAft>
              <a:buFont typeface="Arial" panose="020B0604020202020204" pitchFamily="34" charset="0"/>
              <a:buChar char="•"/>
            </a:pPr>
            <a:r>
              <a:rPr lang="zh-CN" altLang="en-US" sz="1600" kern="100" dirty="0">
                <a:latin typeface="微软雅黑" panose="020B0503020204020204" pitchFamily="34" charset="-122"/>
                <a:ea typeface="微软雅黑" panose="020B0503020204020204" pitchFamily="34" charset="-122"/>
                <a:cs typeface="Times New Roman" panose="02020603050405020304" pitchFamily="18" charset="0"/>
              </a:rPr>
              <a:t>工业互联网平台获取园区</a:t>
            </a:r>
            <a:r>
              <a:rPr lang="en-US" altLang="zh-CN" sz="16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kern="100" dirty="0">
                <a:latin typeface="微软雅黑" panose="020B0503020204020204" pitchFamily="34" charset="-122"/>
                <a:ea typeface="微软雅黑" panose="020B0503020204020204" pitchFamily="34" charset="-122"/>
                <a:cs typeface="Times New Roman" panose="02020603050405020304" pitchFamily="18" charset="0"/>
              </a:rPr>
              <a:t>企业实时设备数据；</a:t>
            </a:r>
            <a:endParaRPr lang="en-US" altLang="zh-CN" sz="1600" kern="100" dirty="0">
              <a:latin typeface="微软雅黑" panose="020B0503020204020204" pitchFamily="34" charset="-122"/>
              <a:ea typeface="微软雅黑" panose="020B0503020204020204" pitchFamily="34" charset="-122"/>
              <a:cs typeface="Times New Roman" panose="02020603050405020304" pitchFamily="18" charset="0"/>
            </a:endParaRPr>
          </a:p>
          <a:p>
            <a:pPr marL="285750" indent="-285750" algn="just">
              <a:lnSpc>
                <a:spcPts val="2400"/>
              </a:lnSpc>
              <a:spcAft>
                <a:spcPts val="600"/>
              </a:spcAft>
              <a:buFont typeface="Arial" panose="020B0604020202020204" pitchFamily="34" charset="0"/>
              <a:buChar char="•"/>
            </a:pPr>
            <a:r>
              <a:rPr lang="zh-CN" altLang="en-US" sz="1600" kern="100" dirty="0">
                <a:latin typeface="微软雅黑" panose="020B0503020204020204" pitchFamily="34" charset="-122"/>
                <a:ea typeface="微软雅黑" panose="020B0503020204020204" pitchFamily="34" charset="-122"/>
                <a:cs typeface="Times New Roman" panose="02020603050405020304" pitchFamily="18" charset="0"/>
              </a:rPr>
              <a:t>设备管理</a:t>
            </a:r>
            <a:r>
              <a:rPr lang="en-US" altLang="zh-CN" sz="1600" kern="100" dirty="0">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1600" kern="100" dirty="0">
                <a:latin typeface="微软雅黑" panose="020B0503020204020204" pitchFamily="34" charset="-122"/>
                <a:ea typeface="微软雅黑" panose="020B0503020204020204" pitchFamily="34" charset="-122"/>
                <a:cs typeface="Times New Roman" panose="02020603050405020304" pitchFamily="18" charset="0"/>
              </a:rPr>
              <a:t>专业</a:t>
            </a:r>
            <a:r>
              <a:rPr lang="en-US" altLang="zh-CN" sz="1600" kern="100" dirty="0">
                <a:latin typeface="微软雅黑" panose="020B0503020204020204" pitchFamily="34" charset="-122"/>
                <a:ea typeface="微软雅黑" panose="020B0503020204020204" pitchFamily="34" charset="-122"/>
                <a:cs typeface="Times New Roman" panose="02020603050405020304" pitchFamily="18" charset="0"/>
              </a:rPr>
              <a:t>Knowhow</a:t>
            </a:r>
            <a:r>
              <a:rPr lang="zh-CN" altLang="en-US" sz="1600" kern="100" dirty="0">
                <a:latin typeface="微软雅黑" panose="020B0503020204020204" pitchFamily="34" charset="-122"/>
                <a:ea typeface="微软雅黑" panose="020B0503020204020204" pitchFamily="34" charset="-122"/>
                <a:cs typeface="Times New Roman" panose="02020603050405020304" pitchFamily="18" charset="0"/>
              </a:rPr>
              <a:t>等实现远程故障诊断；</a:t>
            </a:r>
            <a:endParaRPr lang="en-US" altLang="zh-CN" sz="1600" kern="100" dirty="0">
              <a:latin typeface="微软雅黑" panose="020B0503020204020204" pitchFamily="34" charset="-122"/>
              <a:ea typeface="微软雅黑" panose="020B0503020204020204" pitchFamily="34" charset="-122"/>
              <a:cs typeface="Times New Roman" panose="02020603050405020304" pitchFamily="18" charset="0"/>
            </a:endParaRPr>
          </a:p>
          <a:p>
            <a:pPr marL="285750" indent="-285750" algn="just">
              <a:lnSpc>
                <a:spcPts val="2400"/>
              </a:lnSpc>
              <a:spcAft>
                <a:spcPts val="600"/>
              </a:spcAft>
              <a:buFont typeface="Arial" panose="020B0604020202020204" pitchFamily="34" charset="0"/>
              <a:buChar char="•"/>
            </a:pPr>
            <a:r>
              <a:rPr lang="zh-CN" altLang="en-US" sz="1600" kern="100" dirty="0">
                <a:latin typeface="微软雅黑" panose="020B0503020204020204" pitchFamily="34" charset="-122"/>
                <a:ea typeface="微软雅黑" panose="020B0503020204020204" pitchFamily="34" charset="-122"/>
                <a:cs typeface="Times New Roman" panose="02020603050405020304" pitchFamily="18" charset="0"/>
              </a:rPr>
              <a:t>工业品电商，实现原辅料集采和联储联备；</a:t>
            </a:r>
            <a:endParaRPr lang="en-US" altLang="zh-CN" sz="1600" kern="100" dirty="0">
              <a:latin typeface="微软雅黑" panose="020B0503020204020204" pitchFamily="34" charset="-122"/>
              <a:ea typeface="微软雅黑" panose="020B0503020204020204" pitchFamily="34" charset="-122"/>
              <a:cs typeface="Times New Roman" panose="02020603050405020304" pitchFamily="18" charset="0"/>
            </a:endParaRPr>
          </a:p>
          <a:p>
            <a:pPr marL="285750" indent="-285750" algn="just">
              <a:lnSpc>
                <a:spcPts val="2400"/>
              </a:lnSpc>
              <a:spcAft>
                <a:spcPts val="600"/>
              </a:spcAft>
              <a:buFont typeface="Arial" panose="020B0604020202020204" pitchFamily="34" charset="0"/>
              <a:buChar char="•"/>
            </a:pPr>
            <a:r>
              <a:rPr lang="zh-CN" altLang="en-US" sz="1600" kern="100" dirty="0">
                <a:latin typeface="微软雅黑" panose="020B0503020204020204" pitchFamily="34" charset="-122"/>
                <a:ea typeface="微软雅黑" panose="020B0503020204020204" pitchFamily="34" charset="-122"/>
                <a:cs typeface="Times New Roman" panose="02020603050405020304" pitchFamily="18" charset="0"/>
              </a:rPr>
              <a:t>工业</a:t>
            </a:r>
            <a:r>
              <a:rPr lang="en-US" altLang="zh-CN" sz="1600" kern="100" dirty="0">
                <a:latin typeface="微软雅黑" panose="020B0503020204020204" pitchFamily="34" charset="-122"/>
                <a:ea typeface="微软雅黑" panose="020B0503020204020204" pitchFamily="34" charset="-122"/>
                <a:cs typeface="Times New Roman" panose="02020603050405020304" pitchFamily="18" charset="0"/>
              </a:rPr>
              <a:t>SaaS</a:t>
            </a:r>
            <a:r>
              <a:rPr lang="zh-CN" altLang="en-US" sz="1600" kern="100" dirty="0">
                <a:latin typeface="微软雅黑" panose="020B0503020204020204" pitchFamily="34" charset="-122"/>
                <a:ea typeface="微软雅黑" panose="020B0503020204020204" pitchFamily="34" charset="-122"/>
                <a:cs typeface="Times New Roman" panose="02020603050405020304" pitchFamily="18" charset="0"/>
              </a:rPr>
              <a:t>服务，助力中小企业数字化升级；</a:t>
            </a:r>
            <a:endParaRPr lang="en-US" altLang="zh-CN" sz="1600" kern="100" dirty="0">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9" name="矩形 8">
            <a:extLst>
              <a:ext uri="{FF2B5EF4-FFF2-40B4-BE49-F238E27FC236}">
                <a16:creationId xmlns:a16="http://schemas.microsoft.com/office/drawing/2014/main" id="{765794A7-8B50-ADAD-87A7-06AF294D47E2}"/>
              </a:ext>
            </a:extLst>
          </p:cNvPr>
          <p:cNvSpPr/>
          <p:nvPr/>
        </p:nvSpPr>
        <p:spPr>
          <a:xfrm>
            <a:off x="415128" y="840646"/>
            <a:ext cx="1085856" cy="3411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a:latin typeface="微软雅黑" panose="020B0503020204020204" pitchFamily="34" charset="-122"/>
                <a:ea typeface="微软雅黑" panose="020B0503020204020204" pitchFamily="34" charset="-122"/>
              </a:rPr>
              <a:t>行业痛点</a:t>
            </a:r>
          </a:p>
        </p:txBody>
      </p:sp>
      <p:sp>
        <p:nvSpPr>
          <p:cNvPr id="14" name="矩形 13">
            <a:extLst>
              <a:ext uri="{FF2B5EF4-FFF2-40B4-BE49-F238E27FC236}">
                <a16:creationId xmlns:a16="http://schemas.microsoft.com/office/drawing/2014/main" id="{9E418830-9F07-BED6-2EE1-7EF381E1C10A}"/>
              </a:ext>
            </a:extLst>
          </p:cNvPr>
          <p:cNvSpPr/>
          <p:nvPr/>
        </p:nvSpPr>
        <p:spPr>
          <a:xfrm>
            <a:off x="415128" y="2139776"/>
            <a:ext cx="1085856" cy="3411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a:latin typeface="微软雅黑" panose="020B0503020204020204" pitchFamily="34" charset="-122"/>
                <a:ea typeface="微软雅黑" panose="020B0503020204020204" pitchFamily="34" charset="-122"/>
              </a:rPr>
              <a:t>解决方案</a:t>
            </a:r>
          </a:p>
        </p:txBody>
      </p:sp>
      <p:sp>
        <p:nvSpPr>
          <p:cNvPr id="15" name="矩形 14">
            <a:extLst>
              <a:ext uri="{FF2B5EF4-FFF2-40B4-BE49-F238E27FC236}">
                <a16:creationId xmlns:a16="http://schemas.microsoft.com/office/drawing/2014/main" id="{B3CC9048-3B71-6794-9C18-8493D664E467}"/>
              </a:ext>
            </a:extLst>
          </p:cNvPr>
          <p:cNvSpPr/>
          <p:nvPr/>
        </p:nvSpPr>
        <p:spPr>
          <a:xfrm>
            <a:off x="7033136" y="2139776"/>
            <a:ext cx="1085856" cy="3411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600" dirty="0">
                <a:latin typeface="微软雅黑" panose="020B0503020204020204" pitchFamily="34" charset="-122"/>
                <a:ea typeface="微软雅黑" panose="020B0503020204020204" pitchFamily="34" charset="-122"/>
              </a:rPr>
              <a:t>应用成效</a:t>
            </a:r>
          </a:p>
        </p:txBody>
      </p:sp>
      <p:sp>
        <p:nvSpPr>
          <p:cNvPr id="12" name="矩形 11">
            <a:extLst>
              <a:ext uri="{FF2B5EF4-FFF2-40B4-BE49-F238E27FC236}">
                <a16:creationId xmlns:a16="http://schemas.microsoft.com/office/drawing/2014/main" id="{7A6164CB-5F12-C40D-C310-A4BCB2AD6636}"/>
              </a:ext>
            </a:extLst>
          </p:cNvPr>
          <p:cNvSpPr/>
          <p:nvPr/>
        </p:nvSpPr>
        <p:spPr>
          <a:xfrm>
            <a:off x="415128" y="4124284"/>
            <a:ext cx="5358267" cy="2531190"/>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extLst>
              <a:ext uri="{FF2B5EF4-FFF2-40B4-BE49-F238E27FC236}">
                <a16:creationId xmlns:a16="http://schemas.microsoft.com/office/drawing/2014/main" id="{2FABE01C-405F-35F2-48C2-D83ED36E195F}"/>
              </a:ext>
            </a:extLst>
          </p:cNvPr>
          <p:cNvSpPr/>
          <p:nvPr/>
        </p:nvSpPr>
        <p:spPr>
          <a:xfrm>
            <a:off x="7033136" y="2480964"/>
            <a:ext cx="4808344" cy="4174510"/>
          </a:xfrm>
          <a:prstGeom prst="rect">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图片 21">
            <a:extLst>
              <a:ext uri="{FF2B5EF4-FFF2-40B4-BE49-F238E27FC236}">
                <a16:creationId xmlns:a16="http://schemas.microsoft.com/office/drawing/2014/main" id="{A2F8A845-4590-971E-08E3-310B10D0DC0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93001" y="2549652"/>
            <a:ext cx="828000" cy="828000"/>
          </a:xfrm>
          <a:prstGeom prst="rect">
            <a:avLst/>
          </a:prstGeom>
        </p:spPr>
      </p:pic>
      <p:sp>
        <p:nvSpPr>
          <p:cNvPr id="24" name="虚尾箭头 30">
            <a:extLst>
              <a:ext uri="{FF2B5EF4-FFF2-40B4-BE49-F238E27FC236}">
                <a16:creationId xmlns:a16="http://schemas.microsoft.com/office/drawing/2014/main" id="{48D7C727-A204-0D6D-3F63-FF54ED3D6B84}"/>
              </a:ext>
            </a:extLst>
          </p:cNvPr>
          <p:cNvSpPr/>
          <p:nvPr/>
        </p:nvSpPr>
        <p:spPr>
          <a:xfrm rot="5400000" flipV="1">
            <a:off x="9563600" y="2813179"/>
            <a:ext cx="557371" cy="330200"/>
          </a:xfrm>
          <a:prstGeom prst="stripedRightArrow">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a:extLst>
              <a:ext uri="{FF2B5EF4-FFF2-40B4-BE49-F238E27FC236}">
                <a16:creationId xmlns:a16="http://schemas.microsoft.com/office/drawing/2014/main" id="{0AFB3A87-99E2-82CF-F9AB-5FA28173E6BD}"/>
              </a:ext>
            </a:extLst>
          </p:cNvPr>
          <p:cNvSpPr/>
          <p:nvPr/>
        </p:nvSpPr>
        <p:spPr>
          <a:xfrm>
            <a:off x="10353040" y="2528546"/>
            <a:ext cx="1457395" cy="859825"/>
          </a:xfrm>
          <a:prstGeom prst="rect">
            <a:avLst/>
          </a:prstGeom>
          <a:noFill/>
          <a:ln w="28575">
            <a:noFill/>
          </a:ln>
          <a:extLst>
            <a:ext uri="{909E8E84-426E-40DD-AFC4-6F175D3DCCD1}">
              <a14:hiddenFill xmlns:a14="http://schemas.microsoft.com/office/drawing/2010/main">
                <a:solidFill>
                  <a:srgbClr val="303E8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sz="1200" b="1" kern="100" dirty="0">
                <a:solidFill>
                  <a:srgbClr val="00B050"/>
                </a:solidFill>
                <a:latin typeface="微软雅黑" panose="020B0503020204020204" pitchFamily="34" charset="-122"/>
                <a:ea typeface="微软雅黑" panose="020B0503020204020204" pitchFamily="34" charset="-122"/>
                <a:cs typeface="Times New Roman" panose="02020603050405020304" pitchFamily="18" charset="0"/>
                <a:sym typeface="+mn-ea"/>
              </a:rPr>
              <a:t>较之前下降了</a:t>
            </a:r>
          </a:p>
          <a:p>
            <a:pPr algn="l"/>
            <a:r>
              <a:rPr lang="en-US" altLang="zh-CN" sz="2800" b="1" kern="100" dirty="0">
                <a:solidFill>
                  <a:srgbClr val="00B050"/>
                </a:solidFill>
                <a:latin typeface="微软雅黑" panose="020B0503020204020204" pitchFamily="34" charset="-122"/>
                <a:ea typeface="微软雅黑" panose="020B0503020204020204" pitchFamily="34" charset="-122"/>
                <a:cs typeface="Times New Roman" panose="02020603050405020304" pitchFamily="18" charset="0"/>
                <a:sym typeface="+mn-ea"/>
              </a:rPr>
              <a:t>50%</a:t>
            </a:r>
          </a:p>
        </p:txBody>
      </p:sp>
      <p:sp>
        <p:nvSpPr>
          <p:cNvPr id="23" name="文本框 22">
            <a:extLst>
              <a:ext uri="{FF2B5EF4-FFF2-40B4-BE49-F238E27FC236}">
                <a16:creationId xmlns:a16="http://schemas.microsoft.com/office/drawing/2014/main" id="{90DE545C-7B5E-0058-6FD5-AA2CF90A2716}"/>
              </a:ext>
            </a:extLst>
          </p:cNvPr>
          <p:cNvSpPr txBox="1"/>
          <p:nvPr/>
        </p:nvSpPr>
        <p:spPr>
          <a:xfrm>
            <a:off x="8096523" y="2809376"/>
            <a:ext cx="1319410" cy="338554"/>
          </a:xfrm>
          <a:prstGeom prst="rect">
            <a:avLst/>
          </a:prstGeom>
          <a:noFill/>
        </p:spPr>
        <p:txBody>
          <a:bodyPr wrap="square" rtlCol="0">
            <a:spAutoFit/>
          </a:bodyPr>
          <a:lstStyle/>
          <a:p>
            <a:r>
              <a:rPr lang="en-US" altLang="zh-CN" sz="1600" b="1" dirty="0">
                <a:latin typeface="微软雅黑" panose="020B0503020204020204" pitchFamily="34" charset="-122"/>
                <a:ea typeface="微软雅黑" panose="020B0503020204020204" pitchFamily="34" charset="-122"/>
              </a:rPr>
              <a:t>1. </a:t>
            </a:r>
            <a:r>
              <a:rPr lang="zh-CN" altLang="en-US" sz="1600" b="1" dirty="0">
                <a:latin typeface="微软雅黑" panose="020B0503020204020204" pitchFamily="34" charset="-122"/>
                <a:ea typeface="微软雅黑" panose="020B0503020204020204" pitchFamily="34" charset="-122"/>
              </a:rPr>
              <a:t>备件库存</a:t>
            </a:r>
          </a:p>
        </p:txBody>
      </p:sp>
      <p:sp>
        <p:nvSpPr>
          <p:cNvPr id="28" name="虚尾箭头 30">
            <a:extLst>
              <a:ext uri="{FF2B5EF4-FFF2-40B4-BE49-F238E27FC236}">
                <a16:creationId xmlns:a16="http://schemas.microsoft.com/office/drawing/2014/main" id="{691FC3F4-7898-23EC-BEE7-9A626470B6AA}"/>
              </a:ext>
            </a:extLst>
          </p:cNvPr>
          <p:cNvSpPr/>
          <p:nvPr/>
        </p:nvSpPr>
        <p:spPr>
          <a:xfrm rot="5400000" flipV="1">
            <a:off x="9563600" y="3873651"/>
            <a:ext cx="557371" cy="330200"/>
          </a:xfrm>
          <a:prstGeom prst="stripedRightArrow">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a:extLst>
              <a:ext uri="{FF2B5EF4-FFF2-40B4-BE49-F238E27FC236}">
                <a16:creationId xmlns:a16="http://schemas.microsoft.com/office/drawing/2014/main" id="{A921DE77-14B0-2011-82A2-5EFB992BB8B7}"/>
              </a:ext>
            </a:extLst>
          </p:cNvPr>
          <p:cNvSpPr/>
          <p:nvPr/>
        </p:nvSpPr>
        <p:spPr>
          <a:xfrm>
            <a:off x="10353040" y="3589018"/>
            <a:ext cx="1457395" cy="859825"/>
          </a:xfrm>
          <a:prstGeom prst="rect">
            <a:avLst/>
          </a:prstGeom>
          <a:noFill/>
          <a:ln w="28575">
            <a:noFill/>
          </a:ln>
          <a:extLst>
            <a:ext uri="{909E8E84-426E-40DD-AFC4-6F175D3DCCD1}">
              <a14:hiddenFill xmlns:a14="http://schemas.microsoft.com/office/drawing/2010/main">
                <a:solidFill>
                  <a:srgbClr val="303E8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sz="1200" b="1" kern="100" dirty="0">
                <a:solidFill>
                  <a:srgbClr val="00B050"/>
                </a:solidFill>
                <a:latin typeface="微软雅黑" panose="020B0503020204020204" pitchFamily="34" charset="-122"/>
                <a:ea typeface="微软雅黑" panose="020B0503020204020204" pitchFamily="34" charset="-122"/>
                <a:cs typeface="Times New Roman" panose="02020603050405020304" pitchFamily="18" charset="0"/>
                <a:sym typeface="+mn-ea"/>
              </a:rPr>
              <a:t>较之前下降了</a:t>
            </a:r>
          </a:p>
          <a:p>
            <a:pPr algn="l"/>
            <a:r>
              <a:rPr lang="en-US" altLang="zh-CN" sz="2800" b="1" kern="100" dirty="0">
                <a:solidFill>
                  <a:srgbClr val="00B050"/>
                </a:solidFill>
                <a:latin typeface="微软雅黑" panose="020B0503020204020204" pitchFamily="34" charset="-122"/>
                <a:ea typeface="微软雅黑" panose="020B0503020204020204" pitchFamily="34" charset="-122"/>
                <a:cs typeface="Times New Roman" panose="02020603050405020304" pitchFamily="18" charset="0"/>
                <a:sym typeface="+mn-ea"/>
              </a:rPr>
              <a:t>15%</a:t>
            </a:r>
          </a:p>
        </p:txBody>
      </p:sp>
      <p:sp>
        <p:nvSpPr>
          <p:cNvPr id="31" name="文本框 30">
            <a:extLst>
              <a:ext uri="{FF2B5EF4-FFF2-40B4-BE49-F238E27FC236}">
                <a16:creationId xmlns:a16="http://schemas.microsoft.com/office/drawing/2014/main" id="{FD96379A-6E02-83DC-9552-A9D8AAF61543}"/>
              </a:ext>
            </a:extLst>
          </p:cNvPr>
          <p:cNvSpPr txBox="1"/>
          <p:nvPr/>
        </p:nvSpPr>
        <p:spPr>
          <a:xfrm>
            <a:off x="8096523" y="3885237"/>
            <a:ext cx="1319410" cy="338554"/>
          </a:xfrm>
          <a:prstGeom prst="rect">
            <a:avLst/>
          </a:prstGeom>
          <a:noFill/>
        </p:spPr>
        <p:txBody>
          <a:bodyPr wrap="square" rtlCol="0">
            <a:spAutoFit/>
          </a:bodyPr>
          <a:lstStyle/>
          <a:p>
            <a:r>
              <a:rPr lang="en-US" altLang="zh-CN" sz="1600" b="1" dirty="0">
                <a:latin typeface="微软雅黑" panose="020B0503020204020204" pitchFamily="34" charset="-122"/>
                <a:ea typeface="微软雅黑" panose="020B0503020204020204" pitchFamily="34" charset="-122"/>
              </a:rPr>
              <a:t>2. </a:t>
            </a:r>
            <a:r>
              <a:rPr lang="zh-CN" altLang="en-US" sz="1600" b="1" dirty="0">
                <a:latin typeface="微软雅黑" panose="020B0503020204020204" pitchFamily="34" charset="-122"/>
                <a:ea typeface="微软雅黑" panose="020B0503020204020204" pitchFamily="34" charset="-122"/>
              </a:rPr>
              <a:t>设备停机</a:t>
            </a:r>
          </a:p>
        </p:txBody>
      </p:sp>
      <p:pic>
        <p:nvPicPr>
          <p:cNvPr id="34" name="图片 33">
            <a:extLst>
              <a:ext uri="{FF2B5EF4-FFF2-40B4-BE49-F238E27FC236}">
                <a16:creationId xmlns:a16="http://schemas.microsoft.com/office/drawing/2014/main" id="{A09749B1-0F85-FDEC-2566-94542097626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283811" y="3693834"/>
            <a:ext cx="612000" cy="612000"/>
          </a:xfrm>
          <a:prstGeom prst="rect">
            <a:avLst/>
          </a:prstGeom>
        </p:spPr>
      </p:pic>
      <p:pic>
        <p:nvPicPr>
          <p:cNvPr id="36" name="图片 35">
            <a:extLst>
              <a:ext uri="{FF2B5EF4-FFF2-40B4-BE49-F238E27FC236}">
                <a16:creationId xmlns:a16="http://schemas.microsoft.com/office/drawing/2014/main" id="{A35F96D4-1099-16BF-BD71-06EA0881B3E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267194" y="5659565"/>
            <a:ext cx="767208" cy="697462"/>
          </a:xfrm>
          <a:prstGeom prst="rect">
            <a:avLst/>
          </a:prstGeom>
        </p:spPr>
      </p:pic>
      <p:sp>
        <p:nvSpPr>
          <p:cNvPr id="38" name="文本框 37">
            <a:extLst>
              <a:ext uri="{FF2B5EF4-FFF2-40B4-BE49-F238E27FC236}">
                <a16:creationId xmlns:a16="http://schemas.microsoft.com/office/drawing/2014/main" id="{9CAF2E00-A17B-78FF-F793-A2FF259941A8}"/>
              </a:ext>
            </a:extLst>
          </p:cNvPr>
          <p:cNvSpPr txBox="1"/>
          <p:nvPr/>
        </p:nvSpPr>
        <p:spPr>
          <a:xfrm>
            <a:off x="8096523" y="5825380"/>
            <a:ext cx="1319410" cy="338554"/>
          </a:xfrm>
          <a:prstGeom prst="rect">
            <a:avLst/>
          </a:prstGeom>
          <a:noFill/>
        </p:spPr>
        <p:txBody>
          <a:bodyPr wrap="square" rtlCol="0">
            <a:spAutoFit/>
          </a:bodyPr>
          <a:lstStyle/>
          <a:p>
            <a:r>
              <a:rPr lang="en-US" altLang="zh-CN" sz="1600" b="1" dirty="0">
                <a:latin typeface="微软雅黑" panose="020B0503020204020204" pitchFamily="34" charset="-122"/>
                <a:ea typeface="微软雅黑" panose="020B0503020204020204" pitchFamily="34" charset="-122"/>
              </a:rPr>
              <a:t>3. SaaS</a:t>
            </a:r>
            <a:r>
              <a:rPr lang="zh-CN" altLang="en-US" sz="1600" b="1" dirty="0">
                <a:latin typeface="微软雅黑" panose="020B0503020204020204" pitchFamily="34" charset="-122"/>
                <a:ea typeface="微软雅黑" panose="020B0503020204020204" pitchFamily="34" charset="-122"/>
              </a:rPr>
              <a:t>产品</a:t>
            </a:r>
          </a:p>
        </p:txBody>
      </p:sp>
      <p:sp>
        <p:nvSpPr>
          <p:cNvPr id="39" name="虚尾箭头 67">
            <a:extLst>
              <a:ext uri="{FF2B5EF4-FFF2-40B4-BE49-F238E27FC236}">
                <a16:creationId xmlns:a16="http://schemas.microsoft.com/office/drawing/2014/main" id="{B2580AFB-90E1-CD69-C9AE-EC8E0F658138}"/>
              </a:ext>
            </a:extLst>
          </p:cNvPr>
          <p:cNvSpPr/>
          <p:nvPr/>
        </p:nvSpPr>
        <p:spPr>
          <a:xfrm rot="16200000">
            <a:off x="9575297" y="5898826"/>
            <a:ext cx="558000" cy="330201"/>
          </a:xfrm>
          <a:prstGeom prst="stripedRightArrow">
            <a:avLst/>
          </a:prstGeom>
          <a:solidFill>
            <a:srgbClr val="F46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a:extLst>
              <a:ext uri="{FF2B5EF4-FFF2-40B4-BE49-F238E27FC236}">
                <a16:creationId xmlns:a16="http://schemas.microsoft.com/office/drawing/2014/main" id="{1D686067-D50E-A2C4-DB14-4CD8A6A730D7}"/>
              </a:ext>
            </a:extLst>
          </p:cNvPr>
          <p:cNvSpPr/>
          <p:nvPr/>
        </p:nvSpPr>
        <p:spPr>
          <a:xfrm>
            <a:off x="10316845" y="5547138"/>
            <a:ext cx="1349375" cy="1096645"/>
          </a:xfrm>
          <a:prstGeom prst="rect">
            <a:avLst/>
          </a:prstGeom>
          <a:noFill/>
          <a:ln w="28575">
            <a:noFill/>
          </a:ln>
          <a:extLst>
            <a:ext uri="{909E8E84-426E-40DD-AFC4-6F175D3DCCD1}">
              <a14:hiddenFill xmlns:a14="http://schemas.microsoft.com/office/drawing/2010/main">
                <a:solidFill>
                  <a:srgbClr val="303E8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1200" b="1" kern="100" dirty="0">
                <a:solidFill>
                  <a:srgbClr val="F46D43"/>
                </a:solidFill>
                <a:latin typeface="微软雅黑" panose="020B0503020204020204" pitchFamily="34" charset="-122"/>
                <a:ea typeface="微软雅黑" panose="020B0503020204020204" pitchFamily="34" charset="-122"/>
                <a:cs typeface="Times New Roman" panose="02020603050405020304" pitchFamily="18" charset="0"/>
                <a:sym typeface="+mn-ea"/>
              </a:rPr>
              <a:t>服务中小企业数</a:t>
            </a:r>
            <a:r>
              <a:rPr lang="en-US" altLang="zh-CN" sz="2800" b="1" kern="100" dirty="0">
                <a:solidFill>
                  <a:srgbClr val="F46D43"/>
                </a:solidFill>
                <a:latin typeface="微软雅黑" panose="020B0503020204020204" pitchFamily="34" charset="-122"/>
                <a:ea typeface="微软雅黑" panose="020B0503020204020204" pitchFamily="34" charset="-122"/>
                <a:cs typeface="Times New Roman" panose="02020603050405020304" pitchFamily="18" charset="0"/>
                <a:sym typeface="+mn-ea"/>
              </a:rPr>
              <a:t>50+</a:t>
            </a:r>
          </a:p>
        </p:txBody>
      </p:sp>
      <p:pic>
        <p:nvPicPr>
          <p:cNvPr id="41" name="图片 40">
            <a:extLst>
              <a:ext uri="{FF2B5EF4-FFF2-40B4-BE49-F238E27FC236}">
                <a16:creationId xmlns:a16="http://schemas.microsoft.com/office/drawing/2014/main" id="{4D775BFC-C314-3299-2787-8E32EA3414E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145369" y="4535082"/>
            <a:ext cx="889033" cy="889033"/>
          </a:xfrm>
          <a:prstGeom prst="rect">
            <a:avLst/>
          </a:prstGeom>
        </p:spPr>
      </p:pic>
      <p:sp>
        <p:nvSpPr>
          <p:cNvPr id="43" name="文本框 42">
            <a:extLst>
              <a:ext uri="{FF2B5EF4-FFF2-40B4-BE49-F238E27FC236}">
                <a16:creationId xmlns:a16="http://schemas.microsoft.com/office/drawing/2014/main" id="{AF88FB85-56D1-2011-E48C-2E220F33E5BD}"/>
              </a:ext>
            </a:extLst>
          </p:cNvPr>
          <p:cNvSpPr txBox="1"/>
          <p:nvPr/>
        </p:nvSpPr>
        <p:spPr>
          <a:xfrm>
            <a:off x="8096522" y="4829644"/>
            <a:ext cx="1488049" cy="338554"/>
          </a:xfrm>
          <a:prstGeom prst="rect">
            <a:avLst/>
          </a:prstGeom>
          <a:noFill/>
        </p:spPr>
        <p:txBody>
          <a:bodyPr wrap="square" rtlCol="0">
            <a:spAutoFit/>
          </a:bodyPr>
          <a:lstStyle/>
          <a:p>
            <a:r>
              <a:rPr lang="en-US" altLang="zh-CN" sz="1600" b="1" dirty="0">
                <a:latin typeface="微软雅黑" panose="020B0503020204020204" pitchFamily="34" charset="-122"/>
                <a:ea typeface="微软雅黑" panose="020B0503020204020204" pitchFamily="34" charset="-122"/>
              </a:rPr>
              <a:t>4. </a:t>
            </a:r>
            <a:r>
              <a:rPr lang="zh-CN" altLang="en-US" sz="1600" b="1" dirty="0">
                <a:latin typeface="微软雅黑" panose="020B0503020204020204" pitchFamily="34" charset="-122"/>
                <a:ea typeface="微软雅黑" panose="020B0503020204020204" pitchFamily="34" charset="-122"/>
              </a:rPr>
              <a:t>工业品电商</a:t>
            </a:r>
          </a:p>
        </p:txBody>
      </p:sp>
      <p:sp>
        <p:nvSpPr>
          <p:cNvPr id="44" name="虚尾箭头 67">
            <a:extLst>
              <a:ext uri="{FF2B5EF4-FFF2-40B4-BE49-F238E27FC236}">
                <a16:creationId xmlns:a16="http://schemas.microsoft.com/office/drawing/2014/main" id="{4EF4F994-3CBE-9321-79D4-757CB0EC1A9F}"/>
              </a:ext>
            </a:extLst>
          </p:cNvPr>
          <p:cNvSpPr/>
          <p:nvPr/>
        </p:nvSpPr>
        <p:spPr>
          <a:xfrm rot="16200000">
            <a:off x="9575298" y="4838353"/>
            <a:ext cx="558000" cy="330201"/>
          </a:xfrm>
          <a:prstGeom prst="stripedRightArrow">
            <a:avLst/>
          </a:prstGeom>
          <a:solidFill>
            <a:srgbClr val="F46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a:extLst>
              <a:ext uri="{FF2B5EF4-FFF2-40B4-BE49-F238E27FC236}">
                <a16:creationId xmlns:a16="http://schemas.microsoft.com/office/drawing/2014/main" id="{363D1611-8260-FB53-9DE3-4F6ACE1EF4CC}"/>
              </a:ext>
            </a:extLst>
          </p:cNvPr>
          <p:cNvSpPr/>
          <p:nvPr/>
        </p:nvSpPr>
        <p:spPr>
          <a:xfrm>
            <a:off x="10316845" y="4535082"/>
            <a:ext cx="1349375" cy="1096645"/>
          </a:xfrm>
          <a:prstGeom prst="rect">
            <a:avLst/>
          </a:prstGeom>
          <a:noFill/>
          <a:ln w="28575">
            <a:noFill/>
          </a:ln>
          <a:extLst>
            <a:ext uri="{909E8E84-426E-40DD-AFC4-6F175D3DCCD1}">
              <a14:hiddenFill xmlns:a14="http://schemas.microsoft.com/office/drawing/2010/main">
                <a:solidFill>
                  <a:srgbClr val="303E8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1200" b="1" kern="100" dirty="0">
                <a:solidFill>
                  <a:srgbClr val="F46D43"/>
                </a:solidFill>
                <a:latin typeface="微软雅黑" panose="020B0503020204020204" pitchFamily="34" charset="-122"/>
                <a:ea typeface="微软雅黑" panose="020B0503020204020204" pitchFamily="34" charset="-122"/>
                <a:cs typeface="Times New Roman" panose="02020603050405020304" pitchFamily="18" charset="0"/>
                <a:sym typeface="+mn-ea"/>
              </a:rPr>
              <a:t>已入驻供应商</a:t>
            </a:r>
            <a:r>
              <a:rPr lang="en-US" altLang="zh-CN" sz="2800" b="1" kern="100" dirty="0">
                <a:solidFill>
                  <a:srgbClr val="F46D43"/>
                </a:solidFill>
                <a:latin typeface="微软雅黑" panose="020B0503020204020204" pitchFamily="34" charset="-122"/>
                <a:ea typeface="微软雅黑" panose="020B0503020204020204" pitchFamily="34" charset="-122"/>
                <a:cs typeface="Times New Roman" panose="02020603050405020304" pitchFamily="18" charset="0"/>
                <a:sym typeface="+mn-ea"/>
              </a:rPr>
              <a:t>1200+</a:t>
            </a:r>
          </a:p>
        </p:txBody>
      </p:sp>
    </p:spTree>
    <p:extLst>
      <p:ext uri="{BB962C8B-B14F-4D97-AF65-F5344CB8AC3E}">
        <p14:creationId xmlns:p14="http://schemas.microsoft.com/office/powerpoint/2010/main" val="13717821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86824" y="130613"/>
            <a:ext cx="7382422" cy="627442"/>
          </a:xfrm>
        </p:spPr>
        <p:txBody>
          <a:bodyPr/>
          <a:lstStyle/>
          <a:p>
            <a:r>
              <a:rPr lang="zh-CN" altLang="en-US" sz="2400" dirty="0" smtClean="0"/>
              <a:t>案例：微智造助力转型企业释放“升规潜能”</a:t>
            </a:r>
          </a:p>
        </p:txBody>
      </p:sp>
      <p:sp>
        <p:nvSpPr>
          <p:cNvPr id="4" name="矩形 3"/>
          <p:cNvSpPr/>
          <p:nvPr/>
        </p:nvSpPr>
        <p:spPr>
          <a:xfrm>
            <a:off x="730250" y="977047"/>
            <a:ext cx="10622280" cy="1076325"/>
          </a:xfrm>
          <a:prstGeom prst="rect">
            <a:avLst/>
          </a:prstGeom>
          <a:ln w="28575">
            <a:solidFill>
              <a:srgbClr val="303E82"/>
            </a:solidFill>
          </a:ln>
        </p:spPr>
        <p:txBody>
          <a:bodyPr wrap="square">
            <a:spAutoFit/>
          </a:bodyPr>
          <a:lstStyle/>
          <a:p>
            <a:pPr indent="266700" algn="just">
              <a:spcAft>
                <a:spcPts val="0"/>
              </a:spcAft>
            </a:pPr>
            <a:r>
              <a:rPr lang="en-US" sz="1600" kern="100" dirty="0">
                <a:latin typeface="微软雅黑" panose="020B0503020204020204" pitchFamily="34" charset="-122"/>
                <a:ea typeface="微软雅黑" panose="020B0503020204020204" pitchFamily="34" charset="-122"/>
                <a:cs typeface="Times New Roman" panose="02020603050405020304" pitchFamily="18" charset="0"/>
              </a:rPr>
              <a:t>  </a:t>
            </a:r>
            <a:r>
              <a:rPr sz="1600" kern="100" dirty="0">
                <a:latin typeface="微软雅黑" panose="020B0503020204020204" pitchFamily="34" charset="-122"/>
                <a:ea typeface="微软雅黑" panose="020B0503020204020204" pitchFamily="34" charset="-122"/>
                <a:cs typeface="Times New Roman" panose="02020603050405020304" pitchFamily="18" charset="0"/>
              </a:rPr>
              <a:t>大多数中小型企业，受限于传统管理带来的“生产黑箱”、经验型管理等问题，普遍存在生产过程不透明、库存物料积压、物流配送呆滞、订单交期延误等现象，其成长受到了严重约束。</a:t>
            </a:r>
          </a:p>
          <a:p>
            <a:pPr indent="266700" algn="just">
              <a:spcAft>
                <a:spcPts val="0"/>
              </a:spcAft>
            </a:pPr>
            <a:r>
              <a:rPr lang="en-US" sz="1600" kern="100" dirty="0">
                <a:latin typeface="微软雅黑" panose="020B0503020204020204" pitchFamily="34" charset="-122"/>
                <a:ea typeface="微软雅黑" panose="020B0503020204020204" pitchFamily="34" charset="-122"/>
                <a:cs typeface="Times New Roman" panose="02020603050405020304" pitchFamily="18" charset="0"/>
              </a:rPr>
              <a:t>  </a:t>
            </a:r>
            <a:r>
              <a:rPr sz="1600" kern="100" dirty="0">
                <a:latin typeface="微软雅黑" panose="020B0503020204020204" pitchFamily="34" charset="-122"/>
                <a:ea typeface="微软雅黑" panose="020B0503020204020204" pitchFamily="34" charset="-122"/>
                <a:cs typeface="Times New Roman" panose="02020603050405020304" pitchFamily="18" charset="0"/>
              </a:rPr>
              <a:t>具体到案例企业，纸质单据管理、人工经验决策等传统管理方式带来了频繁的生产异常和严重的资源浪费，导致企业在成立近5年</a:t>
            </a:r>
            <a:r>
              <a:rPr lang="zh-CN" sz="1600" kern="100" dirty="0">
                <a:latin typeface="微软雅黑" panose="020B0503020204020204" pitchFamily="34" charset="-122"/>
                <a:ea typeface="微软雅黑" panose="020B0503020204020204" pitchFamily="34" charset="-122"/>
                <a:cs typeface="Times New Roman" panose="02020603050405020304" pitchFamily="18" charset="0"/>
              </a:rPr>
              <a:t>后</a:t>
            </a:r>
            <a:r>
              <a:rPr sz="1600" kern="100" dirty="0">
                <a:latin typeface="微软雅黑" panose="020B0503020204020204" pitchFamily="34" charset="-122"/>
                <a:ea typeface="微软雅黑" panose="020B0503020204020204" pitchFamily="34" charset="-122"/>
                <a:cs typeface="Times New Roman" panose="02020603050405020304" pitchFamily="18" charset="0"/>
              </a:rPr>
              <a:t>仍保持着创立初期的规模。</a:t>
            </a:r>
          </a:p>
        </p:txBody>
      </p:sp>
      <p:sp>
        <p:nvSpPr>
          <p:cNvPr id="27" name="虚尾箭头 26"/>
          <p:cNvSpPr/>
          <p:nvPr/>
        </p:nvSpPr>
        <p:spPr>
          <a:xfrm rot="16200000">
            <a:off x="225425" y="3399790"/>
            <a:ext cx="3568700" cy="2485390"/>
          </a:xfrm>
          <a:prstGeom prst="stripedRightArrow">
            <a:avLst/>
          </a:prstGeom>
          <a:solidFill>
            <a:srgbClr val="1D6D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767080" y="5419725"/>
            <a:ext cx="2486025" cy="655955"/>
          </a:xfrm>
          <a:prstGeom prst="rect">
            <a:avLst/>
          </a:prstGeom>
          <a:solidFill>
            <a:srgbClr val="A9D18E"/>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mn-ea"/>
              </a:rPr>
              <a:t>数据上云</a:t>
            </a:r>
          </a:p>
          <a:p>
            <a:pPr algn="ctr"/>
            <a:r>
              <a:rPr lang="zh-CN" altLang="en-US" sz="11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mn-ea"/>
              </a:rPr>
              <a:t>现有资源、历史信息等得到有效管理</a:t>
            </a:r>
          </a:p>
        </p:txBody>
      </p:sp>
      <p:sp>
        <p:nvSpPr>
          <p:cNvPr id="11" name="矩形 10"/>
          <p:cNvSpPr/>
          <p:nvPr/>
        </p:nvSpPr>
        <p:spPr>
          <a:xfrm>
            <a:off x="766445" y="4286885"/>
            <a:ext cx="2486025" cy="655955"/>
          </a:xfrm>
          <a:prstGeom prst="rect">
            <a:avLst/>
          </a:prstGeom>
          <a:solidFill>
            <a:srgbClr val="92D05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mn-ea"/>
              </a:rPr>
              <a:t>业务上云</a:t>
            </a:r>
          </a:p>
          <a:p>
            <a:pPr algn="ctr"/>
            <a:r>
              <a:rPr lang="zh-CN" altLang="en-US" sz="11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mn-ea"/>
              </a:rPr>
              <a:t>重要作业、关键节点等得到推动</a:t>
            </a:r>
            <a:r>
              <a:rPr lang="en-US" altLang="zh-CN" sz="11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altLang="en-US" sz="11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mn-ea"/>
              </a:rPr>
              <a:t>闭环</a:t>
            </a:r>
          </a:p>
        </p:txBody>
      </p:sp>
      <p:sp>
        <p:nvSpPr>
          <p:cNvPr id="12" name="矩形 11"/>
          <p:cNvSpPr/>
          <p:nvPr/>
        </p:nvSpPr>
        <p:spPr>
          <a:xfrm>
            <a:off x="766445" y="3154045"/>
            <a:ext cx="2486025" cy="655955"/>
          </a:xfrm>
          <a:prstGeom prst="rect">
            <a:avLst/>
          </a:prstGeom>
          <a:solidFill>
            <a:srgbClr val="00B05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sz="20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mn-ea"/>
              </a:rPr>
              <a:t>管理上云</a:t>
            </a:r>
          </a:p>
          <a:p>
            <a:pPr algn="ctr"/>
            <a:r>
              <a:rPr lang="zh-CN" altLang="en-US" sz="11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mn-ea"/>
              </a:rPr>
              <a:t>管理视野、科学决策等得到扩展</a:t>
            </a:r>
            <a:r>
              <a:rPr lang="en-US" altLang="zh-CN" sz="11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altLang="en-US" sz="11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mn-ea"/>
              </a:rPr>
              <a:t>增强</a:t>
            </a:r>
          </a:p>
        </p:txBody>
      </p:sp>
      <p:sp>
        <p:nvSpPr>
          <p:cNvPr id="15" name="矩形 14"/>
          <p:cNvSpPr/>
          <p:nvPr/>
        </p:nvSpPr>
        <p:spPr>
          <a:xfrm>
            <a:off x="410210" y="2244725"/>
            <a:ext cx="3198495" cy="530225"/>
          </a:xfrm>
          <a:prstGeom prst="rect">
            <a:avLst/>
          </a:prstGeom>
          <a:noFill/>
          <a:ln w="28575">
            <a:solidFill>
              <a:srgbClr val="000000">
                <a:alpha val="0"/>
              </a:srgbClr>
            </a:solidFill>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500" b="1" kern="100" dirty="0">
                <a:solidFill>
                  <a:srgbClr val="303E82"/>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altLang="en-US" sz="1500" b="1" kern="100" dirty="0">
                <a:solidFill>
                  <a:srgbClr val="303E82"/>
                </a:solidFill>
                <a:latin typeface="微软雅黑" panose="020B0503020204020204" pitchFamily="34" charset="-122"/>
                <a:ea typeface="微软雅黑" panose="020B0503020204020204" pitchFamily="34" charset="-122"/>
                <a:cs typeface="Times New Roman" panose="02020603050405020304" pitchFamily="18" charset="0"/>
                <a:sym typeface="+mn-ea"/>
              </a:rPr>
              <a:t>渐进式</a:t>
            </a:r>
            <a:r>
              <a:rPr lang="en-US" altLang="zh-CN" sz="1500" b="1" kern="100" dirty="0">
                <a:solidFill>
                  <a:srgbClr val="303E82"/>
                </a:solidFill>
                <a:latin typeface="微软雅黑" panose="020B0503020204020204" pitchFamily="34" charset="-122"/>
                <a:ea typeface="微软雅黑" panose="020B0503020204020204" pitchFamily="34" charset="-122"/>
                <a:cs typeface="Times New Roman" panose="02020603050405020304" pitchFamily="18" charset="0"/>
                <a:sym typeface="+mn-ea"/>
              </a:rPr>
              <a:t>”</a:t>
            </a:r>
            <a:r>
              <a:rPr lang="zh-CN" altLang="en-US" sz="1500" b="1" kern="100" dirty="0">
                <a:solidFill>
                  <a:srgbClr val="303E82"/>
                </a:solidFill>
                <a:latin typeface="微软雅黑" panose="020B0503020204020204" pitchFamily="34" charset="-122"/>
                <a:ea typeface="微软雅黑" panose="020B0503020204020204" pitchFamily="34" charset="-122"/>
                <a:cs typeface="Times New Roman" panose="02020603050405020304" pitchFamily="18" charset="0"/>
                <a:sym typeface="+mn-ea"/>
              </a:rPr>
              <a:t>分阶段上云转型</a:t>
            </a:r>
          </a:p>
        </p:txBody>
      </p:sp>
      <p:sp>
        <p:nvSpPr>
          <p:cNvPr id="16" name="半闭框 15"/>
          <p:cNvSpPr/>
          <p:nvPr/>
        </p:nvSpPr>
        <p:spPr>
          <a:xfrm rot="8100000">
            <a:off x="5659755" y="4229735"/>
            <a:ext cx="771525" cy="771525"/>
          </a:xfrm>
          <a:prstGeom prst="halfFrame">
            <a:avLst/>
          </a:prstGeom>
          <a:solidFill>
            <a:srgbClr val="000000">
              <a:alpha val="0"/>
            </a:srgbClr>
          </a:solid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9" name="组合 18"/>
          <p:cNvGrpSpPr/>
          <p:nvPr/>
        </p:nvGrpSpPr>
        <p:grpSpPr>
          <a:xfrm>
            <a:off x="3809365" y="3079115"/>
            <a:ext cx="1920240" cy="805180"/>
            <a:chOff x="6488" y="4775"/>
            <a:chExt cx="3024" cy="1268"/>
          </a:xfrm>
        </p:grpSpPr>
        <p:sp>
          <p:nvSpPr>
            <p:cNvPr id="17" name="矩形 16"/>
            <p:cNvSpPr/>
            <p:nvPr/>
          </p:nvSpPr>
          <p:spPr>
            <a:xfrm>
              <a:off x="6488" y="4775"/>
              <a:ext cx="3024" cy="543"/>
            </a:xfrm>
            <a:prstGeom prst="rect">
              <a:avLst/>
            </a:prstGeom>
            <a:solidFill>
              <a:schemeClr val="bg1"/>
            </a:solid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sz="1200" b="1" kern="100" dirty="0">
                  <a:solidFill>
                    <a:srgbClr val="00B050"/>
                  </a:solidFill>
                  <a:latin typeface="微软雅黑" panose="020B0503020204020204" pitchFamily="34" charset="-122"/>
                  <a:ea typeface="微软雅黑" panose="020B0503020204020204" pitchFamily="34" charset="-122"/>
                  <a:cs typeface="Times New Roman" panose="02020603050405020304" pitchFamily="18" charset="0"/>
                  <a:sym typeface="+mn-ea"/>
                </a:rPr>
                <a:t>异常监控，自主预警升级</a:t>
              </a:r>
            </a:p>
          </p:txBody>
        </p:sp>
        <p:sp>
          <p:nvSpPr>
            <p:cNvPr id="18" name="矩形 17"/>
            <p:cNvSpPr/>
            <p:nvPr/>
          </p:nvSpPr>
          <p:spPr>
            <a:xfrm>
              <a:off x="6488" y="5501"/>
              <a:ext cx="3024" cy="543"/>
            </a:xfrm>
            <a:prstGeom prst="rect">
              <a:avLst/>
            </a:prstGeom>
            <a:solidFill>
              <a:schemeClr val="bg1"/>
            </a:solidFill>
            <a:ln w="28575">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sz="1200" b="1" kern="100" dirty="0">
                  <a:solidFill>
                    <a:srgbClr val="00B050"/>
                  </a:solidFill>
                  <a:latin typeface="微软雅黑" panose="020B0503020204020204" pitchFamily="34" charset="-122"/>
                  <a:ea typeface="微软雅黑" panose="020B0503020204020204" pitchFamily="34" charset="-122"/>
                  <a:cs typeface="Times New Roman" panose="02020603050405020304" pitchFamily="18" charset="0"/>
                  <a:sym typeface="+mn-ea"/>
                </a:rPr>
                <a:t>生产可视，系统辅助决策</a:t>
              </a:r>
            </a:p>
          </p:txBody>
        </p:sp>
      </p:grpSp>
      <p:grpSp>
        <p:nvGrpSpPr>
          <p:cNvPr id="20" name="组合 19"/>
          <p:cNvGrpSpPr/>
          <p:nvPr/>
        </p:nvGrpSpPr>
        <p:grpSpPr>
          <a:xfrm>
            <a:off x="3809365" y="4211955"/>
            <a:ext cx="1920240" cy="805180"/>
            <a:chOff x="6488" y="4775"/>
            <a:chExt cx="3024" cy="1268"/>
          </a:xfrm>
        </p:grpSpPr>
        <p:sp>
          <p:nvSpPr>
            <p:cNvPr id="21" name="矩形 20"/>
            <p:cNvSpPr/>
            <p:nvPr/>
          </p:nvSpPr>
          <p:spPr>
            <a:xfrm>
              <a:off x="6488" y="4775"/>
              <a:ext cx="3024" cy="543"/>
            </a:xfrm>
            <a:prstGeom prst="rect">
              <a:avLst/>
            </a:prstGeom>
            <a:solidFill>
              <a:schemeClr val="bg1"/>
            </a:solidFill>
            <a:ln w="28575">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sz="1200" b="1" kern="100" dirty="0">
                  <a:solidFill>
                    <a:srgbClr val="92D050"/>
                  </a:solidFill>
                  <a:latin typeface="微软雅黑" panose="020B0503020204020204" pitchFamily="34" charset="-122"/>
                  <a:ea typeface="微软雅黑" panose="020B0503020204020204" pitchFamily="34" charset="-122"/>
                  <a:cs typeface="Times New Roman" panose="02020603050405020304" pitchFamily="18" charset="0"/>
                  <a:sym typeface="+mn-ea"/>
                </a:rPr>
                <a:t>规范作业，确保帐料一致</a:t>
              </a:r>
            </a:p>
          </p:txBody>
        </p:sp>
        <p:sp>
          <p:nvSpPr>
            <p:cNvPr id="22" name="矩形 21"/>
            <p:cNvSpPr/>
            <p:nvPr/>
          </p:nvSpPr>
          <p:spPr>
            <a:xfrm>
              <a:off x="6488" y="5501"/>
              <a:ext cx="3024" cy="543"/>
            </a:xfrm>
            <a:prstGeom prst="rect">
              <a:avLst/>
            </a:prstGeom>
            <a:solidFill>
              <a:schemeClr val="bg1"/>
            </a:solidFill>
            <a:ln w="28575">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sz="1200" b="1" kern="100" dirty="0">
                  <a:solidFill>
                    <a:srgbClr val="92D050"/>
                  </a:solidFill>
                  <a:latin typeface="微软雅黑" panose="020B0503020204020204" pitchFamily="34" charset="-122"/>
                  <a:ea typeface="微软雅黑" panose="020B0503020204020204" pitchFamily="34" charset="-122"/>
                  <a:cs typeface="Times New Roman" panose="02020603050405020304" pitchFamily="18" charset="0"/>
                  <a:sym typeface="+mn-ea"/>
                </a:rPr>
                <a:t>进度跟踪，保障履约交付</a:t>
              </a:r>
            </a:p>
          </p:txBody>
        </p:sp>
      </p:grpSp>
      <p:grpSp>
        <p:nvGrpSpPr>
          <p:cNvPr id="23" name="组合 22"/>
          <p:cNvGrpSpPr/>
          <p:nvPr/>
        </p:nvGrpSpPr>
        <p:grpSpPr>
          <a:xfrm>
            <a:off x="3809365" y="5344795"/>
            <a:ext cx="1920240" cy="805180"/>
            <a:chOff x="6488" y="4775"/>
            <a:chExt cx="3024" cy="1268"/>
          </a:xfrm>
        </p:grpSpPr>
        <p:sp>
          <p:nvSpPr>
            <p:cNvPr id="24" name="矩形 23"/>
            <p:cNvSpPr/>
            <p:nvPr/>
          </p:nvSpPr>
          <p:spPr>
            <a:xfrm>
              <a:off x="6488" y="4775"/>
              <a:ext cx="3024" cy="543"/>
            </a:xfrm>
            <a:prstGeom prst="rect">
              <a:avLst/>
            </a:prstGeom>
            <a:solidFill>
              <a:schemeClr val="bg1"/>
            </a:solidFill>
            <a:ln w="28575">
              <a:solidFill>
                <a:srgbClr val="A9D1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sz="1200" b="1" kern="100" dirty="0">
                  <a:solidFill>
                    <a:srgbClr val="A9D18E"/>
                  </a:solidFill>
                  <a:latin typeface="微软雅黑" panose="020B0503020204020204" pitchFamily="34" charset="-122"/>
                  <a:ea typeface="微软雅黑" panose="020B0503020204020204" pitchFamily="34" charset="-122"/>
                  <a:cs typeface="Times New Roman" panose="02020603050405020304" pitchFamily="18" charset="0"/>
                  <a:sym typeface="+mn-ea"/>
                </a:rPr>
                <a:t>制定标准，完成数据梳理</a:t>
              </a:r>
            </a:p>
          </p:txBody>
        </p:sp>
        <p:sp>
          <p:nvSpPr>
            <p:cNvPr id="25" name="矩形 24"/>
            <p:cNvSpPr/>
            <p:nvPr/>
          </p:nvSpPr>
          <p:spPr>
            <a:xfrm>
              <a:off x="6488" y="5501"/>
              <a:ext cx="3024" cy="543"/>
            </a:xfrm>
            <a:prstGeom prst="rect">
              <a:avLst/>
            </a:prstGeom>
            <a:solidFill>
              <a:schemeClr val="bg1"/>
            </a:solidFill>
            <a:ln w="28575">
              <a:solidFill>
                <a:srgbClr val="A9D18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sz="1200" b="1" kern="100" dirty="0">
                  <a:solidFill>
                    <a:srgbClr val="A9D18E"/>
                  </a:solidFill>
                  <a:latin typeface="微软雅黑" panose="020B0503020204020204" pitchFamily="34" charset="-122"/>
                  <a:ea typeface="微软雅黑" panose="020B0503020204020204" pitchFamily="34" charset="-122"/>
                  <a:cs typeface="Times New Roman" panose="02020603050405020304" pitchFamily="18" charset="0"/>
                  <a:sym typeface="+mn-ea"/>
                </a:rPr>
                <a:t>批量导入，构建转型基础</a:t>
              </a:r>
            </a:p>
          </p:txBody>
        </p:sp>
      </p:grpSp>
      <p:cxnSp>
        <p:nvCxnSpPr>
          <p:cNvPr id="26" name="肘形连接符 25"/>
          <p:cNvCxnSpPr>
            <a:stCxn id="12" idx="3"/>
            <a:endCxn id="17" idx="1"/>
          </p:cNvCxnSpPr>
          <p:nvPr/>
        </p:nvCxnSpPr>
        <p:spPr>
          <a:xfrm flipV="1">
            <a:off x="3252470" y="3251835"/>
            <a:ext cx="556895" cy="230505"/>
          </a:xfrm>
          <a:prstGeom prst="bentConnector3">
            <a:avLst>
              <a:gd name="adj1" fmla="val 50057"/>
            </a:avLst>
          </a:prstGeom>
          <a:ln w="28575">
            <a:solidFill>
              <a:srgbClr val="00B050"/>
            </a:solidFill>
            <a:prstDash val="sysDash"/>
            <a:tailEnd type="arrow"/>
          </a:ln>
        </p:spPr>
        <p:style>
          <a:lnRef idx="1">
            <a:schemeClr val="accent1"/>
          </a:lnRef>
          <a:fillRef idx="0">
            <a:schemeClr val="accent1"/>
          </a:fillRef>
          <a:effectRef idx="0">
            <a:schemeClr val="accent1"/>
          </a:effectRef>
          <a:fontRef idx="minor">
            <a:schemeClr val="tx1"/>
          </a:fontRef>
        </p:style>
      </p:cxnSp>
      <p:cxnSp>
        <p:nvCxnSpPr>
          <p:cNvPr id="33" name="肘形连接符 32"/>
          <p:cNvCxnSpPr>
            <a:stCxn id="12" idx="3"/>
            <a:endCxn id="18" idx="1"/>
          </p:cNvCxnSpPr>
          <p:nvPr/>
        </p:nvCxnSpPr>
        <p:spPr>
          <a:xfrm>
            <a:off x="3252470" y="3482340"/>
            <a:ext cx="556895" cy="230505"/>
          </a:xfrm>
          <a:prstGeom prst="bentConnector3">
            <a:avLst>
              <a:gd name="adj1" fmla="val 50057"/>
            </a:avLst>
          </a:prstGeom>
          <a:ln w="28575">
            <a:solidFill>
              <a:srgbClr val="00B050"/>
            </a:solidFill>
            <a:prstDash val="sysDash"/>
            <a:tailEnd type="arrow"/>
          </a:ln>
        </p:spPr>
        <p:style>
          <a:lnRef idx="1">
            <a:schemeClr val="accent1"/>
          </a:lnRef>
          <a:fillRef idx="0">
            <a:schemeClr val="accent1"/>
          </a:fillRef>
          <a:effectRef idx="0">
            <a:schemeClr val="accent1"/>
          </a:effectRef>
          <a:fontRef idx="minor">
            <a:schemeClr val="tx1"/>
          </a:fontRef>
        </p:style>
      </p:cxnSp>
      <p:cxnSp>
        <p:nvCxnSpPr>
          <p:cNvPr id="34" name="肘形连接符 33"/>
          <p:cNvCxnSpPr>
            <a:stCxn id="11" idx="3"/>
            <a:endCxn id="21" idx="1"/>
          </p:cNvCxnSpPr>
          <p:nvPr/>
        </p:nvCxnSpPr>
        <p:spPr>
          <a:xfrm flipV="1">
            <a:off x="3252470" y="4384675"/>
            <a:ext cx="556895" cy="230505"/>
          </a:xfrm>
          <a:prstGeom prst="bentConnector3">
            <a:avLst>
              <a:gd name="adj1" fmla="val 50057"/>
            </a:avLst>
          </a:prstGeom>
          <a:ln w="28575">
            <a:solidFill>
              <a:srgbClr val="92D050"/>
            </a:solidFill>
            <a:prstDash val="sysDash"/>
            <a:tailEnd type="arrow"/>
          </a:ln>
        </p:spPr>
        <p:style>
          <a:lnRef idx="1">
            <a:schemeClr val="accent1"/>
          </a:lnRef>
          <a:fillRef idx="0">
            <a:schemeClr val="accent1"/>
          </a:fillRef>
          <a:effectRef idx="0">
            <a:schemeClr val="accent1"/>
          </a:effectRef>
          <a:fontRef idx="minor">
            <a:schemeClr val="tx1"/>
          </a:fontRef>
        </p:style>
      </p:cxnSp>
      <p:cxnSp>
        <p:nvCxnSpPr>
          <p:cNvPr id="35" name="肘形连接符 34"/>
          <p:cNvCxnSpPr>
            <a:stCxn id="10" idx="3"/>
            <a:endCxn id="24" idx="1"/>
          </p:cNvCxnSpPr>
          <p:nvPr/>
        </p:nvCxnSpPr>
        <p:spPr>
          <a:xfrm flipV="1">
            <a:off x="3253105" y="5517515"/>
            <a:ext cx="556260" cy="230505"/>
          </a:xfrm>
          <a:prstGeom prst="bentConnector3">
            <a:avLst>
              <a:gd name="adj1" fmla="val 50000"/>
            </a:avLst>
          </a:prstGeom>
          <a:ln w="28575">
            <a:solidFill>
              <a:srgbClr val="A9D18E"/>
            </a:solidFill>
            <a:prstDash val="sysDash"/>
            <a:tailEnd type="arrow"/>
          </a:ln>
        </p:spPr>
        <p:style>
          <a:lnRef idx="1">
            <a:schemeClr val="accent1"/>
          </a:lnRef>
          <a:fillRef idx="0">
            <a:schemeClr val="accent1"/>
          </a:fillRef>
          <a:effectRef idx="0">
            <a:schemeClr val="accent1"/>
          </a:effectRef>
          <a:fontRef idx="minor">
            <a:schemeClr val="tx1"/>
          </a:fontRef>
        </p:style>
      </p:cxnSp>
      <p:cxnSp>
        <p:nvCxnSpPr>
          <p:cNvPr id="36" name="肘形连接符 35"/>
          <p:cNvCxnSpPr/>
          <p:nvPr/>
        </p:nvCxnSpPr>
        <p:spPr>
          <a:xfrm>
            <a:off x="3270885" y="4606925"/>
            <a:ext cx="538480" cy="238760"/>
          </a:xfrm>
          <a:prstGeom prst="bentConnector3">
            <a:avLst>
              <a:gd name="adj1" fmla="val 50118"/>
            </a:avLst>
          </a:prstGeom>
          <a:ln w="28575">
            <a:solidFill>
              <a:srgbClr val="92D050"/>
            </a:solidFill>
            <a:prstDash val="sysDash"/>
            <a:tailEnd type="arrow"/>
          </a:ln>
        </p:spPr>
        <p:style>
          <a:lnRef idx="1">
            <a:schemeClr val="accent1"/>
          </a:lnRef>
          <a:fillRef idx="0">
            <a:schemeClr val="accent1"/>
          </a:fillRef>
          <a:effectRef idx="0">
            <a:schemeClr val="accent1"/>
          </a:effectRef>
          <a:fontRef idx="minor">
            <a:schemeClr val="tx1"/>
          </a:fontRef>
        </p:style>
      </p:cxnSp>
      <p:cxnSp>
        <p:nvCxnSpPr>
          <p:cNvPr id="37" name="肘形连接符 36"/>
          <p:cNvCxnSpPr>
            <a:stCxn id="10" idx="3"/>
            <a:endCxn id="25" idx="1"/>
          </p:cNvCxnSpPr>
          <p:nvPr/>
        </p:nvCxnSpPr>
        <p:spPr>
          <a:xfrm>
            <a:off x="3253105" y="5748020"/>
            <a:ext cx="556260" cy="230505"/>
          </a:xfrm>
          <a:prstGeom prst="bentConnector3">
            <a:avLst>
              <a:gd name="adj1" fmla="val 50000"/>
            </a:avLst>
          </a:prstGeom>
          <a:ln w="28575">
            <a:solidFill>
              <a:srgbClr val="A9D18E"/>
            </a:solidFill>
            <a:prstDash val="sysDash"/>
            <a:tailEnd type="arrow"/>
          </a:ln>
        </p:spPr>
        <p:style>
          <a:lnRef idx="1">
            <a:schemeClr val="accent1"/>
          </a:lnRef>
          <a:fillRef idx="0">
            <a:schemeClr val="accent1"/>
          </a:fillRef>
          <a:effectRef idx="0">
            <a:schemeClr val="accent1"/>
          </a:effectRef>
          <a:fontRef idx="minor">
            <a:schemeClr val="tx1"/>
          </a:fontRef>
        </p:style>
      </p:cxnSp>
      <p:sp>
        <p:nvSpPr>
          <p:cNvPr id="38" name="矩形 37"/>
          <p:cNvSpPr/>
          <p:nvPr/>
        </p:nvSpPr>
        <p:spPr>
          <a:xfrm>
            <a:off x="6745605" y="2503170"/>
            <a:ext cx="3957955" cy="530225"/>
          </a:xfrm>
          <a:prstGeom prst="rect">
            <a:avLst/>
          </a:prstGeom>
          <a:noFill/>
          <a:ln w="28575">
            <a:solidFill>
              <a:srgbClr val="000000">
                <a:alpha val="0"/>
              </a:srgbClr>
            </a:solidFill>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l">
              <a:buFont typeface="Wingdings" panose="05000000000000000000" charset="0"/>
              <a:buChar char="u"/>
            </a:pPr>
            <a:r>
              <a:rPr lang="zh-CN" sz="1500" b="1" kern="100" dirty="0">
                <a:solidFill>
                  <a:srgbClr val="303E82"/>
                </a:solidFill>
                <a:latin typeface="微软雅黑" panose="020B0503020204020204" pitchFamily="34" charset="-122"/>
                <a:ea typeface="微软雅黑" panose="020B0503020204020204" pitchFamily="34" charset="-122"/>
                <a:cs typeface="Times New Roman" panose="02020603050405020304" pitchFamily="18" charset="0"/>
                <a:sym typeface="+mn-ea"/>
              </a:rPr>
              <a:t>无忧增员扩产</a:t>
            </a:r>
          </a:p>
          <a:p>
            <a:pPr marL="171450" indent="-171450" algn="l">
              <a:buFont typeface="Arial" panose="020B0604020202020204" pitchFamily="34" charset="0"/>
              <a:buChar char="•"/>
            </a:pPr>
            <a:r>
              <a:rPr lang="en-US" altLang="zh-CN" sz="1200" kern="100" dirty="0">
                <a:solidFill>
                  <a:srgbClr val="303E82"/>
                </a:solidFill>
                <a:latin typeface="微软雅黑" panose="020B0503020204020204" pitchFamily="34" charset="-122"/>
                <a:ea typeface="微软雅黑" panose="020B0503020204020204" pitchFamily="34" charset="-122"/>
                <a:cs typeface="Times New Roman" panose="02020603050405020304" pitchFamily="18" charset="0"/>
                <a:sym typeface="+mn-ea"/>
              </a:rPr>
              <a:t>  </a:t>
            </a:r>
            <a:r>
              <a:rPr lang="zh-CN" altLang="en-US" sz="1200" kern="100" dirty="0">
                <a:solidFill>
                  <a:srgbClr val="303E82"/>
                </a:solidFill>
                <a:latin typeface="微软雅黑" panose="020B0503020204020204" pitchFamily="34" charset="-122"/>
                <a:ea typeface="微软雅黑" panose="020B0503020204020204" pitchFamily="34" charset="-122"/>
                <a:cs typeface="Times New Roman" panose="02020603050405020304" pitchFamily="18" charset="0"/>
                <a:sym typeface="+mn-ea"/>
              </a:rPr>
              <a:t>核心工序</a:t>
            </a:r>
            <a:r>
              <a:rPr lang="zh-CN" sz="1200" kern="100" dirty="0">
                <a:solidFill>
                  <a:srgbClr val="303E82"/>
                </a:solidFill>
                <a:latin typeface="微软雅黑" panose="020B0503020204020204" pitchFamily="34" charset="-122"/>
                <a:ea typeface="微软雅黑" panose="020B0503020204020204" pitchFamily="34" charset="-122"/>
                <a:cs typeface="Times New Roman" panose="02020603050405020304" pitchFamily="18" charset="0"/>
                <a:sym typeface="+mn-ea"/>
              </a:rPr>
              <a:t>数控机床从原有</a:t>
            </a:r>
            <a:r>
              <a:rPr lang="en-US" altLang="zh-CN" sz="1200" kern="100" dirty="0">
                <a:solidFill>
                  <a:srgbClr val="303E82"/>
                </a:solidFill>
                <a:latin typeface="微软雅黑" panose="020B0503020204020204" pitchFamily="34" charset="-122"/>
                <a:ea typeface="微软雅黑" panose="020B0503020204020204" pitchFamily="34" charset="-122"/>
                <a:cs typeface="Times New Roman" panose="02020603050405020304" pitchFamily="18" charset="0"/>
                <a:sym typeface="+mn-ea"/>
              </a:rPr>
              <a:t>2</a:t>
            </a:r>
            <a:r>
              <a:rPr lang="zh-CN" altLang="en-US" sz="1200" kern="100" dirty="0">
                <a:solidFill>
                  <a:srgbClr val="303E82"/>
                </a:solidFill>
                <a:latin typeface="微软雅黑" panose="020B0503020204020204" pitchFamily="34" charset="-122"/>
                <a:ea typeface="微软雅黑" panose="020B0503020204020204" pitchFamily="34" charset="-122"/>
                <a:cs typeface="Times New Roman" panose="02020603050405020304" pitchFamily="18" charset="0"/>
                <a:sym typeface="+mn-ea"/>
              </a:rPr>
              <a:t>台增购至</a:t>
            </a:r>
            <a:r>
              <a:rPr lang="en-US" altLang="zh-CN" sz="1200" kern="100" dirty="0">
                <a:solidFill>
                  <a:srgbClr val="303E82"/>
                </a:solidFill>
                <a:latin typeface="微软雅黑" panose="020B0503020204020204" pitchFamily="34" charset="-122"/>
                <a:ea typeface="微软雅黑" panose="020B0503020204020204" pitchFamily="34" charset="-122"/>
                <a:cs typeface="Times New Roman" panose="02020603050405020304" pitchFamily="18" charset="0"/>
                <a:sym typeface="+mn-ea"/>
              </a:rPr>
              <a:t>7</a:t>
            </a:r>
            <a:r>
              <a:rPr lang="zh-CN" altLang="en-US" sz="1200" kern="100" dirty="0">
                <a:solidFill>
                  <a:srgbClr val="303E82"/>
                </a:solidFill>
                <a:latin typeface="微软雅黑" panose="020B0503020204020204" pitchFamily="34" charset="-122"/>
                <a:ea typeface="微软雅黑" panose="020B0503020204020204" pitchFamily="34" charset="-122"/>
                <a:cs typeface="Times New Roman" panose="02020603050405020304" pitchFamily="18" charset="0"/>
                <a:sym typeface="+mn-ea"/>
              </a:rPr>
              <a:t>台；</a:t>
            </a:r>
          </a:p>
          <a:p>
            <a:pPr marL="171450" indent="-171450" algn="l">
              <a:buFont typeface="Arial" panose="020B0604020202020204" pitchFamily="34" charset="0"/>
              <a:buChar char="•"/>
            </a:pPr>
            <a:r>
              <a:rPr lang="zh-CN" altLang="en-US" sz="1200" kern="100" dirty="0">
                <a:solidFill>
                  <a:srgbClr val="303E82"/>
                </a:solidFill>
                <a:latin typeface="微软雅黑" panose="020B0503020204020204" pitchFamily="34" charset="-122"/>
                <a:ea typeface="微软雅黑" panose="020B0503020204020204" pitchFamily="34" charset="-122"/>
                <a:cs typeface="Times New Roman" panose="02020603050405020304" pitchFamily="18" charset="0"/>
                <a:sym typeface="+mn-ea"/>
              </a:rPr>
              <a:t> </a:t>
            </a:r>
            <a:r>
              <a:rPr lang="en-US" altLang="zh-CN" sz="1200" kern="100" dirty="0">
                <a:solidFill>
                  <a:srgbClr val="303E82"/>
                </a:solidFill>
                <a:latin typeface="微软雅黑" panose="020B0503020204020204" pitchFamily="34" charset="-122"/>
                <a:ea typeface="微软雅黑" panose="020B0503020204020204" pitchFamily="34" charset="-122"/>
                <a:cs typeface="Times New Roman" panose="02020603050405020304" pitchFamily="18" charset="0"/>
                <a:sym typeface="+mn-ea"/>
              </a:rPr>
              <a:t> </a:t>
            </a:r>
            <a:r>
              <a:rPr lang="zh-CN" altLang="en-US" sz="1200" kern="100" dirty="0">
                <a:solidFill>
                  <a:srgbClr val="303E82"/>
                </a:solidFill>
                <a:latin typeface="微软雅黑" panose="020B0503020204020204" pitchFamily="34" charset="-122"/>
                <a:ea typeface="微软雅黑" panose="020B0503020204020204" pitchFamily="34" charset="-122"/>
                <a:cs typeface="Times New Roman" panose="02020603050405020304" pitchFamily="18" charset="0"/>
                <a:sym typeface="+mn-ea"/>
              </a:rPr>
              <a:t>作业人员从</a:t>
            </a:r>
            <a:r>
              <a:rPr lang="en-US" altLang="zh-CN" sz="1200" kern="100" dirty="0">
                <a:solidFill>
                  <a:srgbClr val="303E82"/>
                </a:solidFill>
                <a:latin typeface="微软雅黑" panose="020B0503020204020204" pitchFamily="34" charset="-122"/>
                <a:ea typeface="微软雅黑" panose="020B0503020204020204" pitchFamily="34" charset="-122"/>
                <a:cs typeface="Times New Roman" panose="02020603050405020304" pitchFamily="18" charset="0"/>
                <a:sym typeface="+mn-ea"/>
              </a:rPr>
              <a:t>3</a:t>
            </a:r>
            <a:r>
              <a:rPr lang="zh-CN" altLang="en-US" sz="1200" kern="100" dirty="0">
                <a:solidFill>
                  <a:srgbClr val="303E82"/>
                </a:solidFill>
                <a:latin typeface="微软雅黑" panose="020B0503020204020204" pitchFamily="34" charset="-122"/>
                <a:ea typeface="微软雅黑" panose="020B0503020204020204" pitchFamily="34" charset="-122"/>
                <a:cs typeface="Times New Roman" panose="02020603050405020304" pitchFamily="18" charset="0"/>
                <a:sym typeface="+mn-ea"/>
              </a:rPr>
              <a:t>名增加至</a:t>
            </a:r>
            <a:r>
              <a:rPr lang="en-US" altLang="zh-CN" sz="1200" kern="100" dirty="0">
                <a:solidFill>
                  <a:srgbClr val="303E82"/>
                </a:solidFill>
                <a:latin typeface="微软雅黑" panose="020B0503020204020204" pitchFamily="34" charset="-122"/>
                <a:ea typeface="微软雅黑" panose="020B0503020204020204" pitchFamily="34" charset="-122"/>
                <a:cs typeface="Times New Roman" panose="02020603050405020304" pitchFamily="18" charset="0"/>
                <a:sym typeface="+mn-ea"/>
              </a:rPr>
              <a:t>5</a:t>
            </a:r>
            <a:r>
              <a:rPr lang="zh-CN" altLang="en-US" sz="1200" kern="100" dirty="0">
                <a:solidFill>
                  <a:srgbClr val="303E82"/>
                </a:solidFill>
                <a:latin typeface="微软雅黑" panose="020B0503020204020204" pitchFamily="34" charset="-122"/>
                <a:ea typeface="微软雅黑" panose="020B0503020204020204" pitchFamily="34" charset="-122"/>
                <a:cs typeface="Times New Roman" panose="02020603050405020304" pitchFamily="18" charset="0"/>
                <a:sym typeface="+mn-ea"/>
              </a:rPr>
              <a:t>名。</a:t>
            </a:r>
          </a:p>
        </p:txBody>
      </p:sp>
      <p:sp>
        <p:nvSpPr>
          <p:cNvPr id="39" name="矩形 38"/>
          <p:cNvSpPr/>
          <p:nvPr/>
        </p:nvSpPr>
        <p:spPr>
          <a:xfrm>
            <a:off x="6882765" y="3635375"/>
            <a:ext cx="1145540" cy="608330"/>
          </a:xfrm>
          <a:prstGeom prst="rect">
            <a:avLst/>
          </a:prstGeom>
          <a:solidFill>
            <a:schemeClr val="bg1">
              <a:lumMod val="5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sz="13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mn-ea"/>
            </a:endParaRPr>
          </a:p>
        </p:txBody>
      </p:sp>
      <p:sp>
        <p:nvSpPr>
          <p:cNvPr id="41" name="矩形 40"/>
          <p:cNvSpPr/>
          <p:nvPr/>
        </p:nvSpPr>
        <p:spPr>
          <a:xfrm>
            <a:off x="8194040" y="3162935"/>
            <a:ext cx="1541145" cy="1080770"/>
          </a:xfrm>
          <a:prstGeom prst="rect">
            <a:avLst/>
          </a:prstGeom>
          <a:solidFill>
            <a:srgbClr val="F46D43"/>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sz="13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mn-ea"/>
            </a:endParaRPr>
          </a:p>
        </p:txBody>
      </p:sp>
      <p:pic>
        <p:nvPicPr>
          <p:cNvPr id="42" name="图片 41" descr="机床、加工中心"/>
          <p:cNvPicPr>
            <a:picLocks noChangeAspect="1"/>
          </p:cNvPicPr>
          <p:nvPr/>
        </p:nvPicPr>
        <p:blipFill>
          <a:blip r:embed="rId4"/>
          <a:stretch>
            <a:fillRect/>
          </a:stretch>
        </p:blipFill>
        <p:spPr>
          <a:xfrm>
            <a:off x="7152640" y="3706495"/>
            <a:ext cx="216000" cy="216000"/>
          </a:xfrm>
          <a:prstGeom prst="rect">
            <a:avLst/>
          </a:prstGeom>
        </p:spPr>
      </p:pic>
      <p:pic>
        <p:nvPicPr>
          <p:cNvPr id="43" name="图片 42" descr="机床、加工中心"/>
          <p:cNvPicPr>
            <a:picLocks noChangeAspect="1"/>
          </p:cNvPicPr>
          <p:nvPr/>
        </p:nvPicPr>
        <p:blipFill>
          <a:blip r:embed="rId4"/>
          <a:stretch>
            <a:fillRect/>
          </a:stretch>
        </p:blipFill>
        <p:spPr>
          <a:xfrm>
            <a:off x="7553325" y="3706495"/>
            <a:ext cx="216000" cy="216000"/>
          </a:xfrm>
          <a:prstGeom prst="rect">
            <a:avLst/>
          </a:prstGeom>
        </p:spPr>
      </p:pic>
      <p:pic>
        <p:nvPicPr>
          <p:cNvPr id="44" name="图片 43" descr="机床、加工中心"/>
          <p:cNvPicPr>
            <a:picLocks noChangeAspect="1"/>
          </p:cNvPicPr>
          <p:nvPr/>
        </p:nvPicPr>
        <p:blipFill>
          <a:blip r:embed="rId4"/>
          <a:stretch>
            <a:fillRect/>
          </a:stretch>
        </p:blipFill>
        <p:spPr>
          <a:xfrm>
            <a:off x="8695790" y="3268445"/>
            <a:ext cx="215900" cy="215900"/>
          </a:xfrm>
          <a:prstGeom prst="rect">
            <a:avLst/>
          </a:prstGeom>
        </p:spPr>
      </p:pic>
      <p:pic>
        <p:nvPicPr>
          <p:cNvPr id="45" name="图片 44" descr="机床、加工中心"/>
          <p:cNvPicPr>
            <a:picLocks noChangeAspect="1"/>
          </p:cNvPicPr>
          <p:nvPr/>
        </p:nvPicPr>
        <p:blipFill>
          <a:blip r:embed="rId4"/>
          <a:stretch>
            <a:fillRect/>
          </a:stretch>
        </p:blipFill>
        <p:spPr>
          <a:xfrm>
            <a:off x="9025355" y="3268445"/>
            <a:ext cx="215900" cy="215900"/>
          </a:xfrm>
          <a:prstGeom prst="rect">
            <a:avLst/>
          </a:prstGeom>
        </p:spPr>
      </p:pic>
      <p:pic>
        <p:nvPicPr>
          <p:cNvPr id="51" name="图片 50" descr="机床、加工中心"/>
          <p:cNvPicPr>
            <a:picLocks noChangeAspect="1"/>
          </p:cNvPicPr>
          <p:nvPr/>
        </p:nvPicPr>
        <p:blipFill>
          <a:blip r:embed="rId4"/>
          <a:stretch>
            <a:fillRect/>
          </a:stretch>
        </p:blipFill>
        <p:spPr>
          <a:xfrm>
            <a:off x="8366125" y="3268345"/>
            <a:ext cx="216000" cy="216000"/>
          </a:xfrm>
          <a:prstGeom prst="rect">
            <a:avLst/>
          </a:prstGeom>
        </p:spPr>
      </p:pic>
      <p:pic>
        <p:nvPicPr>
          <p:cNvPr id="53" name="图片 52" descr="工人"/>
          <p:cNvPicPr>
            <a:picLocks noChangeAspect="1"/>
          </p:cNvPicPr>
          <p:nvPr/>
        </p:nvPicPr>
        <p:blipFill>
          <a:blip r:embed="rId5"/>
          <a:stretch>
            <a:fillRect/>
          </a:stretch>
        </p:blipFill>
        <p:spPr>
          <a:xfrm>
            <a:off x="7356575" y="3974465"/>
            <a:ext cx="215900" cy="216000"/>
          </a:xfrm>
          <a:prstGeom prst="rect">
            <a:avLst/>
          </a:prstGeom>
        </p:spPr>
      </p:pic>
      <p:pic>
        <p:nvPicPr>
          <p:cNvPr id="54" name="图片 53" descr="工人"/>
          <p:cNvPicPr>
            <a:picLocks noChangeAspect="1"/>
          </p:cNvPicPr>
          <p:nvPr/>
        </p:nvPicPr>
        <p:blipFill>
          <a:blip r:embed="rId5"/>
          <a:stretch>
            <a:fillRect/>
          </a:stretch>
        </p:blipFill>
        <p:spPr>
          <a:xfrm>
            <a:off x="7662010" y="3974465"/>
            <a:ext cx="215900" cy="216000"/>
          </a:xfrm>
          <a:prstGeom prst="rect">
            <a:avLst/>
          </a:prstGeom>
        </p:spPr>
      </p:pic>
      <p:pic>
        <p:nvPicPr>
          <p:cNvPr id="7" name="图片 6" descr="工人"/>
          <p:cNvPicPr>
            <a:picLocks noChangeAspect="1"/>
          </p:cNvPicPr>
          <p:nvPr/>
        </p:nvPicPr>
        <p:blipFill>
          <a:blip r:embed="rId5"/>
          <a:stretch>
            <a:fillRect/>
          </a:stretch>
        </p:blipFill>
        <p:spPr>
          <a:xfrm>
            <a:off x="7051040" y="3974465"/>
            <a:ext cx="216000" cy="216000"/>
          </a:xfrm>
          <a:prstGeom prst="rect">
            <a:avLst/>
          </a:prstGeom>
        </p:spPr>
      </p:pic>
      <p:pic>
        <p:nvPicPr>
          <p:cNvPr id="58" name="图片 57" descr="机床、加工中心"/>
          <p:cNvPicPr>
            <a:picLocks noChangeAspect="1"/>
          </p:cNvPicPr>
          <p:nvPr/>
        </p:nvPicPr>
        <p:blipFill>
          <a:blip r:embed="rId4"/>
          <a:stretch>
            <a:fillRect/>
          </a:stretch>
        </p:blipFill>
        <p:spPr>
          <a:xfrm>
            <a:off x="9354920" y="3269080"/>
            <a:ext cx="215900" cy="215900"/>
          </a:xfrm>
          <a:prstGeom prst="rect">
            <a:avLst/>
          </a:prstGeom>
        </p:spPr>
      </p:pic>
      <p:pic>
        <p:nvPicPr>
          <p:cNvPr id="59" name="图片 58" descr="机床、加工中心"/>
          <p:cNvPicPr>
            <a:picLocks noChangeAspect="1"/>
          </p:cNvPicPr>
          <p:nvPr/>
        </p:nvPicPr>
        <p:blipFill>
          <a:blip r:embed="rId4"/>
          <a:stretch>
            <a:fillRect/>
          </a:stretch>
        </p:blipFill>
        <p:spPr>
          <a:xfrm>
            <a:off x="8527515" y="3543400"/>
            <a:ext cx="215900" cy="215900"/>
          </a:xfrm>
          <a:prstGeom prst="rect">
            <a:avLst/>
          </a:prstGeom>
        </p:spPr>
      </p:pic>
      <p:pic>
        <p:nvPicPr>
          <p:cNvPr id="60" name="图片 59" descr="机床、加工中心"/>
          <p:cNvPicPr>
            <a:picLocks noChangeAspect="1"/>
          </p:cNvPicPr>
          <p:nvPr/>
        </p:nvPicPr>
        <p:blipFill>
          <a:blip r:embed="rId4"/>
          <a:stretch>
            <a:fillRect/>
          </a:stretch>
        </p:blipFill>
        <p:spPr>
          <a:xfrm>
            <a:off x="8857080" y="3543400"/>
            <a:ext cx="215900" cy="215900"/>
          </a:xfrm>
          <a:prstGeom prst="rect">
            <a:avLst/>
          </a:prstGeom>
        </p:spPr>
      </p:pic>
      <p:pic>
        <p:nvPicPr>
          <p:cNvPr id="61" name="图片 60" descr="机床、加工中心"/>
          <p:cNvPicPr>
            <a:picLocks noChangeAspect="1"/>
          </p:cNvPicPr>
          <p:nvPr/>
        </p:nvPicPr>
        <p:blipFill>
          <a:blip r:embed="rId4"/>
          <a:stretch>
            <a:fillRect/>
          </a:stretch>
        </p:blipFill>
        <p:spPr>
          <a:xfrm>
            <a:off x="9186645" y="3544035"/>
            <a:ext cx="215900" cy="215900"/>
          </a:xfrm>
          <a:prstGeom prst="rect">
            <a:avLst/>
          </a:prstGeom>
        </p:spPr>
      </p:pic>
      <p:pic>
        <p:nvPicPr>
          <p:cNvPr id="62" name="图片 61" descr="工人"/>
          <p:cNvPicPr>
            <a:picLocks noChangeAspect="1"/>
          </p:cNvPicPr>
          <p:nvPr/>
        </p:nvPicPr>
        <p:blipFill>
          <a:blip r:embed="rId5"/>
          <a:stretch>
            <a:fillRect/>
          </a:stretch>
        </p:blipFill>
        <p:spPr>
          <a:xfrm>
            <a:off x="8564980" y="3896360"/>
            <a:ext cx="215900" cy="216000"/>
          </a:xfrm>
          <a:prstGeom prst="rect">
            <a:avLst/>
          </a:prstGeom>
        </p:spPr>
      </p:pic>
      <p:pic>
        <p:nvPicPr>
          <p:cNvPr id="63" name="图片 62" descr="工人"/>
          <p:cNvPicPr>
            <a:picLocks noChangeAspect="1"/>
          </p:cNvPicPr>
          <p:nvPr/>
        </p:nvPicPr>
        <p:blipFill>
          <a:blip r:embed="rId5"/>
          <a:stretch>
            <a:fillRect/>
          </a:stretch>
        </p:blipFill>
        <p:spPr>
          <a:xfrm>
            <a:off x="8857080" y="3896360"/>
            <a:ext cx="215900" cy="216000"/>
          </a:xfrm>
          <a:prstGeom prst="rect">
            <a:avLst/>
          </a:prstGeom>
        </p:spPr>
      </p:pic>
      <p:pic>
        <p:nvPicPr>
          <p:cNvPr id="64" name="图片 63" descr="工人"/>
          <p:cNvPicPr>
            <a:picLocks noChangeAspect="1"/>
          </p:cNvPicPr>
          <p:nvPr/>
        </p:nvPicPr>
        <p:blipFill>
          <a:blip r:embed="rId5"/>
          <a:stretch>
            <a:fillRect/>
          </a:stretch>
        </p:blipFill>
        <p:spPr>
          <a:xfrm>
            <a:off x="8272780" y="3896360"/>
            <a:ext cx="216000" cy="216000"/>
          </a:xfrm>
          <a:prstGeom prst="rect">
            <a:avLst/>
          </a:prstGeom>
        </p:spPr>
      </p:pic>
      <p:pic>
        <p:nvPicPr>
          <p:cNvPr id="65" name="图片 64" descr="工人"/>
          <p:cNvPicPr>
            <a:picLocks noChangeAspect="1"/>
          </p:cNvPicPr>
          <p:nvPr/>
        </p:nvPicPr>
        <p:blipFill>
          <a:blip r:embed="rId5"/>
          <a:stretch>
            <a:fillRect/>
          </a:stretch>
        </p:blipFill>
        <p:spPr>
          <a:xfrm>
            <a:off x="9149180" y="3896360"/>
            <a:ext cx="215900" cy="216000"/>
          </a:xfrm>
          <a:prstGeom prst="rect">
            <a:avLst/>
          </a:prstGeom>
        </p:spPr>
      </p:pic>
      <p:pic>
        <p:nvPicPr>
          <p:cNvPr id="66" name="图片 65" descr="工人"/>
          <p:cNvPicPr>
            <a:picLocks noChangeAspect="1"/>
          </p:cNvPicPr>
          <p:nvPr/>
        </p:nvPicPr>
        <p:blipFill>
          <a:blip r:embed="rId5"/>
          <a:stretch>
            <a:fillRect/>
          </a:stretch>
        </p:blipFill>
        <p:spPr>
          <a:xfrm>
            <a:off x="9441280" y="3896360"/>
            <a:ext cx="215900" cy="216000"/>
          </a:xfrm>
          <a:prstGeom prst="rect">
            <a:avLst/>
          </a:prstGeom>
        </p:spPr>
      </p:pic>
      <p:sp>
        <p:nvSpPr>
          <p:cNvPr id="68" name="虚尾箭头 67"/>
          <p:cNvSpPr/>
          <p:nvPr/>
        </p:nvSpPr>
        <p:spPr>
          <a:xfrm rot="16200000">
            <a:off x="9547860" y="3539490"/>
            <a:ext cx="1080135" cy="328295"/>
          </a:xfrm>
          <a:prstGeom prst="stripedRightArrow">
            <a:avLst/>
          </a:prstGeom>
          <a:solidFill>
            <a:srgbClr val="F46D4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矩形 68"/>
          <p:cNvSpPr/>
          <p:nvPr/>
        </p:nvSpPr>
        <p:spPr>
          <a:xfrm>
            <a:off x="10316845" y="3147060"/>
            <a:ext cx="1349375" cy="1096645"/>
          </a:xfrm>
          <a:prstGeom prst="rect">
            <a:avLst/>
          </a:prstGeom>
          <a:noFill/>
          <a:ln w="28575">
            <a:noFill/>
          </a:ln>
          <a:extLst>
            <a:ext uri="{909E8E84-426E-40DD-AFC4-6F175D3DCCD1}">
              <a14:hiddenFill xmlns:a14="http://schemas.microsoft.com/office/drawing/2010/main">
                <a:solidFill>
                  <a:srgbClr val="303E8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sz="1200" b="1" kern="100" dirty="0">
                <a:solidFill>
                  <a:srgbClr val="F46D43"/>
                </a:solidFill>
                <a:latin typeface="微软雅黑" panose="020B0503020204020204" pitchFamily="34" charset="-122"/>
                <a:ea typeface="微软雅黑" panose="020B0503020204020204" pitchFamily="34" charset="-122"/>
                <a:cs typeface="Times New Roman" panose="02020603050405020304" pitchFamily="18" charset="0"/>
                <a:sym typeface="+mn-ea"/>
              </a:rPr>
              <a:t>瓶颈产能较之前</a:t>
            </a:r>
          </a:p>
          <a:p>
            <a:pPr algn="l"/>
            <a:r>
              <a:rPr lang="zh-CN" sz="1200" b="1" kern="100" dirty="0">
                <a:solidFill>
                  <a:srgbClr val="F46D43"/>
                </a:solidFill>
                <a:latin typeface="微软雅黑" panose="020B0503020204020204" pitchFamily="34" charset="-122"/>
                <a:ea typeface="微软雅黑" panose="020B0503020204020204" pitchFamily="34" charset="-122"/>
                <a:cs typeface="Times New Roman" panose="02020603050405020304" pitchFamily="18" charset="0"/>
                <a:sym typeface="+mn-ea"/>
              </a:rPr>
              <a:t>提升了</a:t>
            </a:r>
          </a:p>
          <a:p>
            <a:pPr algn="l"/>
            <a:r>
              <a:rPr lang="en-US" altLang="zh-CN" sz="2800" b="1" kern="100" dirty="0">
                <a:solidFill>
                  <a:srgbClr val="F46D43"/>
                </a:solidFill>
                <a:latin typeface="微软雅黑" panose="020B0503020204020204" pitchFamily="34" charset="-122"/>
                <a:ea typeface="微软雅黑" panose="020B0503020204020204" pitchFamily="34" charset="-122"/>
                <a:cs typeface="Times New Roman" panose="02020603050405020304" pitchFamily="18" charset="0"/>
                <a:sym typeface="+mn-ea"/>
              </a:rPr>
              <a:t>300%</a:t>
            </a:r>
          </a:p>
        </p:txBody>
      </p:sp>
      <p:sp>
        <p:nvSpPr>
          <p:cNvPr id="71" name="矩形 70"/>
          <p:cNvSpPr/>
          <p:nvPr/>
        </p:nvSpPr>
        <p:spPr>
          <a:xfrm>
            <a:off x="6745605" y="4679315"/>
            <a:ext cx="3957955" cy="530225"/>
          </a:xfrm>
          <a:prstGeom prst="rect">
            <a:avLst/>
          </a:prstGeom>
          <a:noFill/>
          <a:ln w="28575">
            <a:solidFill>
              <a:srgbClr val="000000">
                <a:alpha val="0"/>
              </a:srgbClr>
            </a:solidFill>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lgn="l">
              <a:buFont typeface="Wingdings" panose="05000000000000000000" charset="0"/>
              <a:buChar char="u"/>
            </a:pPr>
            <a:r>
              <a:rPr lang="zh-CN" sz="1500" b="1" kern="100" dirty="0">
                <a:solidFill>
                  <a:srgbClr val="303E82"/>
                </a:solidFill>
                <a:latin typeface="微软雅黑" panose="020B0503020204020204" pitchFamily="34" charset="-122"/>
                <a:ea typeface="微软雅黑" panose="020B0503020204020204" pitchFamily="34" charset="-122"/>
                <a:cs typeface="Times New Roman" panose="02020603050405020304" pitchFamily="18" charset="0"/>
                <a:sym typeface="+mn-ea"/>
              </a:rPr>
              <a:t>释放流动资金</a:t>
            </a:r>
          </a:p>
          <a:p>
            <a:pPr marL="171450" indent="-171450" algn="l">
              <a:buFont typeface="Arial" panose="020B0604020202020204" pitchFamily="34" charset="0"/>
              <a:buChar char="•"/>
            </a:pPr>
            <a:r>
              <a:rPr lang="en-US" altLang="zh-CN" sz="1200" kern="100" dirty="0">
                <a:solidFill>
                  <a:srgbClr val="303E82"/>
                </a:solidFill>
                <a:latin typeface="微软雅黑" panose="020B0503020204020204" pitchFamily="34" charset="-122"/>
                <a:ea typeface="微软雅黑" panose="020B0503020204020204" pitchFamily="34" charset="-122"/>
                <a:cs typeface="Times New Roman" panose="02020603050405020304" pitchFamily="18" charset="0"/>
                <a:sym typeface="+mn-ea"/>
              </a:rPr>
              <a:t>  </a:t>
            </a:r>
            <a:r>
              <a:rPr lang="zh-CN" altLang="en-US" sz="1200" kern="100" dirty="0">
                <a:solidFill>
                  <a:srgbClr val="303E82"/>
                </a:solidFill>
                <a:latin typeface="微软雅黑" panose="020B0503020204020204" pitchFamily="34" charset="-122"/>
                <a:ea typeface="微软雅黑" panose="020B0503020204020204" pitchFamily="34" charset="-122"/>
                <a:cs typeface="Times New Roman" panose="02020603050405020304" pitchFamily="18" charset="0"/>
                <a:sym typeface="+mn-ea"/>
              </a:rPr>
              <a:t>库存积压资金从</a:t>
            </a:r>
            <a:r>
              <a:rPr lang="en-US" altLang="zh-CN" sz="1200" kern="100" dirty="0">
                <a:solidFill>
                  <a:srgbClr val="303E82"/>
                </a:solidFill>
                <a:latin typeface="微软雅黑" panose="020B0503020204020204" pitchFamily="34" charset="-122"/>
                <a:ea typeface="微软雅黑" panose="020B0503020204020204" pitchFamily="34" charset="-122"/>
                <a:cs typeface="Times New Roman" panose="02020603050405020304" pitchFamily="18" charset="0"/>
                <a:sym typeface="+mn-ea"/>
              </a:rPr>
              <a:t>600</a:t>
            </a:r>
            <a:r>
              <a:rPr lang="zh-CN" altLang="en-US" sz="1200" kern="100" dirty="0">
                <a:solidFill>
                  <a:srgbClr val="303E82"/>
                </a:solidFill>
                <a:latin typeface="微软雅黑" panose="020B0503020204020204" pitchFamily="34" charset="-122"/>
                <a:ea typeface="微软雅黑" panose="020B0503020204020204" pitchFamily="34" charset="-122"/>
                <a:cs typeface="Times New Roman" panose="02020603050405020304" pitchFamily="18" charset="0"/>
                <a:sym typeface="+mn-ea"/>
              </a:rPr>
              <a:t>余万下降至</a:t>
            </a:r>
            <a:r>
              <a:rPr lang="en-US" altLang="zh-CN" sz="1200" kern="100" dirty="0">
                <a:solidFill>
                  <a:srgbClr val="303E82"/>
                </a:solidFill>
                <a:latin typeface="微软雅黑" panose="020B0503020204020204" pitchFamily="34" charset="-122"/>
                <a:ea typeface="微软雅黑" panose="020B0503020204020204" pitchFamily="34" charset="-122"/>
                <a:cs typeface="Times New Roman" panose="02020603050405020304" pitchFamily="18" charset="0"/>
                <a:sym typeface="+mn-ea"/>
              </a:rPr>
              <a:t>400</a:t>
            </a:r>
            <a:r>
              <a:rPr lang="zh-CN" altLang="en-US" sz="1200" kern="100" dirty="0">
                <a:solidFill>
                  <a:srgbClr val="303E82"/>
                </a:solidFill>
                <a:latin typeface="微软雅黑" panose="020B0503020204020204" pitchFamily="34" charset="-122"/>
                <a:ea typeface="微软雅黑" panose="020B0503020204020204" pitchFamily="34" charset="-122"/>
                <a:cs typeface="Times New Roman" panose="02020603050405020304" pitchFamily="18" charset="0"/>
                <a:sym typeface="+mn-ea"/>
              </a:rPr>
              <a:t>余万；</a:t>
            </a:r>
          </a:p>
          <a:p>
            <a:pPr marL="171450" indent="-171450" algn="l">
              <a:buFont typeface="Arial" panose="020B0604020202020204" pitchFamily="34" charset="0"/>
              <a:buChar char="•"/>
            </a:pPr>
            <a:r>
              <a:rPr lang="zh-CN" altLang="en-US" sz="1200" kern="100" dirty="0">
                <a:solidFill>
                  <a:srgbClr val="303E82"/>
                </a:solidFill>
                <a:latin typeface="微软雅黑" panose="020B0503020204020204" pitchFamily="34" charset="-122"/>
                <a:ea typeface="微软雅黑" panose="020B0503020204020204" pitchFamily="34" charset="-122"/>
                <a:cs typeface="Times New Roman" panose="02020603050405020304" pitchFamily="18" charset="0"/>
                <a:sym typeface="+mn-ea"/>
              </a:rPr>
              <a:t> </a:t>
            </a:r>
            <a:r>
              <a:rPr lang="en-US" altLang="zh-CN" sz="1200" kern="100" dirty="0">
                <a:solidFill>
                  <a:srgbClr val="303E82"/>
                </a:solidFill>
                <a:latin typeface="微软雅黑" panose="020B0503020204020204" pitchFamily="34" charset="-122"/>
                <a:ea typeface="微软雅黑" panose="020B0503020204020204" pitchFamily="34" charset="-122"/>
                <a:cs typeface="Times New Roman" panose="02020603050405020304" pitchFamily="18" charset="0"/>
                <a:sym typeface="+mn-ea"/>
              </a:rPr>
              <a:t> </a:t>
            </a:r>
            <a:r>
              <a:rPr lang="zh-CN" sz="1200" kern="100" dirty="0">
                <a:solidFill>
                  <a:srgbClr val="303E82"/>
                </a:solidFill>
                <a:latin typeface="微软雅黑" panose="020B0503020204020204" pitchFamily="34" charset="-122"/>
                <a:ea typeface="微软雅黑" panose="020B0503020204020204" pitchFamily="34" charset="-122"/>
                <a:cs typeface="Times New Roman" panose="02020603050405020304" pitchFamily="18" charset="0"/>
                <a:sym typeface="+mn-ea"/>
              </a:rPr>
              <a:t>周期性批量采购变为按订单计划性采购</a:t>
            </a:r>
            <a:r>
              <a:rPr lang="zh-CN" altLang="en-US" sz="1200" kern="100" dirty="0">
                <a:solidFill>
                  <a:srgbClr val="303E82"/>
                </a:solidFill>
                <a:latin typeface="微软雅黑" panose="020B0503020204020204" pitchFamily="34" charset="-122"/>
                <a:ea typeface="微软雅黑" panose="020B0503020204020204" pitchFamily="34" charset="-122"/>
                <a:cs typeface="Times New Roman" panose="02020603050405020304" pitchFamily="18" charset="0"/>
                <a:sym typeface="+mn-ea"/>
              </a:rPr>
              <a:t>。</a:t>
            </a:r>
          </a:p>
        </p:txBody>
      </p:sp>
      <p:sp>
        <p:nvSpPr>
          <p:cNvPr id="5" name="矩形 4"/>
          <p:cNvSpPr/>
          <p:nvPr/>
        </p:nvSpPr>
        <p:spPr>
          <a:xfrm>
            <a:off x="6891655" y="5371465"/>
            <a:ext cx="1145540" cy="1069340"/>
          </a:xfrm>
          <a:prstGeom prst="rect">
            <a:avLst/>
          </a:prstGeom>
          <a:solidFill>
            <a:srgbClr val="FF242E"/>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sz="13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mn-ea"/>
            </a:endParaRPr>
          </a:p>
        </p:txBody>
      </p:sp>
      <p:pic>
        <p:nvPicPr>
          <p:cNvPr id="8" name="图片 7" descr="钱袋"/>
          <p:cNvPicPr>
            <a:picLocks noChangeAspect="1"/>
          </p:cNvPicPr>
          <p:nvPr/>
        </p:nvPicPr>
        <p:blipFill>
          <a:blip r:embed="rId6"/>
          <a:stretch>
            <a:fillRect/>
          </a:stretch>
        </p:blipFill>
        <p:spPr>
          <a:xfrm>
            <a:off x="7219950" y="5823585"/>
            <a:ext cx="502920" cy="502920"/>
          </a:xfrm>
          <a:prstGeom prst="rect">
            <a:avLst/>
          </a:prstGeom>
        </p:spPr>
      </p:pic>
      <p:sp>
        <p:nvSpPr>
          <p:cNvPr id="9" name="矩形 8"/>
          <p:cNvSpPr/>
          <p:nvPr/>
        </p:nvSpPr>
        <p:spPr>
          <a:xfrm>
            <a:off x="6874510" y="5371465"/>
            <a:ext cx="1162050" cy="394335"/>
          </a:xfrm>
          <a:prstGeom prst="rect">
            <a:avLst/>
          </a:prstGeom>
          <a:noFill/>
          <a:ln w="28575">
            <a:solidFill>
              <a:srgbClr val="000000">
                <a:alpha val="0"/>
              </a:srgbClr>
            </a:solidFill>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mn-ea"/>
              </a:rPr>
              <a:t>600</a:t>
            </a:r>
            <a:r>
              <a:rPr lang="zh-CN" altLang="en-US" sz="15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mn-ea"/>
              </a:rPr>
              <a:t>余万</a:t>
            </a:r>
          </a:p>
        </p:txBody>
      </p:sp>
      <p:sp>
        <p:nvSpPr>
          <p:cNvPr id="13" name="矩形 12"/>
          <p:cNvSpPr/>
          <p:nvPr/>
        </p:nvSpPr>
        <p:spPr>
          <a:xfrm>
            <a:off x="8194040" y="5761355"/>
            <a:ext cx="1540510" cy="679450"/>
          </a:xfrm>
          <a:prstGeom prst="rect">
            <a:avLst/>
          </a:prstGeom>
          <a:solidFill>
            <a:srgbClr val="00B050"/>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sz="13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mn-ea"/>
            </a:endParaRPr>
          </a:p>
        </p:txBody>
      </p:sp>
      <p:pic>
        <p:nvPicPr>
          <p:cNvPr id="14" name="图片 13" descr="钱袋"/>
          <p:cNvPicPr>
            <a:picLocks noChangeAspect="1"/>
          </p:cNvPicPr>
          <p:nvPr/>
        </p:nvPicPr>
        <p:blipFill>
          <a:blip r:embed="rId6"/>
          <a:stretch>
            <a:fillRect/>
          </a:stretch>
        </p:blipFill>
        <p:spPr>
          <a:xfrm>
            <a:off x="8295640" y="5853430"/>
            <a:ext cx="502920" cy="502920"/>
          </a:xfrm>
          <a:prstGeom prst="rect">
            <a:avLst/>
          </a:prstGeom>
        </p:spPr>
      </p:pic>
      <p:sp>
        <p:nvSpPr>
          <p:cNvPr id="28" name="矩形 27"/>
          <p:cNvSpPr/>
          <p:nvPr/>
        </p:nvSpPr>
        <p:spPr>
          <a:xfrm>
            <a:off x="8780780" y="5908040"/>
            <a:ext cx="953770" cy="394335"/>
          </a:xfrm>
          <a:prstGeom prst="rect">
            <a:avLst/>
          </a:prstGeom>
          <a:noFill/>
          <a:ln w="28575">
            <a:solidFill>
              <a:srgbClr val="000000">
                <a:alpha val="0"/>
              </a:srgbClr>
            </a:solidFill>
          </a:ln>
          <a:extLst>
            <a:ext uri="{909E8E84-426E-40DD-AFC4-6F175D3DCCD1}">
              <a14:hiddenFill xmlns:a14="http://schemas.microsoft.com/office/drawing/2010/main">
                <a:solidFill>
                  <a:schemeClr val="bg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5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mn-ea"/>
              </a:rPr>
              <a:t>400</a:t>
            </a:r>
            <a:r>
              <a:rPr lang="zh-CN" altLang="en-US" sz="15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sym typeface="+mn-ea"/>
              </a:rPr>
              <a:t>余万</a:t>
            </a:r>
          </a:p>
        </p:txBody>
      </p:sp>
      <p:pic>
        <p:nvPicPr>
          <p:cNvPr id="29" name="图片 28" descr="燕尾箭头"/>
          <p:cNvPicPr>
            <a:picLocks noChangeAspect="1"/>
          </p:cNvPicPr>
          <p:nvPr/>
        </p:nvPicPr>
        <p:blipFill>
          <a:blip r:embed="rId7"/>
          <a:stretch>
            <a:fillRect/>
          </a:stretch>
        </p:blipFill>
        <p:spPr>
          <a:xfrm rot="1620000">
            <a:off x="7460615" y="3164205"/>
            <a:ext cx="491490" cy="491490"/>
          </a:xfrm>
          <a:prstGeom prst="rect">
            <a:avLst/>
          </a:prstGeom>
        </p:spPr>
      </p:pic>
      <p:pic>
        <p:nvPicPr>
          <p:cNvPr id="30" name="图片 29" descr="燕尾箭头"/>
          <p:cNvPicPr>
            <a:picLocks noChangeAspect="1"/>
          </p:cNvPicPr>
          <p:nvPr/>
        </p:nvPicPr>
        <p:blipFill>
          <a:blip r:embed="rId7"/>
          <a:stretch>
            <a:fillRect/>
          </a:stretch>
        </p:blipFill>
        <p:spPr>
          <a:xfrm rot="3720000">
            <a:off x="8202295" y="5313680"/>
            <a:ext cx="491490" cy="491490"/>
          </a:xfrm>
          <a:prstGeom prst="rect">
            <a:avLst/>
          </a:prstGeom>
        </p:spPr>
      </p:pic>
      <p:sp>
        <p:nvSpPr>
          <p:cNvPr id="31" name="虚尾箭头 30"/>
          <p:cNvSpPr/>
          <p:nvPr/>
        </p:nvSpPr>
        <p:spPr>
          <a:xfrm rot="5400000" flipV="1">
            <a:off x="9550400" y="5747385"/>
            <a:ext cx="1080135" cy="328295"/>
          </a:xfrm>
          <a:prstGeom prst="stripedRightArrow">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10316845" y="5371465"/>
            <a:ext cx="1349375" cy="1096645"/>
          </a:xfrm>
          <a:prstGeom prst="rect">
            <a:avLst/>
          </a:prstGeom>
          <a:noFill/>
          <a:ln w="28575">
            <a:noFill/>
          </a:ln>
          <a:extLst>
            <a:ext uri="{909E8E84-426E-40DD-AFC4-6F175D3DCCD1}">
              <a14:hiddenFill xmlns:a14="http://schemas.microsoft.com/office/drawing/2010/main">
                <a:solidFill>
                  <a:srgbClr val="303E82"/>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sz="1200" b="1" kern="100" dirty="0">
                <a:solidFill>
                  <a:srgbClr val="00B050"/>
                </a:solidFill>
                <a:latin typeface="微软雅黑" panose="020B0503020204020204" pitchFamily="34" charset="-122"/>
                <a:ea typeface="微软雅黑" panose="020B0503020204020204" pitchFamily="34" charset="-122"/>
                <a:cs typeface="Times New Roman" panose="02020603050405020304" pitchFamily="18" charset="0"/>
                <a:sym typeface="+mn-ea"/>
              </a:rPr>
              <a:t>积压资金较之前</a:t>
            </a:r>
          </a:p>
          <a:p>
            <a:pPr algn="l"/>
            <a:r>
              <a:rPr lang="zh-CN" sz="1200" b="1" kern="100" dirty="0">
                <a:solidFill>
                  <a:srgbClr val="00B050"/>
                </a:solidFill>
                <a:latin typeface="微软雅黑" panose="020B0503020204020204" pitchFamily="34" charset="-122"/>
                <a:ea typeface="微软雅黑" panose="020B0503020204020204" pitchFamily="34" charset="-122"/>
                <a:cs typeface="Times New Roman" panose="02020603050405020304" pitchFamily="18" charset="0"/>
                <a:sym typeface="+mn-ea"/>
              </a:rPr>
              <a:t>下降了</a:t>
            </a:r>
          </a:p>
          <a:p>
            <a:pPr algn="l"/>
            <a:r>
              <a:rPr lang="en-US" altLang="zh-CN" sz="2800" b="1" kern="100" dirty="0">
                <a:solidFill>
                  <a:srgbClr val="00B050"/>
                </a:solidFill>
                <a:latin typeface="微软雅黑" panose="020B0503020204020204" pitchFamily="34" charset="-122"/>
                <a:ea typeface="微软雅黑" panose="020B0503020204020204" pitchFamily="34" charset="-122"/>
                <a:cs typeface="Times New Roman" panose="02020603050405020304" pitchFamily="18" charset="0"/>
                <a:sym typeface="+mn-ea"/>
              </a:rPr>
              <a:t>35%</a:t>
            </a:r>
          </a:p>
        </p:txBody>
      </p:sp>
    </p:spTree>
    <p:custDataLst>
      <p:tags r:id="rId1"/>
    </p:custDataLst>
    <p:extLst>
      <p:ext uri="{BB962C8B-B14F-4D97-AF65-F5344CB8AC3E}">
        <p14:creationId xmlns:p14="http://schemas.microsoft.com/office/powerpoint/2010/main" val="42330316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圆角矩形 63">
            <a:extLst>
              <a:ext uri="{FF2B5EF4-FFF2-40B4-BE49-F238E27FC236}">
                <a16:creationId xmlns:a16="http://schemas.microsoft.com/office/drawing/2014/main" id="{8C1D622A-3A50-AF49-9F89-935BBA101FCD}"/>
              </a:ext>
            </a:extLst>
          </p:cNvPr>
          <p:cNvSpPr/>
          <p:nvPr/>
        </p:nvSpPr>
        <p:spPr>
          <a:xfrm>
            <a:off x="328837" y="2852831"/>
            <a:ext cx="5239781" cy="1418141"/>
          </a:xfrm>
          <a:prstGeom prst="roundRect">
            <a:avLst>
              <a:gd name="adj" fmla="val 979"/>
            </a:avLst>
          </a:prstGeom>
          <a:solidFill>
            <a:srgbClr val="000000">
              <a:alpha val="0"/>
            </a:srgbClr>
          </a:solidFill>
          <a:ln>
            <a:solidFill>
              <a:srgbClr val="1D6DC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srgbClr val="1D6DC2"/>
              </a:solidFill>
              <a:effectLst/>
              <a:uLnTx/>
              <a:uFillTx/>
              <a:latin typeface="微软雅黑" panose="020B0503020204020204" pitchFamily="34" charset="-122"/>
              <a:ea typeface="微软雅黑" panose="020B0503020204020204" pitchFamily="34" charset="-122"/>
              <a:cs typeface="+mn-cs"/>
            </a:endParaRPr>
          </a:p>
        </p:txBody>
      </p:sp>
      <p:sp>
        <p:nvSpPr>
          <p:cNvPr id="2" name="矩形 1"/>
          <p:cNvSpPr/>
          <p:nvPr/>
        </p:nvSpPr>
        <p:spPr>
          <a:xfrm>
            <a:off x="0" y="215744"/>
            <a:ext cx="7879080" cy="46166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案例：钣金行业基于数字场景电子数据流进行数字化升级</a:t>
            </a:r>
          </a:p>
        </p:txBody>
      </p:sp>
      <p:sp>
        <p:nvSpPr>
          <p:cNvPr id="55" name="圆角矩形 54"/>
          <p:cNvSpPr/>
          <p:nvPr/>
        </p:nvSpPr>
        <p:spPr>
          <a:xfrm>
            <a:off x="337629" y="1073690"/>
            <a:ext cx="5239781" cy="1457868"/>
          </a:xfrm>
          <a:prstGeom prst="roundRect">
            <a:avLst>
              <a:gd name="adj" fmla="val 979"/>
            </a:avLst>
          </a:prstGeom>
          <a:solidFill>
            <a:srgbClr val="000000">
              <a:alpha val="0"/>
            </a:srgbClr>
          </a:solidFill>
          <a:ln>
            <a:solidFill>
              <a:srgbClr val="1D6DC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srgbClr val="1D6DC2"/>
              </a:solidFill>
              <a:effectLst/>
              <a:uLnTx/>
              <a:uFillTx/>
              <a:latin typeface="微软雅黑" panose="020B0503020204020204" pitchFamily="34" charset="-122"/>
              <a:ea typeface="微软雅黑" panose="020B0503020204020204" pitchFamily="34" charset="-122"/>
              <a:cs typeface="+mn-cs"/>
            </a:endParaRPr>
          </a:p>
        </p:txBody>
      </p:sp>
      <p:sp>
        <p:nvSpPr>
          <p:cNvPr id="61" name="矩形 60">
            <a:extLst>
              <a:ext uri="{FF2B5EF4-FFF2-40B4-BE49-F238E27FC236}">
                <a16:creationId xmlns:a16="http://schemas.microsoft.com/office/drawing/2014/main" id="{7D279C61-88A9-1940-9A97-53473F1C0906}"/>
              </a:ext>
            </a:extLst>
          </p:cNvPr>
          <p:cNvSpPr/>
          <p:nvPr/>
        </p:nvSpPr>
        <p:spPr>
          <a:xfrm>
            <a:off x="447908" y="1248759"/>
            <a:ext cx="5106731" cy="1181542"/>
          </a:xfrm>
          <a:prstGeom prst="rect">
            <a:avLst/>
          </a:prstGeom>
        </p:spPr>
        <p:txBody>
          <a:bodyPr wrap="square">
            <a:spAutoFit/>
          </a:bodyPr>
          <a:lstStyle/>
          <a:p>
            <a:pPr>
              <a:lnSpc>
                <a:spcPct val="120000"/>
              </a:lnSpc>
            </a:pPr>
            <a:r>
              <a:rPr lang="zh-CN" altLang="zh-CN" sz="1200" b="1" dirty="0">
                <a:latin typeface="微软雅黑" panose="020B0503020204020204" pitchFamily="34" charset="-122"/>
                <a:ea typeface="微软雅黑" panose="020B0503020204020204" pitchFamily="34" charset="-122"/>
              </a:rPr>
              <a:t>钣金行业中小企业数据透明化水平差，</a:t>
            </a:r>
            <a:r>
              <a:rPr lang="zh-CN" altLang="en-US" sz="1200" b="1" dirty="0">
                <a:latin typeface="微软雅黑" panose="020B0503020204020204" pitchFamily="34" charset="-122"/>
                <a:ea typeface="微软雅黑" panose="020B0503020204020204" pitchFamily="34" charset="-122"/>
              </a:rPr>
              <a:t>整体效益低，面临转型升级挑战。</a:t>
            </a:r>
            <a:endParaRPr lang="en-US" altLang="zh-CN" sz="1200" b="1" dirty="0">
              <a:latin typeface="微软雅黑" panose="020B0503020204020204" pitchFamily="34" charset="-122"/>
              <a:ea typeface="微软雅黑" panose="020B0503020204020204" pitchFamily="34" charset="-122"/>
            </a:endParaRPr>
          </a:p>
          <a:p>
            <a:pPr marL="285750" indent="-285750">
              <a:lnSpc>
                <a:spcPct val="120000"/>
              </a:lnSpc>
              <a:buFont typeface="Arial" panose="020B0604020202020204" pitchFamily="34" charset="0"/>
              <a:buChar char="•"/>
            </a:pPr>
            <a:r>
              <a:rPr lang="zh-CN" altLang="en-US" sz="1200" dirty="0">
                <a:latin typeface="微软雅黑" panose="020B0503020204020204" pitchFamily="34" charset="-122"/>
                <a:ea typeface="微软雅黑" panose="020B0503020204020204" pitchFamily="34" charset="-122"/>
              </a:rPr>
              <a:t>数据</a:t>
            </a:r>
            <a:r>
              <a:rPr lang="zh-CN" altLang="zh-CN" sz="1200" dirty="0">
                <a:latin typeface="微软雅黑" panose="020B0503020204020204" pitchFamily="34" charset="-122"/>
                <a:ea typeface="微软雅黑" panose="020B0503020204020204" pitchFamily="34" charset="-122"/>
              </a:rPr>
              <a:t>依赖人工统计，真实产能准确性与实时性差；</a:t>
            </a:r>
            <a:endParaRPr lang="en-US" altLang="zh-CN" sz="1200" dirty="0">
              <a:latin typeface="微软雅黑" panose="020B0503020204020204" pitchFamily="34" charset="-122"/>
              <a:ea typeface="微软雅黑" panose="020B0503020204020204" pitchFamily="34" charset="-122"/>
            </a:endParaRPr>
          </a:p>
          <a:p>
            <a:pPr marL="285750" indent="-285750">
              <a:lnSpc>
                <a:spcPct val="120000"/>
              </a:lnSpc>
              <a:buFont typeface="Arial" panose="020B0604020202020204" pitchFamily="34" charset="0"/>
              <a:buChar char="•"/>
            </a:pPr>
            <a:r>
              <a:rPr lang="zh-CN" altLang="zh-CN" sz="1200" dirty="0">
                <a:latin typeface="微软雅黑" panose="020B0503020204020204" pitchFamily="34" charset="-122"/>
                <a:ea typeface="微软雅黑" panose="020B0503020204020204" pitchFamily="34" charset="-122"/>
              </a:rPr>
              <a:t>订单多且杂，涉及半成品多，实时进度把控难；</a:t>
            </a:r>
            <a:endParaRPr lang="en-US" altLang="zh-CN" sz="1200" dirty="0">
              <a:latin typeface="微软雅黑" panose="020B0503020204020204" pitchFamily="34" charset="-122"/>
              <a:ea typeface="微软雅黑" panose="020B0503020204020204" pitchFamily="34" charset="-122"/>
            </a:endParaRPr>
          </a:p>
          <a:p>
            <a:pPr marL="285750" indent="-285750">
              <a:lnSpc>
                <a:spcPct val="120000"/>
              </a:lnSpc>
              <a:buFont typeface="Arial" panose="020B0604020202020204" pitchFamily="34" charset="0"/>
              <a:buChar char="•"/>
            </a:pPr>
            <a:r>
              <a:rPr lang="zh-CN" altLang="zh-CN" sz="1200" dirty="0">
                <a:latin typeface="微软雅黑" panose="020B0503020204020204" pitchFamily="34" charset="-122"/>
                <a:ea typeface="微软雅黑" panose="020B0503020204020204" pitchFamily="34" charset="-122"/>
              </a:rPr>
              <a:t>生产节拍不清晰，异常处理响应速度慢，协作效率偏低；</a:t>
            </a:r>
            <a:endParaRPr lang="en-US" altLang="zh-CN" sz="1200" dirty="0">
              <a:latin typeface="微软雅黑" panose="020B0503020204020204" pitchFamily="34" charset="-122"/>
              <a:ea typeface="微软雅黑" panose="020B0503020204020204" pitchFamily="34" charset="-122"/>
            </a:endParaRPr>
          </a:p>
          <a:p>
            <a:pPr marL="285750" indent="-285750">
              <a:lnSpc>
                <a:spcPct val="120000"/>
              </a:lnSpc>
              <a:buFont typeface="Arial" panose="020B0604020202020204" pitchFamily="34" charset="0"/>
              <a:buChar char="•"/>
            </a:pPr>
            <a:r>
              <a:rPr lang="zh-CN" altLang="zh-CN" sz="1200" dirty="0">
                <a:latin typeface="微软雅黑" panose="020B0503020204020204" pitchFamily="34" charset="-122"/>
                <a:ea typeface="微软雅黑" panose="020B0503020204020204" pitchFamily="34" charset="-122"/>
              </a:rPr>
              <a:t>加工成本与员工薪核算统计工作量大，且容易出错。</a:t>
            </a:r>
          </a:p>
        </p:txBody>
      </p:sp>
      <p:sp>
        <p:nvSpPr>
          <p:cNvPr id="62" name="矩形 61">
            <a:extLst>
              <a:ext uri="{FF2B5EF4-FFF2-40B4-BE49-F238E27FC236}">
                <a16:creationId xmlns:a16="http://schemas.microsoft.com/office/drawing/2014/main" id="{3D4E4BAE-B662-434D-915A-3EF10C0011D1}"/>
              </a:ext>
            </a:extLst>
          </p:cNvPr>
          <p:cNvSpPr/>
          <p:nvPr/>
        </p:nvSpPr>
        <p:spPr>
          <a:xfrm>
            <a:off x="399631" y="3043416"/>
            <a:ext cx="5098192" cy="1181542"/>
          </a:xfrm>
          <a:prstGeom prst="rect">
            <a:avLst/>
          </a:prstGeom>
        </p:spPr>
        <p:txBody>
          <a:bodyPr wrap="square">
            <a:spAutoFit/>
          </a:bodyPr>
          <a:lstStyle/>
          <a:p>
            <a:pPr>
              <a:lnSpc>
                <a:spcPct val="120000"/>
              </a:lnSpc>
            </a:pPr>
            <a:r>
              <a:rPr lang="zh-CN" altLang="en-US" sz="1200" b="1" dirty="0">
                <a:latin typeface="微软雅黑" panose="020B0503020204020204" pitchFamily="34" charset="-122"/>
                <a:ea typeface="微软雅黑" panose="020B0503020204020204" pitchFamily="34" charset="-122"/>
              </a:rPr>
              <a:t>如何实现生产数与流程数据的融合，助力经营科学决策，提高产能人效和降低成本。</a:t>
            </a:r>
            <a:endParaRPr lang="en-US" altLang="zh-CN" sz="1200" b="1" dirty="0">
              <a:latin typeface="微软雅黑" panose="020B0503020204020204" pitchFamily="34" charset="-122"/>
              <a:ea typeface="微软雅黑" panose="020B0503020204020204" pitchFamily="34" charset="-122"/>
            </a:endParaRPr>
          </a:p>
          <a:p>
            <a:pPr>
              <a:lnSpc>
                <a:spcPct val="120000"/>
              </a:lnSpc>
              <a:spcAft>
                <a:spcPts val="0"/>
              </a:spcAft>
            </a:pPr>
            <a:r>
              <a:rPr lang="en-US" altLang="zh-CN" sz="1200" dirty="0">
                <a:latin typeface="微软雅黑" panose="020B0503020204020204" pitchFamily="34" charset="-122"/>
                <a:ea typeface="微软雅黑" panose="020B0503020204020204" pitchFamily="34" charset="-122"/>
              </a:rPr>
              <a:t>1</a:t>
            </a:r>
            <a:r>
              <a:rPr lang="zh-CN" altLang="zh-CN" sz="1200" dirty="0">
                <a:latin typeface="微软雅黑" panose="020B0503020204020204" pitchFamily="34" charset="-122"/>
                <a:ea typeface="微软雅黑" panose="020B0503020204020204" pitchFamily="34" charset="-122"/>
              </a:rPr>
              <a:t>、设备数据采集难，且难以与订单关联分析。</a:t>
            </a:r>
            <a:endParaRPr lang="en-US" altLang="zh-CN" sz="1200" dirty="0">
              <a:latin typeface="微软雅黑" panose="020B0503020204020204" pitchFamily="34" charset="-122"/>
              <a:ea typeface="微软雅黑" panose="020B0503020204020204" pitchFamily="34" charset="-122"/>
            </a:endParaRPr>
          </a:p>
          <a:p>
            <a:pPr>
              <a:lnSpc>
                <a:spcPct val="120000"/>
              </a:lnSpc>
            </a:pPr>
            <a:r>
              <a:rPr lang="en-US" altLang="zh-CN" sz="1200" dirty="0">
                <a:latin typeface="微软雅黑" panose="020B0503020204020204" pitchFamily="34" charset="-122"/>
                <a:ea typeface="微软雅黑" panose="020B0503020204020204" pitchFamily="34" charset="-122"/>
              </a:rPr>
              <a:t>2</a:t>
            </a:r>
            <a:r>
              <a:rPr lang="zh-CN" altLang="zh-CN" sz="1200" dirty="0">
                <a:latin typeface="微软雅黑" panose="020B0503020204020204" pitchFamily="34" charset="-122"/>
                <a:ea typeface="微软雅黑" panose="020B0503020204020204" pitchFamily="34" charset="-122"/>
              </a:rPr>
              <a:t>、协作效率不清晰，沟通成本高。</a:t>
            </a:r>
            <a:endParaRPr lang="en-US" altLang="zh-CN" sz="1200" dirty="0">
              <a:latin typeface="微软雅黑" panose="020B0503020204020204" pitchFamily="34" charset="-122"/>
              <a:ea typeface="微软雅黑" panose="020B0503020204020204" pitchFamily="34" charset="-122"/>
            </a:endParaRPr>
          </a:p>
          <a:p>
            <a:pPr>
              <a:lnSpc>
                <a:spcPct val="120000"/>
              </a:lnSpc>
            </a:pPr>
            <a:r>
              <a:rPr lang="en-US" altLang="zh-CN" sz="1200" dirty="0">
                <a:latin typeface="微软雅黑" panose="020B0503020204020204" pitchFamily="34" charset="-122"/>
                <a:ea typeface="微软雅黑" panose="020B0503020204020204" pitchFamily="34" charset="-122"/>
              </a:rPr>
              <a:t>3</a:t>
            </a:r>
            <a:r>
              <a:rPr lang="zh-CN" altLang="zh-CN" sz="1200" dirty="0">
                <a:latin typeface="微软雅黑" panose="020B0503020204020204" pitchFamily="34" charset="-122"/>
                <a:ea typeface="微软雅黑" panose="020B0503020204020204" pitchFamily="34" charset="-122"/>
              </a:rPr>
              <a:t>、成本分摊规则复杂，无法科学统计</a:t>
            </a:r>
          </a:p>
        </p:txBody>
      </p:sp>
      <p:sp>
        <p:nvSpPr>
          <p:cNvPr id="63" name="圆角矩形 62">
            <a:extLst>
              <a:ext uri="{FF2B5EF4-FFF2-40B4-BE49-F238E27FC236}">
                <a16:creationId xmlns:a16="http://schemas.microsoft.com/office/drawing/2014/main" id="{586F202A-EAF4-6544-B7AE-CD9190821FDC}"/>
              </a:ext>
            </a:extLst>
          </p:cNvPr>
          <p:cNvSpPr/>
          <p:nvPr/>
        </p:nvSpPr>
        <p:spPr>
          <a:xfrm>
            <a:off x="314859" y="960755"/>
            <a:ext cx="1247775" cy="318770"/>
          </a:xfrm>
          <a:prstGeom prst="roundRect">
            <a:avLst/>
          </a:prstGeom>
          <a:solidFill>
            <a:srgbClr val="1D6D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微软雅黑" panose="020B0503020204020204" pitchFamily="34" charset="-122"/>
                <a:ea typeface="微软雅黑" panose="020B0503020204020204" pitchFamily="34" charset="-122"/>
              </a:rPr>
              <a:t>行业困境</a:t>
            </a:r>
            <a:endParaRPr lang="en-US" altLang="zh-CN" sz="1600" b="1" dirty="0">
              <a:latin typeface="微软雅黑" panose="020B0503020204020204" pitchFamily="34" charset="-122"/>
              <a:ea typeface="微软雅黑" panose="020B0503020204020204" pitchFamily="34" charset="-122"/>
            </a:endParaRPr>
          </a:p>
        </p:txBody>
      </p:sp>
      <p:sp>
        <p:nvSpPr>
          <p:cNvPr id="65" name="圆角矩形 64">
            <a:extLst>
              <a:ext uri="{FF2B5EF4-FFF2-40B4-BE49-F238E27FC236}">
                <a16:creationId xmlns:a16="http://schemas.microsoft.com/office/drawing/2014/main" id="{36AE2D80-0316-0943-AF02-515E404F483C}"/>
              </a:ext>
            </a:extLst>
          </p:cNvPr>
          <p:cNvSpPr/>
          <p:nvPr/>
        </p:nvSpPr>
        <p:spPr>
          <a:xfrm>
            <a:off x="337378" y="2725303"/>
            <a:ext cx="1247775" cy="318770"/>
          </a:xfrm>
          <a:prstGeom prst="roundRect">
            <a:avLst/>
          </a:prstGeom>
          <a:solidFill>
            <a:srgbClr val="1D6D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微软雅黑" panose="020B0503020204020204" pitchFamily="34" charset="-122"/>
                <a:ea typeface="微软雅黑" panose="020B0503020204020204" pitchFamily="34" charset="-122"/>
              </a:rPr>
              <a:t>场景需求</a:t>
            </a:r>
            <a:endParaRPr lang="en-US" altLang="zh-CN" sz="1600" b="1" dirty="0">
              <a:latin typeface="微软雅黑" panose="020B0503020204020204" pitchFamily="34" charset="-122"/>
              <a:ea typeface="微软雅黑" panose="020B0503020204020204" pitchFamily="34" charset="-122"/>
            </a:endParaRPr>
          </a:p>
        </p:txBody>
      </p:sp>
      <p:sp>
        <p:nvSpPr>
          <p:cNvPr id="66" name="下箭头 65">
            <a:extLst>
              <a:ext uri="{FF2B5EF4-FFF2-40B4-BE49-F238E27FC236}">
                <a16:creationId xmlns:a16="http://schemas.microsoft.com/office/drawing/2014/main" id="{2AEC8307-AB4E-A445-950F-1C56CBE469F4}"/>
              </a:ext>
            </a:extLst>
          </p:cNvPr>
          <p:cNvSpPr/>
          <p:nvPr/>
        </p:nvSpPr>
        <p:spPr>
          <a:xfrm>
            <a:off x="4899092" y="2375145"/>
            <a:ext cx="436728" cy="692017"/>
          </a:xfrm>
          <a:prstGeom prst="downArrow">
            <a:avLst/>
          </a:prstGeom>
          <a:solidFill>
            <a:srgbClr val="185EA8"/>
          </a:solidFill>
          <a:ln>
            <a:solidFill>
              <a:srgbClr val="185EA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7" name="文本框 66">
            <a:extLst>
              <a:ext uri="{FF2B5EF4-FFF2-40B4-BE49-F238E27FC236}">
                <a16:creationId xmlns:a16="http://schemas.microsoft.com/office/drawing/2014/main" id="{16AB9A45-E28B-5C48-885D-93A8961C9381}"/>
              </a:ext>
            </a:extLst>
          </p:cNvPr>
          <p:cNvSpPr txBox="1"/>
          <p:nvPr/>
        </p:nvSpPr>
        <p:spPr>
          <a:xfrm>
            <a:off x="4222955" y="2512043"/>
            <a:ext cx="595035" cy="338554"/>
          </a:xfrm>
          <a:prstGeom prst="rect">
            <a:avLst/>
          </a:prstGeom>
          <a:noFill/>
        </p:spPr>
        <p:txBody>
          <a:bodyPr wrap="none" rtlCol="0">
            <a:spAutoFit/>
          </a:bodyPr>
          <a:lstStyle/>
          <a:p>
            <a:r>
              <a:rPr kumimoji="1" lang="zh-CN" altLang="en-US" sz="1600" b="1" dirty="0">
                <a:solidFill>
                  <a:srgbClr val="C00000"/>
                </a:solidFill>
                <a:latin typeface="Microsoft YaHei" panose="020B0503020204020204" pitchFamily="34" charset="-122"/>
                <a:ea typeface="Microsoft YaHei" panose="020B0503020204020204" pitchFamily="34" charset="-122"/>
              </a:rPr>
              <a:t>提炼</a:t>
            </a:r>
          </a:p>
        </p:txBody>
      </p:sp>
      <p:sp>
        <p:nvSpPr>
          <p:cNvPr id="68" name="圆角矩形 67">
            <a:extLst>
              <a:ext uri="{FF2B5EF4-FFF2-40B4-BE49-F238E27FC236}">
                <a16:creationId xmlns:a16="http://schemas.microsoft.com/office/drawing/2014/main" id="{68B54DF7-B202-9944-ABBD-74BB50EC917F}"/>
              </a:ext>
            </a:extLst>
          </p:cNvPr>
          <p:cNvSpPr/>
          <p:nvPr/>
        </p:nvSpPr>
        <p:spPr>
          <a:xfrm>
            <a:off x="314858" y="4608758"/>
            <a:ext cx="5239781" cy="2039300"/>
          </a:xfrm>
          <a:prstGeom prst="roundRect">
            <a:avLst>
              <a:gd name="adj" fmla="val 979"/>
            </a:avLst>
          </a:prstGeom>
          <a:solidFill>
            <a:srgbClr val="000000">
              <a:alpha val="0"/>
            </a:srgbClr>
          </a:solidFill>
          <a:ln>
            <a:solidFill>
              <a:srgbClr val="1D6DC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srgbClr val="1D6DC2"/>
              </a:solidFill>
              <a:effectLst/>
              <a:uLnTx/>
              <a:uFillTx/>
              <a:latin typeface="微软雅黑" panose="020B0503020204020204" pitchFamily="34" charset="-122"/>
              <a:ea typeface="微软雅黑" panose="020B0503020204020204" pitchFamily="34" charset="-122"/>
              <a:cs typeface="+mn-cs"/>
            </a:endParaRPr>
          </a:p>
        </p:txBody>
      </p:sp>
      <p:sp>
        <p:nvSpPr>
          <p:cNvPr id="70" name="圆角矩形 69">
            <a:extLst>
              <a:ext uri="{FF2B5EF4-FFF2-40B4-BE49-F238E27FC236}">
                <a16:creationId xmlns:a16="http://schemas.microsoft.com/office/drawing/2014/main" id="{9B0E23F1-EA0B-4241-8CE6-1AE1606188D3}"/>
              </a:ext>
            </a:extLst>
          </p:cNvPr>
          <p:cNvSpPr/>
          <p:nvPr/>
        </p:nvSpPr>
        <p:spPr>
          <a:xfrm>
            <a:off x="314858" y="4402956"/>
            <a:ext cx="1247775" cy="318770"/>
          </a:xfrm>
          <a:prstGeom prst="roundRect">
            <a:avLst/>
          </a:prstGeom>
          <a:solidFill>
            <a:srgbClr val="1D6D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微软雅黑" panose="020B0503020204020204" pitchFamily="34" charset="-122"/>
                <a:ea typeface="微软雅黑" panose="020B0503020204020204" pitchFamily="34" charset="-122"/>
              </a:rPr>
              <a:t>解决方案</a:t>
            </a:r>
            <a:endParaRPr lang="en-US" altLang="zh-CN" sz="1600" b="1" dirty="0">
              <a:latin typeface="微软雅黑" panose="020B0503020204020204" pitchFamily="34" charset="-122"/>
              <a:ea typeface="微软雅黑" panose="020B0503020204020204" pitchFamily="34" charset="-122"/>
            </a:endParaRPr>
          </a:p>
        </p:txBody>
      </p:sp>
      <p:sp>
        <p:nvSpPr>
          <p:cNvPr id="71" name="下箭头 70">
            <a:extLst>
              <a:ext uri="{FF2B5EF4-FFF2-40B4-BE49-F238E27FC236}">
                <a16:creationId xmlns:a16="http://schemas.microsoft.com/office/drawing/2014/main" id="{0618DDAF-5E89-1245-8074-F21A4CA7E8D2}"/>
              </a:ext>
            </a:extLst>
          </p:cNvPr>
          <p:cNvSpPr/>
          <p:nvPr/>
        </p:nvSpPr>
        <p:spPr>
          <a:xfrm>
            <a:off x="4735774" y="4115548"/>
            <a:ext cx="436728" cy="692017"/>
          </a:xfrm>
          <a:prstGeom prst="downArrow">
            <a:avLst/>
          </a:prstGeom>
          <a:solidFill>
            <a:srgbClr val="185EA8"/>
          </a:solidFill>
          <a:ln>
            <a:solidFill>
              <a:srgbClr val="185EA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2" name="文本框 71">
            <a:extLst>
              <a:ext uri="{FF2B5EF4-FFF2-40B4-BE49-F238E27FC236}">
                <a16:creationId xmlns:a16="http://schemas.microsoft.com/office/drawing/2014/main" id="{61F37E15-C6B8-E448-BCD1-F9FE25BBF976}"/>
              </a:ext>
            </a:extLst>
          </p:cNvPr>
          <p:cNvSpPr txBox="1"/>
          <p:nvPr/>
        </p:nvSpPr>
        <p:spPr>
          <a:xfrm>
            <a:off x="4208976" y="4275535"/>
            <a:ext cx="595035" cy="338554"/>
          </a:xfrm>
          <a:prstGeom prst="rect">
            <a:avLst/>
          </a:prstGeom>
          <a:noFill/>
        </p:spPr>
        <p:txBody>
          <a:bodyPr wrap="none" rtlCol="0">
            <a:spAutoFit/>
          </a:bodyPr>
          <a:lstStyle/>
          <a:p>
            <a:r>
              <a:rPr kumimoji="1" lang="zh-CN" altLang="en-US" sz="1600" b="1" dirty="0">
                <a:solidFill>
                  <a:srgbClr val="C00000"/>
                </a:solidFill>
                <a:latin typeface="Microsoft YaHei" panose="020B0503020204020204" pitchFamily="34" charset="-122"/>
                <a:ea typeface="Microsoft YaHei" panose="020B0503020204020204" pitchFamily="34" charset="-122"/>
              </a:rPr>
              <a:t>形成</a:t>
            </a:r>
          </a:p>
        </p:txBody>
      </p:sp>
      <p:sp>
        <p:nvSpPr>
          <p:cNvPr id="74" name="圆角矩形 73">
            <a:extLst>
              <a:ext uri="{FF2B5EF4-FFF2-40B4-BE49-F238E27FC236}">
                <a16:creationId xmlns:a16="http://schemas.microsoft.com/office/drawing/2014/main" id="{ABF7B5D2-0352-AD49-8310-B0547DA57D14}"/>
              </a:ext>
            </a:extLst>
          </p:cNvPr>
          <p:cNvSpPr/>
          <p:nvPr/>
        </p:nvSpPr>
        <p:spPr>
          <a:xfrm>
            <a:off x="5841038" y="1103698"/>
            <a:ext cx="5968462" cy="5544360"/>
          </a:xfrm>
          <a:prstGeom prst="roundRect">
            <a:avLst>
              <a:gd name="adj" fmla="val 979"/>
            </a:avLst>
          </a:prstGeom>
          <a:solidFill>
            <a:srgbClr val="000000">
              <a:alpha val="0"/>
            </a:srgbClr>
          </a:solidFill>
          <a:ln>
            <a:solidFill>
              <a:srgbClr val="1D6DC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srgbClr val="1D6DC2"/>
              </a:solidFill>
              <a:effectLst/>
              <a:uLnTx/>
              <a:uFillTx/>
              <a:latin typeface="微软雅黑" panose="020B0503020204020204" pitchFamily="34" charset="-122"/>
              <a:ea typeface="微软雅黑" panose="020B0503020204020204" pitchFamily="34" charset="-122"/>
              <a:cs typeface="+mn-cs"/>
            </a:endParaRPr>
          </a:p>
        </p:txBody>
      </p:sp>
      <p:sp>
        <p:nvSpPr>
          <p:cNvPr id="75" name="圆角矩形 74">
            <a:extLst>
              <a:ext uri="{FF2B5EF4-FFF2-40B4-BE49-F238E27FC236}">
                <a16:creationId xmlns:a16="http://schemas.microsoft.com/office/drawing/2014/main" id="{C1CD0DA9-32E1-BD48-A379-DFA03186A77B}"/>
              </a:ext>
            </a:extLst>
          </p:cNvPr>
          <p:cNvSpPr/>
          <p:nvPr/>
        </p:nvSpPr>
        <p:spPr>
          <a:xfrm>
            <a:off x="5852179" y="965560"/>
            <a:ext cx="1247775" cy="318770"/>
          </a:xfrm>
          <a:prstGeom prst="roundRect">
            <a:avLst/>
          </a:prstGeom>
          <a:solidFill>
            <a:srgbClr val="1D6D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latin typeface="微软雅黑" panose="020B0503020204020204" pitchFamily="34" charset="-122"/>
                <a:ea typeface="微软雅黑" panose="020B0503020204020204" pitchFamily="34" charset="-122"/>
              </a:rPr>
              <a:t>企业案例</a:t>
            </a:r>
            <a:endParaRPr lang="en-US" altLang="zh-CN" sz="1600" b="1" dirty="0">
              <a:latin typeface="微软雅黑" panose="020B0503020204020204" pitchFamily="34" charset="-122"/>
              <a:ea typeface="微软雅黑" panose="020B0503020204020204" pitchFamily="34" charset="-122"/>
            </a:endParaRPr>
          </a:p>
        </p:txBody>
      </p:sp>
      <p:grpSp>
        <p:nvGrpSpPr>
          <p:cNvPr id="77" name="组合 76">
            <a:extLst>
              <a:ext uri="{FF2B5EF4-FFF2-40B4-BE49-F238E27FC236}">
                <a16:creationId xmlns:a16="http://schemas.microsoft.com/office/drawing/2014/main" id="{9C6FA1DF-487D-904D-970C-FA4708A94769}"/>
              </a:ext>
            </a:extLst>
          </p:cNvPr>
          <p:cNvGrpSpPr/>
          <p:nvPr/>
        </p:nvGrpSpPr>
        <p:grpSpPr>
          <a:xfrm>
            <a:off x="9178719" y="2265239"/>
            <a:ext cx="2244974" cy="1624839"/>
            <a:chOff x="1963712" y="1319135"/>
            <a:chExt cx="6400800" cy="4737100"/>
          </a:xfrm>
        </p:grpSpPr>
        <p:pic>
          <p:nvPicPr>
            <p:cNvPr id="78" name="Picture 1" descr="page5image25581456">
              <a:extLst>
                <a:ext uri="{FF2B5EF4-FFF2-40B4-BE49-F238E27FC236}">
                  <a16:creationId xmlns:a16="http://schemas.microsoft.com/office/drawing/2014/main" id="{1DC0DB4D-87A5-4340-A10F-F9927D609903}"/>
                </a:ext>
              </a:extLst>
            </p:cNvPr>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1963712" y="1319135"/>
              <a:ext cx="6400800" cy="4737100"/>
            </a:xfrm>
            <a:prstGeom prst="rect">
              <a:avLst/>
            </a:prstGeom>
            <a:noFill/>
            <a:extLst>
              <a:ext uri="{909E8E84-426E-40DD-AFC4-6F175D3DCCD1}">
                <a14:hiddenFill xmlns:a14="http://schemas.microsoft.com/office/drawing/2010/main">
                  <a:solidFill>
                    <a:srgbClr val="FFFFFF"/>
                  </a:solidFill>
                </a14:hiddenFill>
              </a:ext>
            </a:extLst>
          </p:spPr>
        </p:pic>
        <p:pic>
          <p:nvPicPr>
            <p:cNvPr id="79" name="图片 78">
              <a:extLst>
                <a:ext uri="{FF2B5EF4-FFF2-40B4-BE49-F238E27FC236}">
                  <a16:creationId xmlns:a16="http://schemas.microsoft.com/office/drawing/2014/main" id="{25E7EF1F-E2EB-6749-8CBE-61478803272E}"/>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131502" y="1504215"/>
              <a:ext cx="5510608" cy="3172716"/>
            </a:xfrm>
            <a:prstGeom prst="rect">
              <a:avLst/>
            </a:prstGeom>
          </p:spPr>
        </p:pic>
        <p:pic>
          <p:nvPicPr>
            <p:cNvPr id="80" name="Picture 1" descr="page5image25581456">
              <a:extLst>
                <a:ext uri="{FF2B5EF4-FFF2-40B4-BE49-F238E27FC236}">
                  <a16:creationId xmlns:a16="http://schemas.microsoft.com/office/drawing/2014/main" id="{CFF06386-6036-114D-BEDA-8CBF792C6865}"/>
                </a:ext>
              </a:extLst>
            </p:cNvPr>
            <p:cNvPicPr>
              <a:picLocks noChangeAspect="1" noChangeArrowheads="1"/>
            </p:cNvPicPr>
            <p:nvPr/>
          </p:nvPicPr>
          <p:blipFill rotWithShape="1">
            <a:blip r:embed="rId4" cstate="print">
              <a:extLst>
                <a:ext uri="{BEBA8EAE-BF5A-486C-A8C5-ECC9F3942E4B}">
                  <a14:imgProps xmlns:a14="http://schemas.microsoft.com/office/drawing/2010/main">
                    <a14:imgLayer r:embed="rId5">
                      <a14:imgEffect>
                        <a14:backgroundRemoval t="0" b="100000" l="0" r="100000"/>
                      </a14:imgEffect>
                    </a14:imgLayer>
                  </a14:imgProps>
                </a:ext>
                <a:ext uri="{28A0092B-C50C-407E-A947-70E740481C1C}">
                  <a14:useLocalDpi xmlns:a14="http://schemas.microsoft.com/office/drawing/2010/main"/>
                </a:ext>
              </a:extLst>
            </a:blip>
            <a:srcRect/>
            <a:stretch/>
          </p:blipFill>
          <p:spPr bwMode="auto">
            <a:xfrm>
              <a:off x="6533213" y="2306092"/>
              <a:ext cx="1831299" cy="3690287"/>
            </a:xfrm>
            <a:prstGeom prst="rect">
              <a:avLst/>
            </a:prstGeom>
            <a:noFill/>
            <a:extLst>
              <a:ext uri="{909E8E84-426E-40DD-AFC4-6F175D3DCCD1}">
                <a14:hiddenFill xmlns:a14="http://schemas.microsoft.com/office/drawing/2010/main">
                  <a:solidFill>
                    <a:srgbClr val="FFFFFF"/>
                  </a:solidFill>
                </a14:hiddenFill>
              </a:ext>
            </a:extLst>
          </p:spPr>
        </p:pic>
        <p:pic>
          <p:nvPicPr>
            <p:cNvPr id="81" name="图片 80">
              <a:extLst>
                <a:ext uri="{FF2B5EF4-FFF2-40B4-BE49-F238E27FC236}">
                  <a16:creationId xmlns:a16="http://schemas.microsoft.com/office/drawing/2014/main" id="{EB882008-AB40-494D-B9D2-7DE1257C7C1B}"/>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592970" y="2384167"/>
              <a:ext cx="1745163" cy="3526776"/>
            </a:xfrm>
            <a:prstGeom prst="roundRect">
              <a:avLst>
                <a:gd name="adj" fmla="val 9184"/>
              </a:avLst>
            </a:prstGeom>
          </p:spPr>
        </p:pic>
        <p:sp>
          <p:nvSpPr>
            <p:cNvPr id="82" name="圆角矩形 81">
              <a:extLst>
                <a:ext uri="{FF2B5EF4-FFF2-40B4-BE49-F238E27FC236}">
                  <a16:creationId xmlns:a16="http://schemas.microsoft.com/office/drawing/2014/main" id="{ECAFBA44-03A8-F44F-8260-1921543208B3}"/>
                </a:ext>
              </a:extLst>
            </p:cNvPr>
            <p:cNvSpPr/>
            <p:nvPr/>
          </p:nvSpPr>
          <p:spPr>
            <a:xfrm>
              <a:off x="7009950" y="2384167"/>
              <a:ext cx="877824" cy="146304"/>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sp>
        <p:nvSpPr>
          <p:cNvPr id="83" name="矩形 82">
            <a:extLst>
              <a:ext uri="{FF2B5EF4-FFF2-40B4-BE49-F238E27FC236}">
                <a16:creationId xmlns:a16="http://schemas.microsoft.com/office/drawing/2014/main" id="{1604E219-C0F7-5C4A-9307-3A3127ABC179}"/>
              </a:ext>
            </a:extLst>
          </p:cNvPr>
          <p:cNvSpPr/>
          <p:nvPr/>
        </p:nvSpPr>
        <p:spPr>
          <a:xfrm>
            <a:off x="5944472" y="1372981"/>
            <a:ext cx="5859280" cy="738344"/>
          </a:xfrm>
          <a:prstGeom prst="rect">
            <a:avLst/>
          </a:prstGeom>
        </p:spPr>
        <p:txBody>
          <a:bodyPr wrap="square">
            <a:spAutoFit/>
          </a:bodyPr>
          <a:lstStyle/>
          <a:p>
            <a:pPr>
              <a:lnSpc>
                <a:spcPct val="120000"/>
              </a:lnSpc>
              <a:spcAft>
                <a:spcPts val="0"/>
              </a:spcAft>
            </a:pPr>
            <a:r>
              <a:rPr lang="zh-CN" altLang="zh-CN" sz="1200" b="1" dirty="0">
                <a:solidFill>
                  <a:srgbClr val="185EA8"/>
                </a:solidFill>
                <a:latin typeface="微软雅黑" panose="020B0503020204020204" pitchFamily="34" charset="-122"/>
                <a:ea typeface="微软雅黑" panose="020B0503020204020204" pitchFamily="34" charset="-122"/>
              </a:rPr>
              <a:t>佛山市某钣金加工企业，配合使用嘉泰钣金生产数字场景电子节拍流解决方案和</a:t>
            </a:r>
            <a:r>
              <a:rPr lang="en-US" altLang="zh-CN" sz="1200" b="1" dirty="0">
                <a:solidFill>
                  <a:srgbClr val="185EA8"/>
                </a:solidFill>
                <a:latin typeface="微软雅黑" panose="020B0503020204020204" pitchFamily="34" charset="-122"/>
                <a:ea typeface="微软雅黑" panose="020B0503020204020204" pitchFamily="34" charset="-122"/>
              </a:rPr>
              <a:t>ERP</a:t>
            </a:r>
            <a:r>
              <a:rPr lang="zh-CN" altLang="zh-CN" sz="1200" b="1" dirty="0">
                <a:solidFill>
                  <a:srgbClr val="185EA8"/>
                </a:solidFill>
                <a:latin typeface="微软雅黑" panose="020B0503020204020204" pitchFamily="34" charset="-122"/>
                <a:ea typeface="微软雅黑" panose="020B0503020204020204" pitchFamily="34" charset="-122"/>
              </a:rPr>
              <a:t>系统。企业。订单量从</a:t>
            </a:r>
            <a:r>
              <a:rPr lang="en-US" altLang="zh-CN" sz="1200" b="1" dirty="0">
                <a:solidFill>
                  <a:srgbClr val="185EA8"/>
                </a:solidFill>
                <a:latin typeface="微软雅黑" panose="020B0503020204020204" pitchFamily="34" charset="-122"/>
                <a:ea typeface="微软雅黑" panose="020B0503020204020204" pitchFamily="34" charset="-122"/>
              </a:rPr>
              <a:t>2018</a:t>
            </a:r>
            <a:r>
              <a:rPr lang="zh-CN" altLang="en-US" sz="1200" b="1" dirty="0">
                <a:solidFill>
                  <a:srgbClr val="185EA8"/>
                </a:solidFill>
                <a:latin typeface="微软雅黑" panose="020B0503020204020204" pitchFamily="34" charset="-122"/>
                <a:ea typeface="微软雅黑" panose="020B0503020204020204" pitchFamily="34" charset="-122"/>
              </a:rPr>
              <a:t>年的</a:t>
            </a:r>
            <a:r>
              <a:rPr lang="en-US" altLang="zh-CN" sz="1200" b="1" dirty="0">
                <a:solidFill>
                  <a:srgbClr val="185EA8"/>
                </a:solidFill>
                <a:latin typeface="微软雅黑" panose="020B0503020204020204" pitchFamily="34" charset="-122"/>
                <a:ea typeface="微软雅黑" panose="020B0503020204020204" pitchFamily="34" charset="-122"/>
              </a:rPr>
              <a:t>5000</a:t>
            </a:r>
            <a:r>
              <a:rPr lang="zh-CN" altLang="zh-CN" sz="1200" b="1" dirty="0">
                <a:solidFill>
                  <a:srgbClr val="185EA8"/>
                </a:solidFill>
                <a:latin typeface="微软雅黑" panose="020B0503020204020204" pitchFamily="34" charset="-122"/>
                <a:ea typeface="微软雅黑" panose="020B0503020204020204" pitchFamily="34" charset="-122"/>
              </a:rPr>
              <a:t>万增长到过亿，库存压货金额从</a:t>
            </a:r>
            <a:r>
              <a:rPr lang="en-US" altLang="zh-CN" sz="1200" b="1" dirty="0">
                <a:solidFill>
                  <a:srgbClr val="185EA8"/>
                </a:solidFill>
                <a:latin typeface="微软雅黑" panose="020B0503020204020204" pitchFamily="34" charset="-122"/>
                <a:ea typeface="微软雅黑" panose="020B0503020204020204" pitchFamily="34" charset="-122"/>
              </a:rPr>
              <a:t>5000</a:t>
            </a:r>
            <a:r>
              <a:rPr lang="zh-CN" altLang="zh-CN" sz="1200" b="1" dirty="0">
                <a:solidFill>
                  <a:srgbClr val="185EA8"/>
                </a:solidFill>
                <a:latin typeface="微软雅黑" panose="020B0503020204020204" pitchFamily="34" charset="-122"/>
                <a:ea typeface="微软雅黑" panose="020B0503020204020204" pitchFamily="34" charset="-122"/>
              </a:rPr>
              <a:t>万，到现在只有</a:t>
            </a:r>
            <a:r>
              <a:rPr lang="en-US" altLang="zh-CN" sz="1200" b="1" dirty="0">
                <a:solidFill>
                  <a:srgbClr val="185EA8"/>
                </a:solidFill>
                <a:latin typeface="微软雅黑" panose="020B0503020204020204" pitchFamily="34" charset="-122"/>
                <a:ea typeface="微软雅黑" panose="020B0503020204020204" pitchFamily="34" charset="-122"/>
              </a:rPr>
              <a:t>300</a:t>
            </a:r>
            <a:r>
              <a:rPr lang="zh-CN" altLang="zh-CN" sz="1200" b="1" dirty="0">
                <a:solidFill>
                  <a:srgbClr val="185EA8"/>
                </a:solidFill>
                <a:latin typeface="微软雅黑" panose="020B0503020204020204" pitchFamily="34" charset="-122"/>
                <a:ea typeface="微软雅黑" panose="020B0503020204020204" pitchFamily="34" charset="-122"/>
              </a:rPr>
              <a:t>万，数字化改造对企业经营成本</a:t>
            </a:r>
            <a:r>
              <a:rPr lang="zh-CN" altLang="en-US" sz="1200" b="1" dirty="0">
                <a:solidFill>
                  <a:srgbClr val="185EA8"/>
                </a:solidFill>
                <a:latin typeface="微软雅黑" panose="020B0503020204020204" pitchFamily="34" charset="-122"/>
                <a:ea typeface="微软雅黑" panose="020B0503020204020204" pitchFamily="34" charset="-122"/>
              </a:rPr>
              <a:t>带来</a:t>
            </a:r>
            <a:r>
              <a:rPr lang="zh-CN" altLang="zh-CN" sz="1200" b="1" dirty="0">
                <a:solidFill>
                  <a:srgbClr val="185EA8"/>
                </a:solidFill>
                <a:latin typeface="微软雅黑" panose="020B0503020204020204" pitchFamily="34" charset="-122"/>
                <a:ea typeface="微软雅黑" panose="020B0503020204020204" pitchFamily="34" charset="-122"/>
              </a:rPr>
              <a:t>明显的改善。</a:t>
            </a:r>
          </a:p>
        </p:txBody>
      </p:sp>
      <p:sp>
        <p:nvSpPr>
          <p:cNvPr id="84" name="圆角矩形 83">
            <a:extLst>
              <a:ext uri="{FF2B5EF4-FFF2-40B4-BE49-F238E27FC236}">
                <a16:creationId xmlns:a16="http://schemas.microsoft.com/office/drawing/2014/main" id="{65CD0559-B282-AA4E-8FF1-9E6A1D5BBE81}"/>
              </a:ext>
            </a:extLst>
          </p:cNvPr>
          <p:cNvSpPr/>
          <p:nvPr/>
        </p:nvSpPr>
        <p:spPr>
          <a:xfrm>
            <a:off x="5944472" y="2210404"/>
            <a:ext cx="3142727" cy="3261292"/>
          </a:xfrm>
          <a:prstGeom prst="roundRect">
            <a:avLst>
              <a:gd name="adj"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85" name="圆角矩形 84">
            <a:extLst>
              <a:ext uri="{FF2B5EF4-FFF2-40B4-BE49-F238E27FC236}">
                <a16:creationId xmlns:a16="http://schemas.microsoft.com/office/drawing/2014/main" id="{1702DF65-ACA7-3448-8CC6-45130B31B335}"/>
              </a:ext>
            </a:extLst>
          </p:cNvPr>
          <p:cNvSpPr/>
          <p:nvPr/>
        </p:nvSpPr>
        <p:spPr>
          <a:xfrm>
            <a:off x="6050969" y="2449405"/>
            <a:ext cx="1444267" cy="1274574"/>
          </a:xfrm>
          <a:prstGeom prst="roundRect">
            <a:avLst>
              <a:gd name="adj" fmla="val 0"/>
            </a:avLst>
          </a:prstGeom>
          <a:solidFill>
            <a:schemeClr val="accent3">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86" name="圆角矩形 85">
            <a:extLst>
              <a:ext uri="{FF2B5EF4-FFF2-40B4-BE49-F238E27FC236}">
                <a16:creationId xmlns:a16="http://schemas.microsoft.com/office/drawing/2014/main" id="{2F95AB4E-155D-FB48-B321-B539E94163BE}"/>
              </a:ext>
            </a:extLst>
          </p:cNvPr>
          <p:cNvSpPr/>
          <p:nvPr/>
        </p:nvSpPr>
        <p:spPr>
          <a:xfrm>
            <a:off x="7547721" y="2478927"/>
            <a:ext cx="1339427" cy="1274574"/>
          </a:xfrm>
          <a:prstGeom prst="roundRect">
            <a:avLst>
              <a:gd name="adj" fmla="val 0"/>
            </a:avLst>
          </a:prstGeom>
          <a:solidFill>
            <a:schemeClr val="accent3">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dirty="0">
              <a:ln>
                <a:noFill/>
              </a:ln>
              <a:solidFill>
                <a:prstClr val="white"/>
              </a:solidFill>
              <a:effectLst/>
              <a:uLnTx/>
              <a:uFillTx/>
              <a:latin typeface="等线" panose="020F0502020204030204"/>
              <a:ea typeface="等线" panose="02010600030101010101" pitchFamily="2" charset="-122"/>
              <a:cs typeface="+mn-cs"/>
            </a:endParaRPr>
          </a:p>
        </p:txBody>
      </p:sp>
      <p:sp>
        <p:nvSpPr>
          <p:cNvPr id="87" name="圆角矩形 86">
            <a:extLst>
              <a:ext uri="{FF2B5EF4-FFF2-40B4-BE49-F238E27FC236}">
                <a16:creationId xmlns:a16="http://schemas.microsoft.com/office/drawing/2014/main" id="{BBA2F712-1038-B443-B828-529F70794461}"/>
              </a:ext>
            </a:extLst>
          </p:cNvPr>
          <p:cNvSpPr/>
          <p:nvPr/>
        </p:nvSpPr>
        <p:spPr>
          <a:xfrm>
            <a:off x="6102708" y="4165572"/>
            <a:ext cx="1378872" cy="1271153"/>
          </a:xfrm>
          <a:prstGeom prst="roundRect">
            <a:avLst>
              <a:gd name="adj" fmla="val 0"/>
            </a:avLst>
          </a:prstGeom>
          <a:solidFill>
            <a:schemeClr val="accent3">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88" name="矩形: 圆角 10">
            <a:extLst>
              <a:ext uri="{FF2B5EF4-FFF2-40B4-BE49-F238E27FC236}">
                <a16:creationId xmlns:a16="http://schemas.microsoft.com/office/drawing/2014/main" id="{BCFA9A25-CFD3-AB41-88B5-4491E8D79FE5}"/>
              </a:ext>
            </a:extLst>
          </p:cNvPr>
          <p:cNvSpPr/>
          <p:nvPr/>
        </p:nvSpPr>
        <p:spPr>
          <a:xfrm>
            <a:off x="6028660" y="2257932"/>
            <a:ext cx="1452920" cy="313341"/>
          </a:xfrm>
          <a:prstGeom prst="roundRect">
            <a:avLst>
              <a:gd name="adj" fmla="val 11111"/>
            </a:avLst>
          </a:prstGeom>
          <a:solidFill>
            <a:srgbClr val="185EA8"/>
          </a:solidFill>
          <a:ln w="571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100" b="1"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cs typeface="+mn-cs"/>
              </a:rPr>
              <a:t>实时计时计件</a:t>
            </a:r>
          </a:p>
        </p:txBody>
      </p:sp>
      <p:sp>
        <p:nvSpPr>
          <p:cNvPr id="89" name="矩形: 圆角 10">
            <a:extLst>
              <a:ext uri="{FF2B5EF4-FFF2-40B4-BE49-F238E27FC236}">
                <a16:creationId xmlns:a16="http://schemas.microsoft.com/office/drawing/2014/main" id="{8D2BFBC8-C6A2-9546-9944-ADD6F9F51757}"/>
              </a:ext>
            </a:extLst>
          </p:cNvPr>
          <p:cNvSpPr/>
          <p:nvPr/>
        </p:nvSpPr>
        <p:spPr>
          <a:xfrm>
            <a:off x="7558750" y="2263343"/>
            <a:ext cx="1341277" cy="296086"/>
          </a:xfrm>
          <a:prstGeom prst="roundRect">
            <a:avLst>
              <a:gd name="adj" fmla="val 11111"/>
            </a:avLst>
          </a:prstGeom>
          <a:solidFill>
            <a:srgbClr val="185EA8"/>
          </a:solidFill>
          <a:ln w="571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100" b="1"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cs typeface="+mn-cs"/>
              </a:rPr>
              <a:t>加工成本实时核算</a:t>
            </a:r>
          </a:p>
        </p:txBody>
      </p:sp>
      <p:sp>
        <p:nvSpPr>
          <p:cNvPr id="90" name="矩形: 圆角 10">
            <a:extLst>
              <a:ext uri="{FF2B5EF4-FFF2-40B4-BE49-F238E27FC236}">
                <a16:creationId xmlns:a16="http://schemas.microsoft.com/office/drawing/2014/main" id="{F6B0BB94-9411-EB4B-9B3B-8696AF004C74}"/>
              </a:ext>
            </a:extLst>
          </p:cNvPr>
          <p:cNvSpPr/>
          <p:nvPr/>
        </p:nvSpPr>
        <p:spPr>
          <a:xfrm>
            <a:off x="6109820" y="3876990"/>
            <a:ext cx="1359434" cy="368652"/>
          </a:xfrm>
          <a:prstGeom prst="roundRect">
            <a:avLst>
              <a:gd name="adj" fmla="val 11111"/>
            </a:avLst>
          </a:prstGeom>
          <a:solidFill>
            <a:srgbClr val="185EA8"/>
          </a:solidFill>
          <a:ln w="571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cs typeface="+mn-cs"/>
              </a:rPr>
              <a:t>车间节拍分析</a:t>
            </a:r>
          </a:p>
        </p:txBody>
      </p:sp>
      <p:sp>
        <p:nvSpPr>
          <p:cNvPr id="91" name="文本框 90">
            <a:extLst>
              <a:ext uri="{FF2B5EF4-FFF2-40B4-BE49-F238E27FC236}">
                <a16:creationId xmlns:a16="http://schemas.microsoft.com/office/drawing/2014/main" id="{1F1444BD-C397-7C4F-A27B-E960C2203989}"/>
              </a:ext>
            </a:extLst>
          </p:cNvPr>
          <p:cNvSpPr txBox="1"/>
          <p:nvPr/>
        </p:nvSpPr>
        <p:spPr>
          <a:xfrm>
            <a:off x="5989873" y="2550178"/>
            <a:ext cx="1418705" cy="1076385"/>
          </a:xfrm>
          <a:prstGeom prst="rect">
            <a:avLst/>
          </a:prstGeom>
          <a:noFill/>
        </p:spPr>
        <p:txBody>
          <a:bodyPr wrap="square" rtlCol="0">
            <a:spAutoFit/>
          </a:bodyPr>
          <a:lstStyle/>
          <a:p>
            <a:pPr marL="171450" marR="0" lvl="0" indent="-17145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1" lang="zh-CN" altLang="en-US" sz="900" b="0" i="0" u="none" strike="noStrike" kern="1200" cap="none" spc="0" normalizeH="0" baseline="0" noProof="0" dirty="0">
                <a:ln>
                  <a:noFill/>
                </a:ln>
                <a:solidFill>
                  <a:prstClr val="black"/>
                </a:solidFill>
                <a:effectLst/>
                <a:uLnTx/>
                <a:uFillTx/>
                <a:latin typeface="Microsoft YaHei Light" panose="020B0502040204020203" pitchFamily="34" charset="-122"/>
                <a:ea typeface="Microsoft YaHei Light" panose="020B0502040204020203" pitchFamily="34" charset="-122"/>
                <a:cs typeface="+mn-cs"/>
              </a:rPr>
              <a:t>切割机、折弯机加工工件实时自动统计，解决数采难问题</a:t>
            </a:r>
            <a:endParaRPr kumimoji="1" lang="en-US" altLang="zh-CN" sz="900" b="0" i="0" u="none" strike="noStrike" kern="1200" cap="none" spc="0" normalizeH="0" baseline="0" noProof="0" dirty="0">
              <a:ln>
                <a:noFill/>
              </a:ln>
              <a:solidFill>
                <a:prstClr val="black"/>
              </a:solidFill>
              <a:effectLst/>
              <a:uLnTx/>
              <a:uFillTx/>
              <a:latin typeface="Microsoft YaHei Light" panose="020B0502040204020203" pitchFamily="34" charset="-122"/>
              <a:ea typeface="Microsoft YaHei Light" panose="020B0502040204020203" pitchFamily="34" charset="-122"/>
              <a:cs typeface="+mn-cs"/>
            </a:endParaRPr>
          </a:p>
          <a:p>
            <a:pPr marL="171450" marR="0" lvl="0" indent="-17145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1" lang="zh-CN" altLang="en-US" sz="900" b="0" i="0" u="none" strike="noStrike" kern="1200" cap="none" spc="0" normalizeH="0" baseline="0" noProof="0" dirty="0">
                <a:ln>
                  <a:noFill/>
                </a:ln>
                <a:solidFill>
                  <a:prstClr val="black"/>
                </a:solidFill>
                <a:effectLst/>
                <a:uLnTx/>
                <a:uFillTx/>
                <a:latin typeface="Microsoft YaHei Light" panose="020B0502040204020203" pitchFamily="34" charset="-122"/>
                <a:ea typeface="Microsoft YaHei Light" panose="020B0502040204020203" pitchFamily="34" charset="-122"/>
                <a:cs typeface="+mn-cs"/>
              </a:rPr>
              <a:t>订单产量实时汇总、进度智能提醒，并自动分析设备产能</a:t>
            </a:r>
            <a:endParaRPr kumimoji="1" lang="en-US" altLang="zh-CN" sz="1050" b="0" i="0" u="none" strike="noStrike" kern="1200" cap="none" spc="0" normalizeH="0" baseline="0" noProof="0" dirty="0">
              <a:ln>
                <a:noFill/>
              </a:ln>
              <a:solidFill>
                <a:prstClr val="black"/>
              </a:solidFill>
              <a:effectLst/>
              <a:uLnTx/>
              <a:uFillTx/>
              <a:latin typeface="Microsoft YaHei Light" panose="020B0502040204020203" pitchFamily="34" charset="-122"/>
              <a:ea typeface="Microsoft YaHei Light" panose="020B0502040204020203" pitchFamily="34" charset="-122"/>
              <a:cs typeface="+mn-cs"/>
            </a:endParaRPr>
          </a:p>
        </p:txBody>
      </p:sp>
      <p:sp>
        <p:nvSpPr>
          <p:cNvPr id="92" name="文本框 91">
            <a:extLst>
              <a:ext uri="{FF2B5EF4-FFF2-40B4-BE49-F238E27FC236}">
                <a16:creationId xmlns:a16="http://schemas.microsoft.com/office/drawing/2014/main" id="{F5196F59-D91B-6A4E-88E2-0D0FADA9BEB7}"/>
              </a:ext>
            </a:extLst>
          </p:cNvPr>
          <p:cNvSpPr txBox="1"/>
          <p:nvPr/>
        </p:nvSpPr>
        <p:spPr>
          <a:xfrm>
            <a:off x="7529456" y="2531558"/>
            <a:ext cx="1357692" cy="1242584"/>
          </a:xfrm>
          <a:prstGeom prst="rect">
            <a:avLst/>
          </a:prstGeom>
          <a:noFill/>
        </p:spPr>
        <p:txBody>
          <a:bodyPr wrap="square" rtlCol="0">
            <a:spAutoFit/>
          </a:bodyPr>
          <a:lstStyle/>
          <a:p>
            <a:pPr marL="171450" marR="0" lvl="0" indent="-17145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1" lang="zh-CN" altLang="en-US" sz="900" b="0" i="0" u="none" strike="noStrike" kern="1200" cap="none" spc="0" normalizeH="0" baseline="0" noProof="0" dirty="0">
                <a:ln>
                  <a:noFill/>
                </a:ln>
                <a:solidFill>
                  <a:prstClr val="black"/>
                </a:solidFill>
                <a:effectLst/>
                <a:uLnTx/>
                <a:uFillTx/>
                <a:latin typeface="Microsoft YaHei Light" panose="020B0502040204020203" pitchFamily="34" charset="-122"/>
                <a:ea typeface="Microsoft YaHei Light" panose="020B0502040204020203" pitchFamily="34" charset="-122"/>
                <a:cs typeface="+mn-cs"/>
              </a:rPr>
              <a:t>工时、物耗、能耗自动采集并关联订单，成本分摊规则灵活设置，实时核算</a:t>
            </a:r>
            <a:endParaRPr kumimoji="1" lang="en-US" altLang="zh-CN" sz="900" b="0" i="0" u="none" strike="noStrike" kern="1200" cap="none" spc="0" normalizeH="0" baseline="0" noProof="0" dirty="0">
              <a:ln>
                <a:noFill/>
              </a:ln>
              <a:solidFill>
                <a:prstClr val="black"/>
              </a:solidFill>
              <a:effectLst/>
              <a:uLnTx/>
              <a:uFillTx/>
              <a:latin typeface="Microsoft YaHei Light" panose="020B0502040204020203" pitchFamily="34" charset="-122"/>
              <a:ea typeface="Microsoft YaHei Light" panose="020B0502040204020203" pitchFamily="34" charset="-122"/>
              <a:cs typeface="+mn-cs"/>
            </a:endParaRPr>
          </a:p>
          <a:p>
            <a:pPr marL="171450" marR="0" lvl="0" indent="-17145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1" lang="zh-CN" altLang="en-US" sz="900" b="0" i="0" u="none" strike="noStrike" kern="1200" cap="none" spc="0" normalizeH="0" baseline="0" noProof="0" dirty="0">
                <a:ln>
                  <a:noFill/>
                </a:ln>
                <a:solidFill>
                  <a:prstClr val="black"/>
                </a:solidFill>
                <a:effectLst/>
                <a:uLnTx/>
                <a:uFillTx/>
                <a:latin typeface="Microsoft YaHei Light" panose="020B0502040204020203" pitchFamily="34" charset="-122"/>
                <a:ea typeface="Microsoft YaHei Light" panose="020B0502040204020203" pitchFamily="34" charset="-122"/>
                <a:cs typeface="+mn-cs"/>
              </a:rPr>
              <a:t>员工薪资智能核算，数据更准确</a:t>
            </a:r>
            <a:endParaRPr kumimoji="1" lang="en-US" altLang="zh-CN" sz="1050" b="0" i="0" u="none" strike="noStrike" kern="1200" cap="none" spc="0" normalizeH="0" baseline="0" noProof="0" dirty="0">
              <a:ln>
                <a:noFill/>
              </a:ln>
              <a:solidFill>
                <a:prstClr val="black"/>
              </a:solidFill>
              <a:effectLst/>
              <a:uLnTx/>
              <a:uFillTx/>
              <a:latin typeface="Microsoft YaHei Light" panose="020B0502040204020203" pitchFamily="34" charset="-122"/>
              <a:ea typeface="Microsoft YaHei Light" panose="020B0502040204020203" pitchFamily="34" charset="-122"/>
              <a:cs typeface="+mn-cs"/>
            </a:endParaRPr>
          </a:p>
        </p:txBody>
      </p:sp>
      <p:sp>
        <p:nvSpPr>
          <p:cNvPr id="93" name="文本框 92">
            <a:extLst>
              <a:ext uri="{FF2B5EF4-FFF2-40B4-BE49-F238E27FC236}">
                <a16:creationId xmlns:a16="http://schemas.microsoft.com/office/drawing/2014/main" id="{18258609-10B6-B24C-AC38-B18624B047DF}"/>
              </a:ext>
            </a:extLst>
          </p:cNvPr>
          <p:cNvSpPr txBox="1"/>
          <p:nvPr/>
        </p:nvSpPr>
        <p:spPr>
          <a:xfrm>
            <a:off x="6005546" y="4229112"/>
            <a:ext cx="1448075" cy="1242584"/>
          </a:xfrm>
          <a:prstGeom prst="rect">
            <a:avLst/>
          </a:prstGeom>
          <a:noFill/>
        </p:spPr>
        <p:txBody>
          <a:bodyPr wrap="square" rtlCol="0">
            <a:spAutoFit/>
          </a:bodyPr>
          <a:lstStyle/>
          <a:p>
            <a:pPr marL="171450" marR="0" lvl="0" indent="-17145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1" lang="zh-CN" altLang="en-US" sz="900" b="0" i="0" u="none" strike="noStrike" kern="1200" cap="none" spc="0" normalizeH="0" baseline="0" noProof="0" dirty="0">
                <a:ln>
                  <a:noFill/>
                </a:ln>
                <a:solidFill>
                  <a:prstClr val="black"/>
                </a:solidFill>
                <a:effectLst/>
                <a:uLnTx/>
                <a:uFillTx/>
                <a:latin typeface="Microsoft YaHei Light" panose="020B0502040204020203" pitchFamily="34" charset="-122"/>
                <a:ea typeface="Microsoft YaHei Light" panose="020B0502040204020203" pitchFamily="34" charset="-122"/>
                <a:cs typeface="+mn-cs"/>
              </a:rPr>
              <a:t>自定义关联产线工序，形成“取料</a:t>
            </a:r>
            <a:r>
              <a:rPr kumimoji="1" lang="en-US" altLang="zh-CN" sz="900" b="0" i="0" u="none" strike="noStrike" kern="1200" cap="none" spc="0" normalizeH="0" baseline="0" noProof="0" dirty="0">
                <a:ln>
                  <a:noFill/>
                </a:ln>
                <a:solidFill>
                  <a:prstClr val="black"/>
                </a:solidFill>
                <a:effectLst/>
                <a:uLnTx/>
                <a:uFillTx/>
                <a:latin typeface="Microsoft YaHei Light" panose="020B0502040204020203" pitchFamily="34" charset="-122"/>
                <a:ea typeface="Microsoft YaHei Light" panose="020B0502040204020203" pitchFamily="34" charset="-122"/>
                <a:cs typeface="+mn-cs"/>
              </a:rPr>
              <a:t>-</a:t>
            </a:r>
            <a:r>
              <a:rPr kumimoji="1" lang="zh-CN" altLang="en-US" sz="900" b="0" i="0" u="none" strike="noStrike" kern="1200" cap="none" spc="0" normalizeH="0" baseline="0" noProof="0" dirty="0">
                <a:ln>
                  <a:noFill/>
                </a:ln>
                <a:solidFill>
                  <a:prstClr val="black"/>
                </a:solidFill>
                <a:effectLst/>
                <a:uLnTx/>
                <a:uFillTx/>
                <a:latin typeface="Microsoft YaHei Light" panose="020B0502040204020203" pitchFamily="34" charset="-122"/>
                <a:ea typeface="Microsoft YaHei Light" panose="020B0502040204020203" pitchFamily="34" charset="-122"/>
                <a:cs typeface="+mn-cs"/>
              </a:rPr>
              <a:t>切割</a:t>
            </a:r>
            <a:r>
              <a:rPr kumimoji="1" lang="en-US" altLang="zh-CN" sz="900" b="0" i="0" u="none" strike="noStrike" kern="1200" cap="none" spc="0" normalizeH="0" baseline="0" noProof="0" dirty="0">
                <a:ln>
                  <a:noFill/>
                </a:ln>
                <a:solidFill>
                  <a:prstClr val="black"/>
                </a:solidFill>
                <a:effectLst/>
                <a:uLnTx/>
                <a:uFillTx/>
                <a:latin typeface="Microsoft YaHei Light" panose="020B0502040204020203" pitchFamily="34" charset="-122"/>
                <a:ea typeface="Microsoft YaHei Light" panose="020B0502040204020203" pitchFamily="34" charset="-122"/>
                <a:cs typeface="+mn-cs"/>
              </a:rPr>
              <a:t>-</a:t>
            </a:r>
            <a:r>
              <a:rPr kumimoji="1" lang="zh-CN" altLang="en-US" sz="900" b="0" i="0" u="none" strike="noStrike" kern="1200" cap="none" spc="0" normalizeH="0" baseline="0" noProof="0" dirty="0">
                <a:ln>
                  <a:noFill/>
                </a:ln>
                <a:solidFill>
                  <a:prstClr val="black"/>
                </a:solidFill>
                <a:effectLst/>
                <a:uLnTx/>
                <a:uFillTx/>
                <a:latin typeface="Microsoft YaHei Light" panose="020B0502040204020203" pitchFamily="34" charset="-122"/>
                <a:ea typeface="Microsoft YaHei Light" panose="020B0502040204020203" pitchFamily="34" charset="-122"/>
                <a:cs typeface="+mn-cs"/>
              </a:rPr>
              <a:t>折弯</a:t>
            </a:r>
            <a:r>
              <a:rPr kumimoji="1" lang="en-US" altLang="zh-CN" sz="900" b="0" i="0" u="none" strike="noStrike" kern="1200" cap="none" spc="0" normalizeH="0" baseline="0" noProof="0" dirty="0">
                <a:ln>
                  <a:noFill/>
                </a:ln>
                <a:solidFill>
                  <a:prstClr val="black"/>
                </a:solidFill>
                <a:effectLst/>
                <a:uLnTx/>
                <a:uFillTx/>
                <a:latin typeface="Microsoft YaHei Light" panose="020B0502040204020203" pitchFamily="34" charset="-122"/>
                <a:ea typeface="Microsoft YaHei Light" panose="020B0502040204020203" pitchFamily="34" charset="-122"/>
                <a:cs typeface="+mn-cs"/>
              </a:rPr>
              <a:t>-</a:t>
            </a:r>
            <a:r>
              <a:rPr kumimoji="1" lang="zh-CN" altLang="en-US" sz="900" b="0" i="0" u="none" strike="noStrike" kern="1200" cap="none" spc="0" normalizeH="0" baseline="0" noProof="0" dirty="0">
                <a:ln>
                  <a:noFill/>
                </a:ln>
                <a:solidFill>
                  <a:prstClr val="black"/>
                </a:solidFill>
                <a:effectLst/>
                <a:uLnTx/>
                <a:uFillTx/>
                <a:latin typeface="Microsoft YaHei Light" panose="020B0502040204020203" pitchFamily="34" charset="-122"/>
                <a:ea typeface="Microsoft YaHei Light" panose="020B0502040204020203" pitchFamily="34" charset="-122"/>
                <a:cs typeface="+mn-cs"/>
              </a:rPr>
              <a:t>冲压</a:t>
            </a:r>
            <a:r>
              <a:rPr kumimoji="1" lang="en-US" altLang="zh-CN" sz="900" b="0" i="0" u="none" strike="noStrike" kern="1200" cap="none" spc="0" normalizeH="0" baseline="0" noProof="0" dirty="0">
                <a:ln>
                  <a:noFill/>
                </a:ln>
                <a:solidFill>
                  <a:prstClr val="black"/>
                </a:solidFill>
                <a:effectLst/>
                <a:uLnTx/>
                <a:uFillTx/>
                <a:latin typeface="Microsoft YaHei Light" panose="020B0502040204020203" pitchFamily="34" charset="-122"/>
                <a:ea typeface="Microsoft YaHei Light" panose="020B0502040204020203" pitchFamily="34" charset="-122"/>
                <a:cs typeface="+mn-cs"/>
              </a:rPr>
              <a:t>-</a:t>
            </a:r>
            <a:r>
              <a:rPr kumimoji="1" lang="zh-CN" altLang="en-US" sz="900" b="0" i="0" u="none" strike="noStrike" kern="1200" cap="none" spc="0" normalizeH="0" baseline="0" noProof="0" dirty="0">
                <a:ln>
                  <a:noFill/>
                </a:ln>
                <a:solidFill>
                  <a:prstClr val="black"/>
                </a:solidFill>
                <a:effectLst/>
                <a:uLnTx/>
                <a:uFillTx/>
                <a:latin typeface="Microsoft YaHei Light" panose="020B0502040204020203" pitchFamily="34" charset="-122"/>
                <a:ea typeface="Microsoft YaHei Light" panose="020B0502040204020203" pitchFamily="34" charset="-122"/>
                <a:cs typeface="+mn-cs"/>
              </a:rPr>
              <a:t>喷涂</a:t>
            </a:r>
            <a:r>
              <a:rPr kumimoji="1" lang="en-US" altLang="zh-CN" sz="900" b="0" i="0" u="none" strike="noStrike" kern="1200" cap="none" spc="0" normalizeH="0" baseline="0" noProof="0" dirty="0">
                <a:ln>
                  <a:noFill/>
                </a:ln>
                <a:solidFill>
                  <a:prstClr val="black"/>
                </a:solidFill>
                <a:effectLst/>
                <a:uLnTx/>
                <a:uFillTx/>
                <a:latin typeface="Microsoft YaHei Light" panose="020B0502040204020203" pitchFamily="34" charset="-122"/>
                <a:ea typeface="Microsoft YaHei Light" panose="020B0502040204020203" pitchFamily="34" charset="-122"/>
                <a:cs typeface="+mn-cs"/>
              </a:rPr>
              <a:t>-</a:t>
            </a:r>
            <a:r>
              <a:rPr kumimoji="1" lang="zh-CN" altLang="en-US" sz="900" b="0" i="0" u="none" strike="noStrike" kern="1200" cap="none" spc="0" normalizeH="0" baseline="0" noProof="0" dirty="0">
                <a:ln>
                  <a:noFill/>
                </a:ln>
                <a:solidFill>
                  <a:prstClr val="black"/>
                </a:solidFill>
                <a:effectLst/>
                <a:uLnTx/>
                <a:uFillTx/>
                <a:latin typeface="Microsoft YaHei Light" panose="020B0502040204020203" pitchFamily="34" charset="-122"/>
                <a:ea typeface="Microsoft YaHei Light" panose="020B0502040204020203" pitchFamily="34" charset="-122"/>
                <a:cs typeface="+mn-cs"/>
              </a:rPr>
              <a:t>焊接”电子流水线，可视分析生产节拍</a:t>
            </a:r>
            <a:endParaRPr kumimoji="1" lang="en-US" altLang="zh-CN" sz="900" b="0" i="0" u="none" strike="noStrike" kern="1200" cap="none" spc="0" normalizeH="0" baseline="0" noProof="0" dirty="0">
              <a:ln>
                <a:noFill/>
              </a:ln>
              <a:solidFill>
                <a:prstClr val="black"/>
              </a:solidFill>
              <a:effectLst/>
              <a:uLnTx/>
              <a:uFillTx/>
              <a:latin typeface="Microsoft YaHei Light" panose="020B0502040204020203" pitchFamily="34" charset="-122"/>
              <a:ea typeface="Microsoft YaHei Light" panose="020B0502040204020203" pitchFamily="34" charset="-122"/>
              <a:cs typeface="+mn-cs"/>
            </a:endParaRPr>
          </a:p>
          <a:p>
            <a:pPr marL="171450" marR="0" lvl="0" indent="-171450" algn="l" defTabSz="914400" rtl="0" eaLnBrk="1" fontAlgn="auto" latinLnBrk="0" hangingPunct="1">
              <a:lnSpc>
                <a:spcPct val="120000"/>
              </a:lnSpc>
              <a:spcBef>
                <a:spcPts val="0"/>
              </a:spcBef>
              <a:spcAft>
                <a:spcPts val="0"/>
              </a:spcAft>
              <a:buClrTx/>
              <a:buSzTx/>
              <a:buFont typeface="Arial" panose="020B0604020202020204" pitchFamily="34" charset="0"/>
              <a:buChar char="•"/>
              <a:tabLst/>
              <a:defRPr/>
            </a:pPr>
            <a:r>
              <a:rPr kumimoji="1" lang="zh-CN" altLang="en-US" sz="900" b="0" i="0" u="none" strike="noStrike" kern="1200" cap="none" spc="0" normalizeH="0" baseline="0" noProof="0" dirty="0">
                <a:ln>
                  <a:noFill/>
                </a:ln>
                <a:solidFill>
                  <a:prstClr val="black"/>
                </a:solidFill>
                <a:effectLst/>
                <a:uLnTx/>
                <a:uFillTx/>
                <a:latin typeface="Microsoft YaHei Light" panose="020B0502040204020203" pitchFamily="34" charset="-122"/>
                <a:ea typeface="Microsoft YaHei Light" panose="020B0502040204020203" pitchFamily="34" charset="-122"/>
                <a:cs typeface="+mn-cs"/>
              </a:rPr>
              <a:t>扫码报工结合自动数采，节拍统计超简便</a:t>
            </a:r>
            <a:endParaRPr kumimoji="1" lang="en-US" altLang="zh-CN" sz="1050" b="0" i="0" u="none" strike="noStrike" kern="1200" cap="none" spc="0" normalizeH="0" baseline="0" noProof="0" dirty="0">
              <a:ln>
                <a:noFill/>
              </a:ln>
              <a:solidFill>
                <a:prstClr val="black"/>
              </a:solidFill>
              <a:effectLst/>
              <a:uLnTx/>
              <a:uFillTx/>
              <a:latin typeface="Microsoft YaHei Light" panose="020B0502040204020203" pitchFamily="34" charset="-122"/>
              <a:ea typeface="Microsoft YaHei Light" panose="020B0502040204020203" pitchFamily="34" charset="-122"/>
              <a:cs typeface="+mn-cs"/>
            </a:endParaRPr>
          </a:p>
        </p:txBody>
      </p:sp>
      <p:sp>
        <p:nvSpPr>
          <p:cNvPr id="94" name="圆角矩形 93">
            <a:extLst>
              <a:ext uri="{FF2B5EF4-FFF2-40B4-BE49-F238E27FC236}">
                <a16:creationId xmlns:a16="http://schemas.microsoft.com/office/drawing/2014/main" id="{F0148819-2869-C944-BACE-371E17D67F46}"/>
              </a:ext>
            </a:extLst>
          </p:cNvPr>
          <p:cNvSpPr/>
          <p:nvPr/>
        </p:nvSpPr>
        <p:spPr>
          <a:xfrm>
            <a:off x="7587709" y="4165572"/>
            <a:ext cx="1312318" cy="1271153"/>
          </a:xfrm>
          <a:prstGeom prst="roundRect">
            <a:avLst>
              <a:gd name="adj" fmla="val 0"/>
            </a:avLst>
          </a:prstGeom>
          <a:solidFill>
            <a:schemeClr val="accent3">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95" name="文本框 94">
            <a:extLst>
              <a:ext uri="{FF2B5EF4-FFF2-40B4-BE49-F238E27FC236}">
                <a16:creationId xmlns:a16="http://schemas.microsoft.com/office/drawing/2014/main" id="{9ECBFD77-67E3-E64B-BA85-FE9692FB703B}"/>
              </a:ext>
            </a:extLst>
          </p:cNvPr>
          <p:cNvSpPr txBox="1"/>
          <p:nvPr/>
        </p:nvSpPr>
        <p:spPr>
          <a:xfrm>
            <a:off x="7586800" y="4271367"/>
            <a:ext cx="1353617" cy="1200329"/>
          </a:xfrm>
          <a:prstGeom prst="rect">
            <a:avLst/>
          </a:prstGeom>
          <a:noFill/>
        </p:spPr>
        <p:txBody>
          <a:bodyPr wrap="square" rtlCol="0">
            <a:spAutoFit/>
          </a:bodyPr>
          <a:lstStyle/>
          <a:p>
            <a:r>
              <a:rPr kumimoji="1" lang="zh-CN" altLang="zh-CN" sz="900" dirty="0">
                <a:solidFill>
                  <a:prstClr val="black"/>
                </a:solidFill>
                <a:latin typeface="Microsoft YaHei Light" panose="020B0502040204020203" pitchFamily="34" charset="-122"/>
                <a:ea typeface="Microsoft YaHei Light" panose="020B0502040204020203" pitchFamily="34" charset="-122"/>
              </a:rPr>
              <a:t>直观、形象、系统地帮助钣金行业进行数字化生产管理，在未能上线定制化</a:t>
            </a:r>
            <a:r>
              <a:rPr kumimoji="1" lang="en-US" altLang="zh-CN" sz="900" dirty="0">
                <a:solidFill>
                  <a:prstClr val="black"/>
                </a:solidFill>
                <a:latin typeface="Microsoft YaHei Light" panose="020B0502040204020203" pitchFamily="34" charset="-122"/>
                <a:ea typeface="Microsoft YaHei Light" panose="020B0502040204020203" pitchFamily="34" charset="-122"/>
              </a:rPr>
              <a:t>MOM</a:t>
            </a:r>
            <a:r>
              <a:rPr kumimoji="1" lang="zh-CN" altLang="zh-CN" sz="900" dirty="0">
                <a:solidFill>
                  <a:prstClr val="black"/>
                </a:solidFill>
                <a:latin typeface="Microsoft YaHei Light" panose="020B0502040204020203" pitchFamily="34" charset="-122"/>
                <a:ea typeface="Microsoft YaHei Light" panose="020B0502040204020203" pitchFamily="34" charset="-122"/>
              </a:rPr>
              <a:t>系统的情况下，实现采集数据与订单业务数据打通，</a:t>
            </a:r>
            <a:r>
              <a:rPr kumimoji="1" lang="zh-CN" altLang="en-US" sz="900" dirty="0">
                <a:solidFill>
                  <a:prstClr val="black"/>
                </a:solidFill>
                <a:latin typeface="Microsoft YaHei Light" panose="020B0502040204020203" pitchFamily="34" charset="-122"/>
                <a:ea typeface="Microsoft YaHei Light" panose="020B0502040204020203" pitchFamily="34" charset="-122"/>
              </a:rPr>
              <a:t>业务实时追溯、</a:t>
            </a:r>
            <a:r>
              <a:rPr kumimoji="1" lang="zh-CN" altLang="zh-CN" sz="900" dirty="0">
                <a:solidFill>
                  <a:prstClr val="black"/>
                </a:solidFill>
                <a:latin typeface="Microsoft YaHei Light" panose="020B0502040204020203" pitchFamily="34" charset="-122"/>
                <a:ea typeface="Microsoft YaHei Light" panose="020B0502040204020203" pitchFamily="34" charset="-122"/>
              </a:rPr>
              <a:t>主动预警</a:t>
            </a:r>
            <a:r>
              <a:rPr lang="zh-CN" altLang="zh-CN" sz="900" dirty="0"/>
              <a:t>。</a:t>
            </a:r>
          </a:p>
          <a:p>
            <a:endParaRPr kumimoji="1" lang="zh-CN" altLang="en-US" sz="900" dirty="0"/>
          </a:p>
        </p:txBody>
      </p:sp>
      <p:sp>
        <p:nvSpPr>
          <p:cNvPr id="96" name="矩形: 圆角 10">
            <a:extLst>
              <a:ext uri="{FF2B5EF4-FFF2-40B4-BE49-F238E27FC236}">
                <a16:creationId xmlns:a16="http://schemas.microsoft.com/office/drawing/2014/main" id="{637BCE3E-1A24-8C4D-95EA-167FB1F26CB3}"/>
              </a:ext>
            </a:extLst>
          </p:cNvPr>
          <p:cNvSpPr/>
          <p:nvPr/>
        </p:nvSpPr>
        <p:spPr>
          <a:xfrm>
            <a:off x="7577694" y="3857755"/>
            <a:ext cx="1377275" cy="371358"/>
          </a:xfrm>
          <a:prstGeom prst="roundRect">
            <a:avLst>
              <a:gd name="adj" fmla="val 11111"/>
            </a:avLst>
          </a:prstGeom>
          <a:solidFill>
            <a:srgbClr val="185EA8"/>
          </a:solidFill>
          <a:ln w="571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050" b="1"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cs typeface="+mn-cs"/>
              </a:rPr>
              <a:t>低成本实现数采与业务关联</a:t>
            </a:r>
          </a:p>
        </p:txBody>
      </p:sp>
      <p:sp>
        <p:nvSpPr>
          <p:cNvPr id="107" name="文本框 106">
            <a:extLst>
              <a:ext uri="{FF2B5EF4-FFF2-40B4-BE49-F238E27FC236}">
                <a16:creationId xmlns:a16="http://schemas.microsoft.com/office/drawing/2014/main" id="{9EA8E452-E181-0B41-BB40-9754BC56B471}"/>
              </a:ext>
            </a:extLst>
          </p:cNvPr>
          <p:cNvSpPr txBox="1"/>
          <p:nvPr/>
        </p:nvSpPr>
        <p:spPr>
          <a:xfrm>
            <a:off x="8471647" y="7019365"/>
            <a:ext cx="184731" cy="369332"/>
          </a:xfrm>
          <a:prstGeom prst="rect">
            <a:avLst/>
          </a:prstGeom>
          <a:noFill/>
        </p:spPr>
        <p:txBody>
          <a:bodyPr wrap="none" rtlCol="0">
            <a:spAutoFit/>
          </a:bodyPr>
          <a:lstStyle/>
          <a:p>
            <a:endParaRPr kumimoji="1" lang="zh-CN" altLang="en-US" dirty="0"/>
          </a:p>
        </p:txBody>
      </p:sp>
      <p:sp>
        <p:nvSpPr>
          <p:cNvPr id="109" name="矩形 108">
            <a:extLst>
              <a:ext uri="{FF2B5EF4-FFF2-40B4-BE49-F238E27FC236}">
                <a16:creationId xmlns:a16="http://schemas.microsoft.com/office/drawing/2014/main" id="{189C59CC-4883-E54D-9F55-F0E814C845B8}"/>
              </a:ext>
            </a:extLst>
          </p:cNvPr>
          <p:cNvSpPr/>
          <p:nvPr/>
        </p:nvSpPr>
        <p:spPr>
          <a:xfrm>
            <a:off x="6044121" y="5584901"/>
            <a:ext cx="5813449" cy="959943"/>
          </a:xfrm>
          <a:prstGeom prst="rect">
            <a:avLst/>
          </a:prstGeom>
        </p:spPr>
        <p:txBody>
          <a:bodyPr wrap="square">
            <a:spAutoFit/>
          </a:bodyPr>
          <a:lstStyle/>
          <a:p>
            <a:pPr>
              <a:lnSpc>
                <a:spcPct val="120000"/>
              </a:lnSpc>
            </a:pPr>
            <a:r>
              <a:rPr lang="zh-CN" altLang="zh-CN" sz="1200" b="1" dirty="0">
                <a:latin typeface="微软雅黑" panose="020B0503020204020204" pitchFamily="34" charset="-122"/>
                <a:ea typeface="微软雅黑" panose="020B0503020204020204" pitchFamily="34" charset="-122"/>
              </a:rPr>
              <a:t>已在落地</a:t>
            </a:r>
            <a:r>
              <a:rPr lang="en-US" altLang="zh-CN" sz="1200" b="1" dirty="0">
                <a:latin typeface="微软雅黑" panose="020B0503020204020204" pitchFamily="34" charset="-122"/>
                <a:ea typeface="微软雅黑" panose="020B0503020204020204" pitchFamily="34" charset="-122"/>
              </a:rPr>
              <a:t>20</a:t>
            </a:r>
            <a:r>
              <a:rPr lang="zh-CN" altLang="zh-CN" sz="1200" b="1" dirty="0">
                <a:latin typeface="微软雅黑" panose="020B0503020204020204" pitchFamily="34" charset="-122"/>
                <a:ea typeface="微软雅黑" panose="020B0503020204020204" pitchFamily="34" charset="-122"/>
              </a:rPr>
              <a:t>多家</a:t>
            </a:r>
            <a:r>
              <a:rPr lang="zh-CN" altLang="en-US" sz="1200" b="1" dirty="0">
                <a:latin typeface="微软雅黑" panose="020B0503020204020204" pitchFamily="34" charset="-122"/>
                <a:ea typeface="微软雅黑" panose="020B0503020204020204" pitchFamily="34" charset="-122"/>
              </a:rPr>
              <a:t>钣金</a:t>
            </a:r>
            <a:r>
              <a:rPr lang="zh-CN" altLang="zh-CN" sz="1200" b="1" dirty="0">
                <a:latin typeface="微软雅黑" panose="020B0503020204020204" pitchFamily="34" charset="-122"/>
                <a:ea typeface="微软雅黑" panose="020B0503020204020204" pitchFamily="34" charset="-122"/>
              </a:rPr>
              <a:t>企业，具备行业推广性和复制性，适用于国内中小型钣金企业、五金产业园。</a:t>
            </a:r>
          </a:p>
          <a:p>
            <a:pPr>
              <a:lnSpc>
                <a:spcPct val="120000"/>
              </a:lnSpc>
            </a:pPr>
            <a:r>
              <a:rPr lang="zh-CN" altLang="zh-CN" sz="1200" b="1" dirty="0">
                <a:latin typeface="微软雅黑" panose="020B0503020204020204" pitchFamily="34" charset="-122"/>
                <a:ea typeface="微软雅黑" panose="020B0503020204020204" pitchFamily="34" charset="-122"/>
              </a:rPr>
              <a:t>同时，数字场景</a:t>
            </a:r>
            <a:r>
              <a:rPr lang="zh-CN" altLang="en-US" sz="1200" b="1" dirty="0">
                <a:latin typeface="微软雅黑" panose="020B0503020204020204" pitchFamily="34" charset="-122"/>
                <a:ea typeface="微软雅黑" panose="020B0503020204020204" pitchFamily="34" charset="-122"/>
              </a:rPr>
              <a:t>技术</a:t>
            </a:r>
            <a:r>
              <a:rPr lang="zh-CN" altLang="zh-CN" sz="1200" b="1" dirty="0">
                <a:latin typeface="微软雅黑" panose="020B0503020204020204" pitchFamily="34" charset="-122"/>
                <a:ea typeface="微软雅黑" panose="020B0503020204020204" pitchFamily="34" charset="-122"/>
              </a:rPr>
              <a:t>电子数据流不仅仅适用于钣金行业，还适用于铝材、陶瓷、家具、工程玻璃、</a:t>
            </a:r>
            <a:r>
              <a:rPr lang="en-US" altLang="zh-CN" sz="1200" b="1" dirty="0">
                <a:latin typeface="微软雅黑" panose="020B0503020204020204" pitchFamily="34" charset="-122"/>
                <a:ea typeface="微软雅黑" panose="020B0503020204020204" pitchFamily="34" charset="-122"/>
              </a:rPr>
              <a:t>SMT</a:t>
            </a:r>
            <a:r>
              <a:rPr lang="zh-CN" altLang="zh-CN" sz="1200" b="1" dirty="0">
                <a:latin typeface="微软雅黑" panose="020B0503020204020204" pitchFamily="34" charset="-122"/>
                <a:ea typeface="微软雅黑" panose="020B0503020204020204" pitchFamily="34" charset="-122"/>
              </a:rPr>
              <a:t>生产等多种离散型生产企业</a:t>
            </a:r>
            <a:r>
              <a:rPr lang="zh-CN" altLang="en-US" sz="1200" b="1" dirty="0">
                <a:latin typeface="微软雅黑" panose="020B0503020204020204" pitchFamily="34" charset="-122"/>
                <a:ea typeface="微软雅黑" panose="020B0503020204020204" pitchFamily="34" charset="-122"/>
              </a:rPr>
              <a:t>，</a:t>
            </a:r>
            <a:r>
              <a:rPr lang="zh-CN" altLang="zh-CN" sz="1200" b="1" dirty="0">
                <a:latin typeface="微软雅黑" panose="020B0503020204020204" pitchFamily="34" charset="-122"/>
                <a:ea typeface="微软雅黑" panose="020B0503020204020204" pitchFamily="34" charset="-122"/>
              </a:rPr>
              <a:t>具备不同行业的复制性。 </a:t>
            </a:r>
          </a:p>
        </p:txBody>
      </p:sp>
      <p:pic>
        <p:nvPicPr>
          <p:cNvPr id="110" name="图片 109">
            <a:extLst>
              <a:ext uri="{FF2B5EF4-FFF2-40B4-BE49-F238E27FC236}">
                <a16:creationId xmlns:a16="http://schemas.microsoft.com/office/drawing/2014/main" id="{BCE3E4F6-C6A8-F740-8139-A6AD4C7CAE0E}"/>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9153669" y="3897680"/>
            <a:ext cx="2341121" cy="1564668"/>
          </a:xfrm>
          <a:prstGeom prst="rect">
            <a:avLst/>
          </a:prstGeom>
        </p:spPr>
      </p:pic>
      <p:sp>
        <p:nvSpPr>
          <p:cNvPr id="114" name="矩形 113">
            <a:extLst>
              <a:ext uri="{FF2B5EF4-FFF2-40B4-BE49-F238E27FC236}">
                <a16:creationId xmlns:a16="http://schemas.microsoft.com/office/drawing/2014/main" id="{051226F6-CA66-BC4F-9ACE-4C1F152EEA6B}"/>
              </a:ext>
            </a:extLst>
          </p:cNvPr>
          <p:cNvSpPr/>
          <p:nvPr/>
        </p:nvSpPr>
        <p:spPr>
          <a:xfrm>
            <a:off x="381662" y="4784132"/>
            <a:ext cx="5116161" cy="1181542"/>
          </a:xfrm>
          <a:prstGeom prst="rect">
            <a:avLst/>
          </a:prstGeom>
        </p:spPr>
        <p:txBody>
          <a:bodyPr wrap="square">
            <a:spAutoFit/>
          </a:bodyPr>
          <a:lstStyle/>
          <a:p>
            <a:pPr>
              <a:lnSpc>
                <a:spcPct val="120000"/>
              </a:lnSpc>
            </a:pPr>
            <a:r>
              <a:rPr kumimoji="1" lang="zh-CN" altLang="en-US" sz="1200" b="1" dirty="0">
                <a:solidFill>
                  <a:prstClr val="black"/>
                </a:solidFill>
                <a:latin typeface="Microsoft YaHei" panose="020B0503020204020204" pitchFamily="34" charset="-122"/>
                <a:ea typeface="Microsoft YaHei" panose="020B0503020204020204" pitchFamily="34" charset="-122"/>
              </a:rPr>
              <a:t>钣金生产电子节拍</a:t>
            </a:r>
            <a:r>
              <a:rPr lang="zh-CN" altLang="en-US" sz="1200" dirty="0">
                <a:latin typeface="微软雅黑" panose="020B0503020204020204" pitchFamily="34" charset="-122"/>
                <a:ea typeface="微软雅黑" panose="020B0503020204020204" pitchFamily="34" charset="-122"/>
              </a:rPr>
              <a:t>流结合实时数采、</a:t>
            </a:r>
            <a:r>
              <a:rPr lang="en-US" altLang="zh-CN" sz="1200" dirty="0">
                <a:latin typeface="微软雅黑" panose="020B0503020204020204" pitchFamily="34" charset="-122"/>
                <a:ea typeface="微软雅黑" panose="020B0503020204020204" pitchFamily="34" charset="-122"/>
              </a:rPr>
              <a:t>ERP</a:t>
            </a:r>
            <a:r>
              <a:rPr lang="zh-CN" altLang="en-US" sz="1200" dirty="0">
                <a:latin typeface="微软雅黑" panose="020B0503020204020204" pitchFamily="34" charset="-122"/>
                <a:ea typeface="微软雅黑" panose="020B0503020204020204" pitchFamily="34" charset="-122"/>
              </a:rPr>
              <a:t>工单、</a:t>
            </a:r>
            <a:r>
              <a:rPr lang="en-US" altLang="zh-CN" sz="1200" dirty="0">
                <a:latin typeface="微软雅黑" panose="020B0503020204020204" pitchFamily="34" charset="-122"/>
                <a:ea typeface="微软雅黑" panose="020B0503020204020204" pitchFamily="34" charset="-122"/>
              </a:rPr>
              <a:t>BI</a:t>
            </a:r>
            <a:r>
              <a:rPr lang="zh-CN" altLang="en-US" sz="1200" dirty="0">
                <a:latin typeface="微软雅黑" panose="020B0503020204020204" pitchFamily="34" charset="-122"/>
                <a:ea typeface="微软雅黑" panose="020B0503020204020204" pitchFamily="34" charset="-122"/>
              </a:rPr>
              <a:t>分析</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 实现了以工序流程为脉络，订单为主线的场景电子数据流，提供了真实、准确、融合业务流程与生产现场的</a:t>
            </a:r>
            <a:r>
              <a:rPr lang="zh-CN" altLang="en-US" sz="1200" b="1" dirty="0">
                <a:latin typeface="微软雅黑" panose="020B0503020204020204" pitchFamily="34" charset="-122"/>
                <a:ea typeface="微软雅黑" panose="020B0503020204020204" pitchFamily="34" charset="-122"/>
              </a:rPr>
              <a:t>“智能电子数据流”</a:t>
            </a:r>
            <a:r>
              <a:rPr lang="zh-CN" altLang="en-US" sz="1200" dirty="0">
                <a:latin typeface="微软雅黑" panose="020B0503020204020204" pitchFamily="34" charset="-122"/>
                <a:ea typeface="微软雅黑" panose="020B0503020204020204" pitchFamily="34" charset="-122"/>
              </a:rPr>
              <a:t>，解决行业数据实时性低、加工成本难核算、生产节拍不清晰、异常处理响应慢、产能利用率低等问题，满足钣金行业从激光切割、折弯、冲压、喷涂等多种场景需求。</a:t>
            </a:r>
            <a:endParaRPr lang="zh-CN" altLang="zh-CN" sz="1200" dirty="0">
              <a:latin typeface="微软雅黑" panose="020B0503020204020204" pitchFamily="34" charset="-122"/>
              <a:ea typeface="微软雅黑" panose="020B0503020204020204" pitchFamily="34" charset="-122"/>
            </a:endParaRPr>
          </a:p>
        </p:txBody>
      </p:sp>
      <p:sp>
        <p:nvSpPr>
          <p:cNvPr id="115" name="矩形: 圆角 10">
            <a:extLst>
              <a:ext uri="{FF2B5EF4-FFF2-40B4-BE49-F238E27FC236}">
                <a16:creationId xmlns:a16="http://schemas.microsoft.com/office/drawing/2014/main" id="{E9B669FC-7234-F748-9FF5-ECD3AE857AAF}"/>
              </a:ext>
            </a:extLst>
          </p:cNvPr>
          <p:cNvSpPr/>
          <p:nvPr/>
        </p:nvSpPr>
        <p:spPr>
          <a:xfrm>
            <a:off x="417167" y="6125836"/>
            <a:ext cx="1452920" cy="313341"/>
          </a:xfrm>
          <a:prstGeom prst="roundRect">
            <a:avLst>
              <a:gd name="adj" fmla="val 11111"/>
            </a:avLst>
          </a:prstGeom>
          <a:solidFill>
            <a:srgbClr val="185EA8"/>
          </a:solidFill>
          <a:ln w="571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100" b="1" dirty="0">
                <a:solidFill>
                  <a:schemeClr val="bg1"/>
                </a:solidFill>
                <a:latin typeface="Microsoft YaHei" panose="020B0503020204020204" pitchFamily="34" charset="-122"/>
                <a:ea typeface="Microsoft YaHei" panose="020B0503020204020204" pitchFamily="34" charset="-122"/>
              </a:rPr>
              <a:t>产能利用率提升</a:t>
            </a:r>
            <a:endParaRPr kumimoji="0" lang="zh-CN" altLang="en-US" sz="1100" b="1"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cs typeface="+mn-cs"/>
            </a:endParaRPr>
          </a:p>
        </p:txBody>
      </p:sp>
      <p:sp>
        <p:nvSpPr>
          <p:cNvPr id="116" name="矩形: 圆角 10">
            <a:extLst>
              <a:ext uri="{FF2B5EF4-FFF2-40B4-BE49-F238E27FC236}">
                <a16:creationId xmlns:a16="http://schemas.microsoft.com/office/drawing/2014/main" id="{0BD3AABA-DA13-1442-B5EF-B20C9D28D974}"/>
              </a:ext>
            </a:extLst>
          </p:cNvPr>
          <p:cNvSpPr/>
          <p:nvPr/>
        </p:nvSpPr>
        <p:spPr>
          <a:xfrm>
            <a:off x="2106960" y="6125835"/>
            <a:ext cx="1452920" cy="313341"/>
          </a:xfrm>
          <a:prstGeom prst="roundRect">
            <a:avLst>
              <a:gd name="adj" fmla="val 11111"/>
            </a:avLst>
          </a:prstGeom>
          <a:solidFill>
            <a:srgbClr val="185EA8"/>
          </a:solidFill>
          <a:ln w="571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100" b="1"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cs typeface="+mn-cs"/>
              </a:rPr>
              <a:t>改善生产节拍</a:t>
            </a:r>
          </a:p>
        </p:txBody>
      </p:sp>
      <p:sp>
        <p:nvSpPr>
          <p:cNvPr id="117" name="矩形: 圆角 10">
            <a:extLst>
              <a:ext uri="{FF2B5EF4-FFF2-40B4-BE49-F238E27FC236}">
                <a16:creationId xmlns:a16="http://schemas.microsoft.com/office/drawing/2014/main" id="{525162FB-7840-EE47-8BE2-5AD368317FDD}"/>
              </a:ext>
            </a:extLst>
          </p:cNvPr>
          <p:cNvSpPr/>
          <p:nvPr/>
        </p:nvSpPr>
        <p:spPr>
          <a:xfrm>
            <a:off x="3810749" y="6125834"/>
            <a:ext cx="1452920" cy="313341"/>
          </a:xfrm>
          <a:prstGeom prst="roundRect">
            <a:avLst>
              <a:gd name="adj" fmla="val 11111"/>
            </a:avLst>
          </a:prstGeom>
          <a:solidFill>
            <a:srgbClr val="185EA8"/>
          </a:solidFill>
          <a:ln w="571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100" b="1" i="0" u="none" strike="noStrike" kern="1200" cap="none" spc="0" normalizeH="0" baseline="0" noProof="0" dirty="0">
                <a:ln>
                  <a:noFill/>
                </a:ln>
                <a:solidFill>
                  <a:schemeClr val="bg1"/>
                </a:solidFill>
                <a:effectLst/>
                <a:uLnTx/>
                <a:uFillTx/>
                <a:latin typeface="Microsoft YaHei" panose="020B0503020204020204" pitchFamily="34" charset="-122"/>
                <a:ea typeface="Microsoft YaHei" panose="020B0503020204020204" pitchFamily="34" charset="-122"/>
                <a:cs typeface="+mn-cs"/>
              </a:rPr>
              <a:t>降低生产经营成本</a:t>
            </a:r>
          </a:p>
        </p:txBody>
      </p:sp>
      <p:sp>
        <p:nvSpPr>
          <p:cNvPr id="3" name="AutoShape 2" descr="data:image/png;base64,iVBORw0KGgoAAAANSUhEUgAABPkAAALMCAYAAACWvmclAAAAAXNSR0IArs4c6QAAIABJREFUeF7snQV4FNcahr+4ExISEgJBAwQN7u6uRUqR4oUCpUCRUqBAoUCxYi0U18JFihWnuEvQkGAhSIwoxO0+/1lmMzuZ3Z1NFj/nPve5l+yZM2e+c2aSeff7/98kIyMjA7xxBbgCXAGuAFeAK8AV4ApwBbgCXAGuAFeAK8AV4ApwBbgCH6sCySYc8n2sa8fnzRXgCnAFuAJcAa4AV4ArwBXgCnAFuAJcAa4AV4ArwBVgCnDIxzcCV4ArwBXgCnAFuAJcAa4AV4ArwBXgCnAFuAJcAa4AV+AjV4BDvo98Afn0uQJcAa4AV4ArwBXgCnAFuAJcAa4AV4ArwBXgCnAFuAIc8vE9wBXgCnAFuAJcAa4AV4ArwBXgCnAFuAJcAa4AV4ArwBX4yBXgkO8jX0A+fa4AV4ArwBXgCnAFuAJcAa4AV4ArwBXgCnAFuAJcAa4Ah3x8D3AFuAJcAa4AV4ArwBXgCnAFuAJcAa4AV4ArwBXgCnAFPnIFOOT7yBeQT58rwBXgCnAFuAJcAa4AV4ArwBXgCnAFuAJcAa4AV4ArwCEf3wNcAa4AV4ArwBXgCnAFuAJcAa4AV4ArwBXgCnAFuAJcgY9cAQ75PvIF5NPnCnAFuAJcgY9AgW3/XPkIZsmnmB0F7Gyt0LpZuewcKntMfEIybG0sjTYeH4grwBXgCnAFuAJcAa4AV+CzUSDZZOfeaxmfzeXyC+UKcAW4AlwBrsB7UCA9PQNrt5zDsxdR7+Hs/JRvS4GvulTHmGHNjDr8yAlbYW5hhl8ndYSFhZlRx+aDcQW4AlwBrgBXgCvAFeAKfNIKJJtUqDeNQ75Peo35xXEFuAJcAa4AV4ArYGwFmjUsjdk/dzbqsDPm/4vtu6+yMcuVzo/1f/Qz6vh8MK4AV4ArwBXgCnAFuAJcgU9aAQ75Punl5RfHFeAKcAW4AlwBroDRFahYzhMrF/WBqamJ0cb+a/1pLFt1go3n5poLKxf1RgEPJ6ONzwfiCnAFuAJcAa4AV4ArwBX45BXgkO+TX2J+gVwBrgBXgCvAFeAKGE2BAvmdsPL33gzEGavtOXADU2btUQ+3enEfVCxf0FjD83G4AlwBrgBXgCvAFeAKcAU+DwU45Ps81plfJVeAK8AV4ApwBbgCOVXAysocqxb1QRlvj5wOpT7+wpVHGDJ6k/rfv07uiBaNyxptfD4QV4ArwBXgCnAFuAJcAa7AZ6MAh3yfzVLzC+UKcAW4AlwBrgBXIEcKLJjRFQ3qlMzRGOKDHwWGo/+I9YiOiWc//n5IE/TuXtNo4/OBuAJcAa4AV4ArwBXgCnAFPisFOOT7rJabXyxXgCvAFeAKcAW4AtlSYOKoVviifeVsHSt3UFxcEvoNX4eAh6Hs47dRqddok+UDcQW4AlwBrgBXgCvAFeAKfAwKcMj3MawSnyNXgCvAFeAKcAW4Au9PgYF96mJovwZGncCI8X/j9Pn7bMwm9Uvht2lfGHV8PhhXgCvAFeAKcAW4AlwBrsBnpwCHfJ/dkvML5gpwBbgCXAGuAFdAsQIdWlfAlLFtFfdX0vGXufuxY+811rV8mQJYtag3zM3NlBzK+3AFuAJcAa4AV4ArwBXgCnAFtCnAIR/fG1wBrgBXgCvAFeAKcAXkFKhTwwuLZ39pVHFWrDuFP1afZGO6uzkywOfhntuo5+CDcQW4AlwBrgBXgCvAFeAKfJYKcMj3WS47v2iuAFeAK8AV4ApwBXQqUNLLnQE4Ozsroym1+19f/Dx7LxvP1MQEqxb3QYVynkYbnw/EFeAKcAW4AlwBrgBXgCvwWSvAId9nvfz84rkCXAGuAFeAK8AVyKKAs5MdVi7qjSIFXYymzrlLD/HtD5vV482a0gnNG5Ux2vh8IK4AV4ArwBXgCnAFuAJcgc9eAQ75PvstwAXgCnAFuAJcAa4AV0BDgRULe6FqxcJGU+XB4zAMGLEeMbEJbMxR3zZFr641jDY+H4grwBXgCnAFuALvWoH0jHR2ShP6j4nJuz49Px9XgCsgrwCHfHxncAW4AlwBrgBXgCvAFRAUmPFTB7RqWs5ogrx6nYh+w9fhwaMwNibBPYJ8vHEFuAJcAa4AV+BjUSAuNR6PXwUhIPYR7sc8RuDrIKSkpyAjIwOmJqawt7RHYbsCKOFYFCVze6GofaGP5dL4PLkCn5oCHPJ9aivKr4crwBXgCnAFuAJcgewpMPKbJujzZc3sHazlqGFjt+DsxQfs02YNS2P2z52NOj4fjCvAFeAKcAW4Am9bgeMvTmOx32qEJr5kYI/+I27k5FN5+UxQxaUcFlSbDjMTXjX+ba8LH58rIKMAh3x8W3AFuAJcAa4AV4ArwBXo2bUGRhvZYTftt33Yte86E5cKbFCePzNTUy42V4ArwBXgCnAFPhoFKCx3zf2/seHhDiSmJeqdt7ejF6ZVHIuC9vn19uUduAJcAaMrwCGf0SXlA3IFuAJcAa4AV4Ar8FEpQAUwqBCGMdufa05i+dpTbEgP99ysUq+7m6MxT8HH4gpwBbgCXAGugFEUIJCXkJYIcxNzWJlZaowZkhCGebf/xOnQi4rOlcfKCd9490Fbz6ypKZLTk5GclgpbcxtWZZ43rgBXwOgKcMhndEn5gFwBrgBXgCvAFeAKfDQKVCxfkAE4YyYNJ/ceufiomZmZYvXiPihfpsBHowmfKFeAK8AV4Ap8PgokpyXjeuRtXAi/BlfrPKjnVgMetm6soEZSejJOhpzDcv8NeBEfqkgUc1MzNMlXD4O8e8HN2oWF7aZlpONp3HOcDDmP2JTXqOtWHWVyl4SFqbmiMXknrgBXQLECHPIplop35ApwBbgCXAGuAFfgk1LAM78zA3yuLg5Guy7Kv0d5+IQ2Z2pnNG1Q2mjj84G4AlwBrgBXgCtgLAWS01OwI3A/9j49jEevnjCHXdnc3vBxKoNijoUYlHsQG4iHrwIhVNNVcu7clo4o6VgMZZ28UcXFB2dDL8MvOgC3o+4hJSMVxR2KoEuRtmiRvyHMOehTIinvwxVQqgCHfEqV4v24AlwBrgBXgCvAFfh0FLC2tsCqRX1QumQ+o13U/Yeh6D9iPaiiLrUxw5rhqy7VjTY+H4grwBXgCnAFuALGUiAhNQkL7y7HieBziEl5pTGsjZk1HCzsEJ4UyQptZLfROHmsnRCeGIGktGSNYejn7Qs0R/+SX8HMhOerza7G/DiugEQBDvn4luAKcAW4AlwBrgBX4PNTYOHMbqhfu4TRLjwmNgH9h6/Dw8BwNmbv7jXx/ZAmRhufD8QV4ApwBbgCXAFjKUDA7efr83Aq9DzSMtKMNazB41AOwC8Kt8GI0v1hykGfwfrxA7gCMgp8vJBv3i9d4OnhpL6mY6fuqRNciy/UztYSA3rXRVpaOh4/iUBqWhp8bz5FaHjsO90RXdpXRsfWFWFurvqWIjI6HotXHMedey/eyjzKeHugVMl8KFMyHwoVdIFrHnsEBkVg+LjMEKK3cuK3PCjp2KJJWTx+8hLnLz/CsZN+Wc7o5poLDeuWhI21BdZsPpfl8+6dqrK1iIqJR3BINC5dC8SBo7ff8szf3vC0xyf90AZFC7moT5KSmo4de65h575rb+/EH+DIDeqUZM6ZZy+isHTlf7h19/kHOMv3P6W6NYtjYO+6sLZS5UG5efc5fpm7X9HEihZ2xbgRzREcFoP//XNV7zOM1qRBnRIwN1M9+0LDXmHxX8cVnSs7nRb+2g1VKhRWH5qamoYNWy9g1cYz2RnO4GO+/rIWvIq6ahxHz5g9B24YPJahBwi/7+h5L270+2bTtovv/PeeofN/l/0njm6NL9pVMuopv/1hM85desjGbN64DGZNNm4hD6NOlg/GFeAKcAW4Ap+tAgmpiVhybw32BB1CSnrKe9fByswKXxfrhp5enXmOvve+GnwCn4ACHy/k27HuG9DLptD+2X8dU+eoklyLW8smZTF+ZEvkcrBW//j0+fsYMf7vd7p+Q/s1wNc9asHCwoydN+zlK0ya8Q8DTG+jTRzVCp3aVoKpaWbVohch0Rg7ZYfel/LszEd6fTSGdE2ka5YdDaaMa4v2LStAKMZEoG/omE1syp3aVEKvbtVBOZYo0XlwaAzG/bwjC+iZNqEd2rbwUV/mybMBGPnjVr2XPXxgI7jl1Z+36cGjcPx3xh9dO1SBY67Mfaf3BJIOSsHAqG+b4stO1dQAmYbxvfUUw8ZuRly8pi3e0DkI/du19EG1SpngJLvjKD1O6bWLx6td3QuTfmgNgrzUkpNT2TqsWHcaj944a5Se/0PqR7q7uqiuSVdLTErBhcsPFa1562blMeH7liAoRO3S1ccYPGojKpTzRHBIjE4YNOOnDmjRuCx7tqSnZyAw6CU2b7+EHXvlgbL02UBr0bnPn/ouJ9ufL5/fE9UqF1Efn5KShrWbz2HZ6hPZHtOQA6Xnl3sWGjKeIX2n/9gerZqW03ju0/Vv2n4Rv/95zJChFPWVXis9b35dcAD7D99kx0v3mXivKTrBW+o0qE89DOlX36ijT529F//868vGrFS+IFYauZCHUSfLB+MKcAW4AlyBz1aBpPQk7HpyAGvvb0N0cswHo4OLlTMGe/dmOfp4MY4PZln4RD5OBT59yPfr5I5o3qisGgrFJySzl51t/1wxaMnI+ZLLwUbnMeEvY7VCu3cN+Qh4TJ3QDnmc7NRzpmv/bdEh9YuIQQLo6fyuIN/apX3hU1ZVoZDcmQQX5i87wv4tvWaCPMvXncLqjWc1Zr/5rwEoVUKVg8kQACCFlNokIWBCrqHpEzsgbw6SuWsD1+LzDhvYEL261oClZWZlKnKpTv9tPyj5u7HalLFt0KF1RWMNp3ccJdcuHqRc6fzMzVi8aF6NsWmP7D14Q/YLAL2T+EA6yEEjuakZAs2l8IUcj+Qy9iqSFzv3XceshQdkr/7LztUwfFAj5pIVmr79pgTyNarrjQG968DM1BQTpu/KEZT9XCFf369qo3/POmpwK15AyhM3flrOdJXbEB8j5OvYpiIm/9DGqHc3AeS/1p1mYxbwcGKAT/iywagn4oNxBbgCXAGuAFcgBwpQ4YwL4Vex2G8VHr96mu2RKMTWxtwaVqaWIBceFc5ISUthlXiT05MQn5qYrRBg79zFMbLUQPjkKc0q+77PFhOfjOTUdDaLXLaWSEvPwOtElesxt60lLN5E572NOaakpSMpJR3p6elZhjcxMYGluSmbGzVrSzNYmNG/05CUkgZKn0jzfVctOSUVqWmqnI2WFmbqyB0l509LT0dcfBKSU9IYq3F2tMPruCQkpaTAwtwMdrZWMDdTGaTELSk5FSkpqbK5IilyyMTUlH1Oa2djY8XMP2SGSElJAelnb6eb6SiZ+wfe59OGfPTiP/vnzsjn5qheh3v3QzBgxDpFbhfx4ikBPIIbRklffRtD+sJO19K+VQV1eJ2+4+nziuULwsM9t7oruW7I4RUcGq3kcNaHXGlrt2QNeZUO8C4gHzmaxOCM8h/NmPcvjpy4q56OGALSD8mlt+CPo2pXnYWFOWpUKap2dhL4JDdgYmJWx1tMbCKDwU+eRrDxla7ru4J8g7+uh17dasq+1CteYJmOck6rDxnykaN31uSOKF7MTeNqCODuO3QT037L6vDNiT7v+lhDIR+5l3UBWQKoV3yDNJx8cXFJsLW1Yr9gtcFCqVOSdKDiAotWHMf23VfZOft9VQt3/YMxfupOtUy6IF+tasUYmCJwT7+A6Q+TS9ceY/RP2wx+Rgsn/Bwh3xftK2PEoEZwsJd3DpOuBPpyClCle/9jg3z0Zd2iWd2NeguTg1UIdac/SFct7gP6fc0bV4ArwBXgCnAFPjQFXsSHYP7t5TgTdhEwEKJZm1nB3SYv6rrVgJuNC+zMbWFpZgErUytYmFqwsN/E1CQkZyQjKika1yPv4HrELcSnJiADygp3mJmYYYh3H3Qr0o6NqaRFvk5CSHSCkq5Z+hRwttUKxGb9cxO3nkbDxtIc3zQpjrDYJGw684iN8VNHH5QqkMkXhIEJvM3cdQMJyYbnODQ3NUHT8vnRoIw7LtwPx/8uPEF0nPB+qtLPJCMDdtbmaF+lIHZdDERKahpaVvREu2qFsPvSYxy4GgSSetk39djf1f7PorDu2F0G0dgHGbTqwlqo/q1qGWxs4f+rfp6B6qUKoG3tErA0zwrahCP/OXEHxy4/gKmJCbo0LodaPoU1Ikp0LUzIyxhs3ncJ9x6GwNLCFPPGd8P6Xedw+eYjlCjsjh7tasDDLZNlCGPtP3Yd/529DUrJw14e3lwDzbtMSU8ULuCKg8evwsbKEl071kWxwu7YsecMfG8+hFNue0wa9xU7IjQsCkePX8PzF6pcykybN8MVKOCKtNR0BAWFyF5C0aIeaNWqJnI5ZBqqsrUJ385BnzbkozBdyuEmDlk1REexy0sJ4HmbkE8u7MmQa8luX+Ga9B3/LiBfv561MbhPPbVrjaAlUXnh3g5/+Qo37jxF2+Y+6jV/+jwS85YcwY+jWxnsqpPCDiV7gHR6F5Bv3IgWIEeK1ZucavrWx5DPPybIp83Bl5SUis07LmHR8qwhihSiOnxQY1StWAjzlx01quPREJ2V9n0XkI+cfPnz5Yazkx27nwicU6i70Eizeb90RbVKRdSuaHLKbth2AXsP3sTU8e1QvkwB9hn9nHJh/rnmJDtcDvItXXmCpS+gqqb0R4i40X198NhtzJz/b7ZA3+cG+QjwDRvQEI65dH8rKYC+X+btN1quyo8J8nkXd8fKRX2M+qWINPXH3GlfoHH9Ukpvbd6PK8AV4ApwBbgC71SBZ3HBmHfrD5x/eVXRecn1RG69ai4V0dqzCfJau6CwgyeoYq6uRoU8QhPC8ehVEDY+3IGbUXdBLkJ9zdPOAyNLD0TNvFUZNNLX0jOAbeceY+6+O4pBonjM2T2qoFEZd1lW0HzGYRy5FQwHGwusG1obD0NfY8xGVSTgicktUL+0prmAfh6XlIpC325DdHyqvqln+dzawgyTO5fH2HblsPX8Y4zZcAXPIuNhbmYCK3NTJCWnsSg2d0drbBheHwOWncKziNdoWbEA/hhcFxM2XMCWUwGoUDgPLs7twq7p0NUn6PrrfiQkvcm7mJHxBmQRzBL+P/G8N/+fQa43n2UA/VqVx+whTZk7b/k/l3HzwRvgJYKDN/xf4F5gGBu3snd+FMvvrH5XEF7SG1b1QoeG5WErigQiAR4EhWHsnB04cdEfttbm8D80AyN/2YKdh66iVqVimDOuK0p5eWTR6rc/9mLJ6gNISExmAJI0SkpMQXp6Glo1qYyu7Wph0PdLYGZigv49m6JLhzr4ceoaXLjkhx5dGmLuzEFszLt+gZg0dQ2uXfNXnUOtA1CtWilkpGfgwsW77HrIEUhVpuk9h9ahft0KmDN7CNzd8xi81u/ggE8X8kldX9kRk0O+zFxdYv3k8na9C8hHDgxyYmhrBOU2brvAQKCdnRXrlpCYgjWbz+KLdpWNCvkIRFCOw4SEZNjYWDLHpACT5SAf7SXK13Tj9jPZ6ZOTqUOrCuqcjdR/3d/nWfEIcaMQMMo7V7NqsWzDa333ghzkI2Depnl5fYeyz+lBaG1loTE/KZDVNxA58LSFjArHkrNs7IjmKFjAWWM4snmv2nBG1oFapUIhjB7WDCW93Nk8KW8juUGNGdqs79oM/VwMUgjGBT1TOUupiZ2pApTOjpOP9mx0bAKaNijNdCGX7K8LD+DQsTsMivw4qpU6Dx+dl9bz3yO3MGnmbjYPckwLx9K/xSG80mcD/WKkPxq1fflC60cOXCpMROOQU7OklxtMTTVhoDYdqZgCPaOEpu/ek45jSG5DuTm8y5x8VOSjf686sH/zvBPmQw5LKvRBuTSl7j7SlLTdf/iW4q1Ie4DumWs3gzSO+VggH6WtIMBXuKDx/hDzfxCC/iPWg1yw1OhZROHsvHEFuAJcAa4AV+BDVSAtPQ3/BB3AYr/VSExT/f7S1kxhgiquFTCsVF+4W+eFvaU96GeGNAJ7McmvsO7BNmx9vFsniKPw3LaezTCqzCBYmyvLaU4htMuP+GPspqsaxkQGY1LTkUoUkP5eNjOFhZkJ+/tT3DZ8Wxftq3oiPCYRHeYcRX5nW4xsUxZ1vN2gD/LVK5UXh32f4+f/XUelInkwqm055M9jh/azDuN1Uhpz890PfYXXSaqwUZ+CTrC11O6IoxDc/o1KoGe9YoiKS0bXhSdw9FYwmpbzwOyvKmP8pis4cuM5RrctgzFty2HZgTu48igcBV3s0bl6ERy6HgS/Z1FoXtETg5qXgZWF2RvI9y+DfPbW5hjcqjxsySCSoQpDZo0keuPwS0pJxambQbhEhQszMtCvdXnM/qYp0+3rX3bi0MUHKscfc9io3H/0TsDCijPSGVRj5QDefK6CZkC/9tXx06Bm2HboGrYeuAZ3F3usnt4LQSGRbyDfPdhZW+CeGvJdQe1KXpj9BvJ9N2UD/B8+R1Wfopj+Q1dcu/kIIyatQcCjYAzt3RSN65XHiAkrERYehQW/9EOT+j74+dfNiIx6hfJlCqNGFW9s23kSUdGv0evLxmjasBIzGdy5G4ifpqzE5Sv3UKWKN9q3ro2lf+xAaGgkalQvw/brxYt34eqaG7t2zERk5Cv8vvh/OHbsCurXq4jfZg9FvnzG+9vSkHtLT9+PB/JJKxaSo8RVlO9M/PJLSfsJAIhfOrMjmhjySav55nXNpeGcoA2+h3J/zd4reyp9OfmkUFLqIvsQnHy9utVgVWkp59Dfuy5j/lJVLjxqxoJ8BJPKlvLAlh2X1cnbaXwl0JY0mznvX4we1pQV32DPrQzg8H93WOiyofnxdDn5xHtDeu3aIJ+u5P/fDmiIPt1rakA+aX8Kh+zfszbTX64RnPMLoG9Y9FviKYcfJYfP46xZhZP0un4zCP1HrNN6y1C11BaNymDFevmCFnJrpS9f3PdDmuBlxGvmDFPSWjcrx3LDSfNekZvz9+XHZAEGhfP+8mN7lPDS/ObtQwd9YpAizVUo1lrQ2N3NUWeRFHo+pqVlZCm8sXXXFUwc3QpOue3w7EUky2VJjj4p4JMLqSUQt2BGVzVwFffp072WRtEhufWl/iFhMdi17zo2b7+o4eCTe7Yo2SPZ7aNvr+ob911APoJuY4Y3R+um5dTPDGFeVPxiw9bzrNq8tpB+6kN7ae6Swzovh+4vGoOqldPvOALix0/fUx9jDMhH17JkTg+ER7xiVZDfRkXsFQt7oWpF4xUOio6JR7/h61iVd2r098l33zTWtzX451wBrgBXgCvAFXjvCgREP8K8O3/gRlRmuiPxpExNTJHXOg9mVBqPMk7eOucrhOESVKMmQDS5fHob7v8PfwSs1+ro87Bxxw9lh6KmW+Uca/TyVSJzwq07pap4/23TEpjXuxoDX3KNIF/ewVsZ5JvzVRX0qF1EAeRzw3drL2DxIX+0q+yJBb2roqhbZoHGi/fD0XrWUUTEJaOoqx2OT26BQq6a713aLjQxOQ2d5v+HA77P2dgrBtXEoOVnsfdKEH7uUhERsYlYcUQIw6VRMmDCgKYKvE3uVhWTvqyqAflsLM3QpEJBlk+wf4uyWLbXl+UZpGNaVyuKuIRkHLv6GPeeRODB8wgG7fq19mGQj3Jm/7zyP5y9+YSBL3LM0XFmpiaZYb5v9gD9vYg3cJWAH0G+jg3KoX/nGvj73ysYP+8fuLk4YM/SIWwMlZNPDvIVw+xx3ZiTz6fZBISERaNNk4pYNXcQ/AKeYeiElbjr/xRjh3VAm6aV0fObBQgOicCf84bgzzUHcc33vipnnwAk31wr/fvY/tkoVbKQBuTr0b0Jpk7ui/Ydx8HvXpAG5GPXaqbCooxnZoBDvhzfpW8GUBqyRt0vXHkEn7KeGsnhKXwvNU23TZicJeRAEiC/tqIMFAI8YnBjDfcE5bojuJA/nzyAkTq1IiJfY9XGs4h9lciukKr/EsARoIvw+bMXUaCQIHKwDexdV2tOPqram88tN15GvkZ8vO5vZt48heGeNxdz7JAbTVu7efc5q0w5f0ZXlpRf0CYwKIJVpBXy1RkD8hXyzIOFM7sxt4Xw0n/gyG2s3nQG/XvVZQUmqDgANdInMipOY9qR0fHMoUI61a9dQv3ZnXsvWPhgAY/c6NujthrOPg+Oxsr1p5HyJnGpVAOpo0ccrptdyHf6wn2WW5HcTH7+wezcFCbZvpWPRv5EciBSqOnfOy8zkEUQjF60xQU2pPMlzR4/Cce8pUdw7pLql5q00Qv1sAGN0KZF+SzuH3oon7/8kBXtILeP3LGjv20GAmzkINOWO81QyEcFA8h9SWtL96628wvzoRdqOkZcMZs+oxduCvG84vtE636WyytHnT9k0CeFfAQrCxd0YfctFXghLQhgGwKnpF8a+AUEo8fAlfimb312XwmFiejcVUUhuuzPiAywMHn2Sxxgjjzxc1MQn+4Rgja018WVxcWLk5iYght3nmHbrissLx85XcUQifp+SJCPQmMrlPXExauPcfyUn2w4sVLIR/c1uWPp/p+39LDi0GTKYzhicCOUKKZyo4qbEEK95K9MB7A20EfreO9+MKiv3POCqpUTuBLuM+p/6PhtTJi2S31KY0A+qkJO57G1sWSFkAIehmb5kkfrDa3gg5mTOoLcrcZsQ0ZvYs8qajQ2nYM3rgBXgCvAFeAKfAwKpKanYv6d5azCrjRXnqOFAxrkq43B3r3gbJk1Fxr1p1Dc53EheJ0aj7iUOJZzLyUjlf2BSAU47C3s4GSZm+Xtc7DIhFp03nFXZuBs2CVZmXycS2NOlclwtMwEZdnV01DIR4zA4evNDEhN7uyD8R3K6YV8dUvlRd9lZ7D+9CP0qVcMc3tVhYuDKpKMimbM3n0LU7b7sn93qOSJH9qXhaOOghgEzEp6OLK/7cSQr0ZxFwxv7o3FB/xw8X4Yg3wU2rvn8mOOVGzXAAAgAElEQVTW78bjCGSkp8PN0Rr5ne1gapKBgU3LoH/z0hqQj7LjUPippZkJ6pXzwJGrQTCFio1U9nKDX1A44hNSmBOP+okhn511ZiGPWw9CceZmIIuW8yqQB+3qZaYpSUxOxf7TfngaEglzU1O0rFMKxTxd1Mu465gvBk7aBCcHG/w1vRcKuDvqhXwF8jmhbJPxbH+NGtQK3/VroQH5urStgaoVvPDbkl2Ijn7NIN/x0zdx795TxMUlIODhcwYj87s7w9nJgYUVL10wAkUKuWlAPg93Z3iXLIhLl/3YcWInn5WVBWrXLo/kpBQE3H+KsLAoDvmye3NKjzME8tHLpzgUjEDagmVH9FaVlb74ykE+qWOF5imEpjWp7230CqRyoZNibaTQRl+lS+HYUd82xZedqjGd6KVq47aLGs45qf7SKsXSyrXGgHwEbwgyiPPMUXjYiHFbWKgV5VSipq1qrjDnQX3qsXx1d/1f4OgJPxw4ept9JJ0jvdgS3LF+k9dOX5ERY0C+K76BiqruioENadK3R60sgI8ertTElU4FfU5feIB1W86pXTG0T3p8UR2d2lZi0FAKBwiCk4tq9qKDWm/ZNUu+ZvBcOFYasikcaAjkk4Nu2sIJtbmXmPvwVhBzGdH9oq9py2EW9CwScxYd+uBCd6WQj3Lf0XOI3Fh/rjnBiq8IkI9AZ9lS+pP+S8EcgbjEJM38IRQy7ZjLWqM6uT5tpZ+Ts/LYqXvo3LaS2nFG+yYw6CUrikIwka6jjLcH5kztDPe8juyzf4/cZp/TXviQIB99CSF8gUCa0ZcqR/7zY5BOaLogH+1hglotGpdFkUIuTBOlFd91AXo6t9jBJ10HCiMl2CeXt4+ep9LnBR0v/tJFGI+el5SrUXDbGQPyiTWl86SmpjNHr1w+TUP3H3050rt7TUMP09l/yqw9LBSaWuUKhbDy995GHZ8PxhXgCnAFuAJcgbepQFRyDMvLdyz4tDr2h5x3lG+vW9H2aF2gSRbQRnAvPCEC92LuIywpApvu70RIYpjKKSUTwZvbwhEtPRuiXcHmKGRXAOQOpDEuhfti/JVfkJCmMrmIm5OlI4Z4f412BZvl+PINhXzkaKv+4z74BkVhbNsymNa1InPh6crJR5Cv5cyjOHzrBYa38Abl9yO3HDWqzNtx7n/4764qh52thRmsLcx1RlvlcbDE7XkdWI45MeQzMckAWVzYl+sZGQzyjW5bloXdUtGRooM3Iy4xBaPbl8ekrpVZ2Cs1clWqcvKpwnWdHSxhZW6GkIjXMAGF65rA08UOr+KTEf06kY1NIcMeznZ4EhKTBfKlZ2SwSKBr/i8w6vd9uBkQDFtrS1xaMxQerrnYOc/dCMTIuf/g0dMIFPZwwu6F/ZA/ryqlFbkBT1+5j44jlsPe1hqzRnVAlbIF5SHfwSuoXVnl5LO0MEfdzlNhY2WBn0d9gV6d62hAPsrmY5JhgrS0VBaWTZCvddMqbD7XfB+gTfepsLOxxIxJfdClY12mi+A4FYfr5nKwgYtzLjx/Hg6qGCyGfI6OdpgxfRBiY+OxY+cJXL3mzyFfju/SNwMYAvnE5xRAxPo3jhJdEEAJ5Fv4azfUq1lCI/m8kGT+bVQg1QX5hPBD+l8xtKEqiuOn7dIKPBrV9WZheZRkX2j0jL587TEGj9oou2TkVqBQWrF7igBc/+GqsE5jQD5pzj0BsiYmp2gU3JC6CJXuMfHLJI29//BNNG1YRp2IXV+RETHkoxf8q75PWIiZax4H9rInFBDQF667+a8BKFUin9ZpyxU+mP5je7RqWo49JOlz2heUs84tby7ZsFUanF7er996ysJga1YtysIwpXCPxqLiJFSB+MSZN0lHtcyMQAGFyIqhopxzSCnk01YVVw5US3PpCVOkdSDnF4XJE+RQ0giWUAjpV12rM/eQuClxAyo5hzH7GAL5gkNimCPOGI3COf0fhDLXshQkKx2f9he5fcmtRkCLmtwzjVIr0DNJgFC6nLJKz53dftockQS9Fs/urk4FQOPT75f/7b6qkT9SH+QTf2EhzFFawEE6dwKDlC6BnOJyeajJkU3huVt2yH87TuNpC3EXzkWuynOXH2LL9ktqN+zEUa3YFwPCl2ZSAJdTyEeFcyifYz63zAp1hjhSda0xOb/pyyxjNsqRunLDGTYkpYRYtai3RtoQY56Lj8UV4ApwBbgCXAFjK0CuuxMh57AqYDOex2dWDc1j5YRBJXqiRYFGsDLT/Nv4VcprnA+7ipMh53DppS/o3wSILE0t4GzlBAcLO5iZmCIuNQEvEyORmJ7EQnKpUm4D95oYXro/q8pLjc459vI0PHyVNeqGxiTA+H3ZQaxyb06aoZCPAFa3BSex/dITDG1WErN7VEbnef/phXzlRu/GveAYjG9fDtO7VlT/vXTtcQRqTfoXSanpDDyRe04uFzXlDUxOS2fvdnlzWePZsi6wMDfVgHyl8udCp6qFsOvSE5Zz7+cvKmJM+3KZkG/QJrxOTMGYDj4akI/0E0O+fM42aFqxIDYcoTDtDLjmskGvxqVx9vYzXL73nMmd19EGzaoUwaYjt97k5FOF61pbWuD0jUAcu/yQVeo9cN4fjylHeEYGWtfxRnHPPDDJAG49CMb5G+TyS0LR/M5oW78s69OganE0qOKFwOcvUb37HDbexMEt0KSWt17I9yw4Ar1H/gE7WyvM/ekrdGheRQPy1a9ZGt5e+bF112nmwCPI16ZZVXY9BPlad5sCOxsrzJjUG1071dfIy5gJ+fzQqEEl9OnZHJN/Xomgp2EakI+gIL3H0DqlpaWxv/95Tr6c3KGiYwkcuLqoKDFVZCQ3jqUorp5yR508ex8dWldAZZ9C6hchAXjRC2S5UvmZa23n3uvYue9alpnpg3zDBjZkIaNCyKRQBXLiL/+wsd415KNzSudEP5PLmSVcrJD/SJyYnj6jRO2LVhzH9t3y1ZboOOnLKTkkCTSRUy6nkI8cXVMntAMlSBcahdNOmLaTVY6sVrmIzp2kz/EofUGnF0nKW/VN3wbZgny6JqMP8s2a0gnNG5WRHYLW7tqNJ5i54IAGpBWqm1Ys54mjJ/00Ko/Si/LIb5qwvIMKClGpz0sFDvYdvIklK48rBmRi2CgMROGd4lxdSiCfXLVWbftwzLBmLMRZWlyA+gth23RPUqi7NKEuPZDFzwkljyN9kFzJGMbs8z4h39ot5xnYKuDhrA7RTUlJZQ42svK/jk/Gi+AodrkhYbF4/CQC9WoVR5P6pVhZe8r/R/cmAWIB8slBHOnzg/bUtDn7cPJcgOyzRXjey+lsSOENaZoEGk8bZKIiFmOHN1cX9aG+VHRhzuJDamcX/UxfuO6ooU3R44tqGlWFI6LiMOXXPVlcpAT36L8ExOXubW2QfuPy/iykW2jkqJz+2z5WXOXH71uikuh3pFRD+r1GKQ6mz90PryKuWb7cuXc/BANGrGPPjJxCPgLI4jQMdD2nzgdg5IStObqFmjcug1mTO+VoDOnB9Ltxxvx/2Y/pebN6cR/mQOWNK8AV4ApwBbgCH7ICaRnpeBr3HDue7ENIfDiC4p6DquxS2C01CxNzjCwzEG08m8LKTBVuKrSIpCgsvrsKVyNuIjwxApamlqjpWgXNCtSDhYkFrM2sGBQkp15qehpep8QhPCkCc24tZUNQFd65VaegsouqeF9wfCh+ujYLd6IDskhGkI9cfJUTm+BRYBSa1iyJQh5OMDfTXqxCm+7ZgXz9/jiNdaceo089L/zWszJ6Lj6lE/LV9nZF7r5bmJFxapcKGNUm891u2nZfFqpL19SleiF0qVlYNh/g6v/uY//150hJS0ft4q44NbUlg4GaOfkK4K9BtTFoxVnsufyEQb58TjZ4HBqL+KRkLD94FylpGajm5YqaJd0YVKzhnRcdahQTQb5k5HO2xcJB9dF95n4GCyp5uWJW/wbYcOQWtp3wQ0pqGjrWKYGCrg5YRF8as8IbKshnYWaGBX+fw/Q1/7GfC7n2xAU42FpQoQ2Nohsq9+EPXzfCmK8bM4dckSaT2DUO6FwLX3eqibFztuPEBX9V4Y3Dquq6uw5eYdV1Z4/vhmu3AjF6+kZWSG7hlF5o3biiBuQbN7wD2jSpjK9EOfleBEcgNDQKoeHR2LHnDCzNzFCHYGBxT7ZeTRtXQvWqpUThun5o27oWhn/bGUO/nYuHj16gapVSzKV6+bIfHB3tMXfOt4iMjMWWv4/C98Z9DvnexkNPGt5D5xAS0ovhQVS0Cj5Q+KfYhUZ778btp+g7bK3G9HRBPgIXUye0Z3nshGYIDMhp4Q1dOsqBF22hlKQD5RQUf5sg58aSO5/cC5mQoymnkE/qGKH579x7jb1UTRnXFu1bVtAJsAgkkGutfGnNUEVynuzaf529UIsdSZT7ixw4E75v+c4hH8EC2k/SRpCEACGBEblGYbZUNVjqRiUAQE49cvoRAFfSyPlDFUzpXFeuB8rm4JMbh+6vFQt7ZzmP+F5QAvnk9qy2fSjdG0quL6d9DLm3c3oufce/T8g3dc4+fdPL8jntRwovJ/hPIfEUPk8VYAXYKrj7KA8gVeOi6tT0xYw4lFTIEUiDK3m2iCchBU/acqvSMUr2qjC23HOIXLDDx/2tzk1KffVBPrkvNMTPO+F8bVv4gAC3NPek8Dm5WLXlsBS7jqm/FFzqAudSd+KqxX1YkR6hicOLcwL59H1xZPDGe3NAJZ+CWLWoT3YPlz3u1LkAfCcCj1SIixzxvHEFuAJcAa4AV+BDV+Bs2BUsvLOCAbZUyp0naV0Kt8Ow0n1hZarp4CNX3tDz4/HijeOvef4G6FioFXJb5oJvxG1sDdwDAoiZBf9MUDJXMZaLb+2Dbeqz/F59Oqq7VmL/Jrg45vJUBL5+mmUebtau+K7UAJzc/Qprd1+Cs4MVHGytsHvJYDjlMszZlx3I9/26S1h08B6alM2H37+uBvq3rnDdgnlsUfS7nXDNZY2Z3SthQKPi7JoohDn/kP8hODoBuWws8NtXVTCwcWYUoHDhYTEJGLLyPHZdfsrCpn/pUgETO/uwj8WQr3l5d8zvVR2j11/CoRvPGOS7EfgSR3yfssIZBM7onOamJqDU9QSxBjYrjfkD6mpCPidbnF/wJWqM2IjQqHh0rlMcf45sjnWHbuIXqhPwOhHzhjbG05AY/C5AvlY+mD1EE/JZWphi+sAmaMBydrNSujpqPqryd7s62cMlt8rIU7LVVEREvULbhuUw8ZtWGPfbdpy84A9bDch3GbWouu74bth35Drm/rUPbnlyYe/aH1AovwuDfN9OWIk7/k8xrH9LNKvngyE//Mmq6/45dwiWrdoPP/+nrEBIcnIKK0pCud/NzUwZhJzww5cY8HUr3Ln7GD9NWYXLV/zgYGcDdzcnmJub4Z5/ENzdVFVzQ0Ij4ObmjCsXV8LfPwidvpiI2FdxHPIZ+8EnF95D5xBX1SQYMmFUSwQ8CMWyVScgzSdH+ceWrzuFNZvOakxPCvnoZea3RYdYLj8l1W2FcE8qkkFx3eJmaOENQ0KW5FxR9AJIAGf27wfVL6DkfhwxqBEj4UIjsLJ5xyX8/ucxvUslp72Qo6lujeJZkutLK4Fqe/EMDX+lLrghTELsbJHL1SedLIEvCkuVOv6EF3zPAk7q3GL0Envo+B1Q2G+fL2uqQzapeMr2PZkOz/CXsRrATTp/bYJpc/LRPiK4qLTFvkpgRVeERvCkpJcby7lGFXYLeTrDJY8Dm78hDj658wuFaQiMC4VYXsUlMdC6//AtjUMIUpBrVVzdWuweJXfL9IkdNKoZi/fz5B/asIIDgrOLBtcGpekzOSiiVMPs9tPlhs3umNk9zhDIN2nGP1kgsdgFnZqWBt+bT1k+OAKtLnlUCZF1OWHJFTXm22YMxhnSKKceOX0NXT/SfvcBX3Wl8g8F8smF2dNzZPzUnRqy6IN81FmamoB+JpeGYMZPHVj+PmmIBzkdN267wAoKyTV9kI+OoRB4Cmf1Lp5PM93DozD8MHm7+vdGv56qwjjioj9CeHFOIJ+44IZwDeIUEIbsNaFvwQLOLEee+NmUnXHExxBwHjBiPcudSG3cdy3QvZMqDIQ3rgBXgCvAFeAKfOgKrLn/N/4K2CRb1dbF2hm7m6yDGcv6ltlS0lPR5mgvxCTHslx9w0r1Qz33Gph2fT5Oh15EGtJU45FziyAPy7lHgInynVFxVRXccbJyxKzKE+HjrHK5PYh9jN6nRiD9TcEH4YzkBGzoXhtfu/bDuAV7cPxiABubXGnb5vdHw2qZBRWV6G0o5KPpztlzC+O3XEPlIs5Y2q8GJm+7rhPymZsBdaYcRNG89ljYpxraVvZkU9t9OQgd5qkKoFUtmgdL+tVANa/M6Aph/lR9d9iai7jyKIJpGLjkCxR0Uf1dngn5njFoR4Vd01lYL+Xkq4QrAWE4dDVIVR3XPA3IMGEgyyRN5Zwb3KosFg+tnwXyXVn0FSoMWY+XMfHoVr8klo9sjuV7r2Pm5rOg975ZAxoiJPKVCvKlv6muO6SZhpPPysIUa37qjLZ1SmXr/bPlwCW4cPMRGtfwxi/ftcOP83eqIZ//GyffzoOZkG/FpuPYvPssCuZzxoU905lxJxPyBcHUxIQ5C0kfKrBBkG/hsp24668yzWSkm6r2aEY6TEHu1XRMGv81BvdvqwH5CP61aV0Ljx69wF2/QFakg1pk1Cs15Hv8+AX6DvgVDx8+R/16FTBn9lB45Mu6tkr26Fvuk2xSod401V34kTSpm0w8bbm8RHIvmAS/Rk3cykKgShZ3V4eoSkEehSP9uuAAy91mCORTCoN0Sa4N8pGjYtIPmoCFxpEm0qd4eQJc4kb0WlzUgj6TS7gvHEOwZ+7Swzh07I56GGmoqZCjKTUlLduQr2zp/FpfIunE9WuVwOSxbZiNOCz8FQg2Co2S9FNoWWjYK5Qt5aEV8hFk1RfyK10PaY6+nOTky87tJYCXpb/1QI0qRWVzOegbl9aXvmWRywOh71hxOLa0r1yYuOAAoqqj2iAfrYE45J3GFcLeqTKutrx60lyY0vlIK76KQ0rFfYNDY/HqdUKWS6dngRR20PX/sfoEq3D8PltOIZ/4eOGZRgBbvEa6IJ+SZ5+cPmLIL+fc1KYpOVqn/LpbDSs/BMgnzRlIcycw/ueak1i7RRO0KYF8cuBMbjzal3N+7oxiRVyZXHQ/0/OOCj8IhVKkVcCpnxLIJ+hPrsuvulSHs5M9C8mmCuXi3H5yuQiFL2F6d6uh8VwV/86k8eX2jvBclYJOfQWV9N2DlDeSHHylFLqZ9Y1HnxNMpbyzgU8jWHeqZE1flPH2YSqQkJCAdevWwd7eHj179lRPUtvPP8yr4LPiCnAFuALGVeC3W0uxU6aSLoG1ieVHorVnY40TJqen4BffhTgafAreubwwwWcE/KIDsPHhDiSnJaOKqw8GllA9YwkGUqOQ3ejkWAw4OwpJaaovxWj8xh51Mcy7H3P3paWnYanfamx+rEpzJW6F7T2xqPoMnD3/AmMX7EZ4RKyqWq8JMGNEOwzuXtcgUQyFfDT4ef8w1JpygEG7Bb2rYtEBPxy/EwIHGwusG1obD0NfY8zGK2weRyc2w+WH4Zjw93WUcM+FxX2ro5mPKoXH3L138MMmVT+lrbCLHR4v+ULdXQz57CzNWb6+8Jh4VmCDIJ+Qk+/es2iUHfE3O87a3ARrv2uMTrWKMfBFTZWTbz8rvJHPyRYLBtfHlzP3MTebT9G8mDOwAdYdvon/nfBjaXY61S0JTwrX3U7hulLIdxbT15xATiHfwMmbsP3QVVQrWwg/DGiGpRuP49TFAObkk0K+n4a3x6yle3Dmkj9KFHXDmZ0/s+sSQ77cuexgb2uJ0LBoosuqnHzNVV/G7th9FsN+WMYgX2HPvFgybxgq+hRTp3fyD3iKJX/sxMMHz1UgUF2KRv/KlSlTBD+M7gFXVyf9nd99j48L8smF90g1ozxjqzacUb94TZvQjr1oCJCDQODCP46iRtWiDB4RDBMq734MkE8uvOxt7RvpCxudR859QTmayNlBjjuxO0uJk48KJnw7oKFG+Ke02qQQIkq56Armd9KoYCwGcXIv14KTz9iQT1dhADknX3bWSAAvcprrGo9elskVdObCA1a9lEJ8u3WsgmqVisAzv5NGLjBd4+hy1ci5R6Nj4rH+7/OqfF5anHwN63izyscCbFbqmCPXEYUj07c39x+FIio6gQGJC5cfKs4nqOtapUVAtFX4zc465vQYQyDf3MWH0bldJTjntmUQ6K/1p9GzS3U1iNEG+V6ERGPslB1s7aTNGJCP9gvlv2zZpAyDSXLOU9q3VOiDwBmF+QrtQ4B8cnn0tH0RowTyCdWEPdxza8gtV4CD8hnSMzIkNAYb/3cRvbpWZ19QCU1uHoZAPhpHWB+n3Lb4aUbWP76lbnghvJicc+IvT5RCvp37r2PCyJYaIdrZLagk6EBfBNDvdGM2KkRFz3NqVLjkl4kdjDn8RzXWtWvXcOnSJfTp0wc2NqpIhaioKKxatQply5ZFixYttF7Pxo0b8fDhQ1SvXp31o39TE4M4Y4jxtiDf25pvdq6Z5hISEoL+/fvDyckJwjXTWOK1yc7YxjiG5le6dGlUqqQKzaMmzLFw4cI694kxzk/79ODBg+jWrRuKFSuWZQ7VqlXTmJvSc9KYt2/fVuuu9Dh9eyenAJruq127dqFjx47semmeL1++NOjeojG2bt3K1ka8bkqvkff78BWgarYnQy6w6rbiRlVv/6g1ixXPELezYZcx6+ZiRCRGYX61qbjy0hcnQ8+jnlt11M5bHUkZyfCLvo8Dz44hLDGCgb6i9p6s0EZA7CP1efLZumF02W9QJ281Nnzgq6cMAr5Ojdc4H1XVneQzCqVty2D26mNYtvW0Kq9bRjoLQZ0wsDlG921ikNDZgXw3n0Si4vi9xIkwtGlJXHoQjquPI2Uh3/aRDdDvzzOITUxF+YK58Wf/mqhZUlVcZNflIFCuPV2NCmXceRqN8FdJrNuUzuVZ1VyhqSHf9WdoV9kTfw2ujUHLz6hy8nWhwhvlWSXfIcvPYOVhVSEN0qtzzaJYMrg+XB1Vv6fVkC8xheXka1axINYfvcP0zeNgjZ5NSuPcrWe4EhDMoCqFHreoVgwbD9+CSUY6+lJOPrWTjyDffyy3YE6cfGPn7sRf/zsDW0tztGlYjqWUOXXpHqvUK4V81XyKYuPO0ywHe6WyhXBo0wR2XWLIN25YR7RpSjn55iM4OFIN+ZKSUtBz0G84e57MSiqH47jvu+Kb/m1gZaWqQHz9xn1M+GkFbt96BCdHO+TzcMGjR89Bx9rb28DVNTdCQyMRH58EU1NTFPcqgJCQCMTExqFa1VL4feFIFMif+Te5QZv07Xb+uCCfnPtBTh9yRKzfep7lGhPDBnoxoTxR5IrwLu6uPpTCNIeN3YwGdbw1crSJX1jkQtakzjgBOFG+Hk8PzQcmhbrRC50AG2mOz15EsZxUci0yOp45KqQv3e8b8smBVoJy/532R7OGpQ2GfJTM/OsetTSqnArrIXZ1kZuEqnRKi5uIIR9BRq+irgxmCeFabwvyERwmmLxi3aksOcOMDfn0wW2aS2hYDPwCQkDuM58ymU7HlNR07NhzTV1ohsZqVK8U6tTwQolieZHXNRdsrLOG+ypx1Qh5KvO6OLBqnEv+Oo5bd5/rzXNG0GLw1/VYSPvl64GYPHO34pyAb/N5SK7fn8a0RmxsAn6Zt59dy4fQDIF8i5Yfx4jBjViotPD8ateivF7Ipys9gBTy0R6jXHDklhQ3AlfiYg9SyJ9dLT8EyLd2ad8sVYu1VeNWAvlIC7kCPNoKcJC2wu8CJQBPSR9D1kOuujpBOSrAQgBeaEohX2R0nDp9Ah1LjvAtOy9h/tIjhkxL3Zfu285tM6FCtgaRHDRp5m5QyDm1qhULY8XCXsYY9qMdg0DAkSNHEBoaqoZ1cpBPAHriCxXg3osXLxiYov8lMOHu7q6GEXLHaRPLzc0N9evXZ2OkpKTkSFM7Ozu94EbJ3Nq2bcsAiQBtSKfsNH3zyQ7kE9YpLi4uO1Nix9D1hYWF4eLFi1rHqFChAjw9PRloIi0E8Evgbe/evep9IwygRFdtJ7OwsMgC8qgvjfn69esswDMnMDQnkPJdQj4PDw/mZKW9R/eIEuibHV207XE6Z7t27bB582bo2mv65iYFl7SuSiBrTve5vnll++b5AA6kvHrXI2+zUM/MloFexbqgf4kerHiG0FIz0jD/9nLsfXqIwTs3m7xwtHBAj2IdWQXdI89OwcbCGq7WeVgRDnMTM1x6eR2+kZlRXzSWg4U9ehTtgG5FOsDW3Ia5+8ZfnoHzLzUdbvbmdvi2dF908GyBq37PMGjaVjwMCteAfGP6NsH4gc0NUjI7kC8kOgEL9t9lKLSFjwdm7LqJ/7Q4+U5MboErj8IRGpOEQi526FarCFwcNIuW6JowAcUhKy/g3P1wFo57ckpz1C2VySbiElPRef5/OHTjOVpXLIAl/Wtg2Mpz+PfaU0zs5INxHX1w+X44Os06iPikVFhbmLKIN3src/z7c1tU8VIBRzHky21rAQcbSzx7GcsAHoVWF3HPxcJ0I2Li2f4gcFjILRf8n0S8Nch3/II/Tl4OgKO9DYoWdMH6nedw8qI85Pu2VxPcCXjKorCKFHBF7y712HXdvheEYRNWMtj3/Tdt0LJRRfQbsQQhoZFYOmcw2resjrWbj2Li9HWwt7FixRupEEdp74L4e91E5HFW1VgQIN+dWw/RtElVVnhj+MiFePIkBFUqe6PHl02xctVeFr5L0G/5sh+w/K89OHXal0M+g+5IHZ31gY6o6HjkdrRlDhECFLv2+4JcCRRmJbhGhGqtVSoWZuGhgptIAEFPnkVqhXzC1MhBwdxED0NZHrn6tTOdA3L5mYTj9Oa+CWEAACAASURBVBXeUKrT+4Z8NE+5QgjkOvPM72ww5KM8euJiEXJwSYB3dO6CBfLIhuvSZw8ehTMHp/gFV1hbApEEAMXN1sYKtasXU+eaEkJ/hT7CeMK/xeOKX2alaysH+SjM7qrvE4RHvGLDUX4rmpv4F64Uktx/FIaufZez/hSmTo4sGoderGkv3/Z7nqVQh74cWXL7jHJYVijvifKlCyCPsx3InUNhar8tPqxRUEDuWMpNRe7NDVsvqD9WUsygQZ2SaNGoDFasP52lkIiue0EOoCu9d5T0O3X+Pv73z9UPAjoK8zUm5KP7YN2W87h07TED5gKUMwTyKXWwCZBPen/IhQYLTjJ6Vs9dclhjqeQg37usriukC3AWVf4W0hQsWp41l6lSyCfn0JUrwCHdt0oAnrQPjUvOV42/70UDC9V3yb0r1+R+/9IXVcGh0RpgVwnkI3jukS+3RiV1IbdrdsA6fWHwTd/6Sm5vxX0W/3UcqzeqcvbSF0wrF/WGi7MqT87n3sQQJTExMYuTTx/UEPQTXsgptFYORgifi0GgPu0/dCdfdoCK9JqzA/nEYyh1X2rTmoDd8ePH1WBUzjkn7kPjaHN7agNy+tZZDgLRMcK1NWrUSNaRJsBGAchqOw8BJV0wU+44XdCR+mtzrRrbyUfnEuYvBsY5hc/CNdOYX331FXbv3g2xM1O471u3bs3WW9sa6FtzYZ4EagW3Kp37bbsNSbPAwEBFYFTf/vwQPx94ZjRuRd/TmBqF0s6sPAH13GuCMpYJ7Xl8CGbc+B3XIlRfchEIKupQGN65vfAyMQKV85RnufMOvziB2NTXMMkAq5R7K8pPPYaFqQXaFGiCfiW+ZDCQcvf9FbARawK2qqpCvGk09qCSPdHbqwuSktIxY9URLNlymuWCUzv5TEwwpt+7gXzStWs+47DOnHz1S7tla7npb7EDvs/Rc8kpRMUlo2heB1z9tQ1y22Xmvj7lF4Khqy4wt18BZxtUK+aKSw/C8DwiDjWLu6J/4xL44+BdXH8YDg9nO3SqURinbz/HzccvMe2rapjQVRWuKkC+xMRklrcuIz0DFuYmqF0qH07cfKbSGlRp1x1BYdF4GR3/pp9qDbI4+Vb/ByvLnDn5xKI9CArD2NnbtUI+KrxRyksVBi1uG7efwq+LduJlRCxKlciP/G7OOH/5HhISktCvR2N4euTB0pX78DIiBhXKFkGT+hWwbvMRxES/xrKFI9C6RXU2nBjyde3SCLN+HYKWrUbDPyAIDRpUxMgRXTF9xlpcveoPx1x2+O/YYvw8dRX27DvLIV+2dr/MQZQg/MtO1VhlFLlGL33lyxRA7ly2rJCE/4MQjXAgcXglvbAsmdMDFcqpEmRSC3oWyfIQDR/USO0qE7+wUCU9cpyRA/D6zSBQGI84ETvBl83bL+GO/wvZJPWUCJKsoQJwzO5LlxSg0IPi8H93cPr8A2NJrR5HSNJPoYviJvfSK5f7TV+4bmJiCouJF+cJJLAlTvpO55V7aZa7WMFZIwf5lq0+keUQqUNJmzNHOFA8Lr3kP3sRyUCd1KWprfAGuUupDHyzRqXZCyOF3gmQQK6oiS5orG2xlQAAQzfKxuX9NV7k9R1Pe9zaykIjD6C+/S43phx4MEa+S13zN5b7TJ9GhnxuTMgnnJeuk56XQtinIZBP21oS7BUq6NJ5lEK+Xt1qsDQA+fM5MXfghm0XsOQvVcJianKQzxD9DO0r1UIuVJcg+LQ5+3DyXECW4ZVCPoJH9EVR4YKq6l1Ce/g4HH2GrtYahq7kHjf0PlFS6ElOB3IRi9dcCeQjJyh9oyq42mk/Ud7byb/uMXSp0KlNRZaj1piNUhxQLl5q9Bxbvdi4ef6MOdf3NZYAS6TnF4dHKgnF1QWcsgP55PTIKUShMZWCS33r8SFAvpzCEiWQT6yDLqijD/ho01Mb5BPcXp06dcLOnTt1usmkY4uBmBLXmMYzWxIyK71++rdwPxjiXlTiLNOmBa0TOS91hdFn9x6TOhvFc3B2ds4R5NMGYo1x7+i6Pz91yDf47FjcjL6rYSygCrlzqk5GeadSGtIQrPvt9jIExDxS/9yUMKCJCToWagkq1HEx7Doevw5CSnoKktKSkI4MjaIejT3q4Psyg+Fi5czOue3xXqy6vwmxKa/VY5qbmDO492XRDsz1d9XvOTqPWYOomNcsrxpzmmWkM/egLsh3IzASo9ZfRlKaZmQcRTIFhr9GWGwiO2e+3DYo7GqfJUd5HnsrrBhUE2YmJvhigea74q2gKETGJbOKrN4euZCQnIaHoSqzRoVCznC0VYV8UivnmRvftSqNgOBY/HkkAMmpmnnxxSKTU5BcgzeDotiPyWFXuagLC032cs+FqV0r4KDvc4zddAUvIim0mfRQhZtSc7G3QnUvFxy79Zz9fHT78hjSsiymb7mElUfuIF9uW2wb3wLVS+ZTQb6Z+5GYlMzCjoe2rYDcdlZoUL4AjlwLRAYV6gBQsbgbc/T53g/ByRtPcNX/hQbkO3HtMcYuOYgnwdE5gnyrdpzDP8d8kUGRjBlg83oUFM7CX4mVVC1XGA8DQ/Ey6hUc7a1R1NOV5epjBV5MTFC5bGFM+r4zZi3ehWVrDrKwWpU+rMIG+/9N6/vgSVAYHjx6waLGZk3pyxx8k6atxZlzN1HRxwt/Lv4e7nmdcPzENUyfuR6Bj6iQRkUMGtAW4378E8+ehcGnvBe+6NwAGzcdZtDP1tYaC+YNx7r1B3Du/G14exfCrzMGo3Klkuocf/r+DniHn38c4bpUSXTx7O5q0EBuL8o3lcshs0osvVDe8Q+GjZUFC01csbC3hkPsrn8wBo1cr35xopBBAnqUrJsavWiQi8GnTAG1G014YaFcY1MntFM7DyikasXaUyzkUHB3xMUlYc7iQ0hLy9BwA2Z3MbW9dFHY1I+jWrGXJGpieJndc2XnuFWL+4CKgOhq+iCf9Fht7pgPAfLRtc6c3BHketPXtEG+p88jNXJpUS7DASPWsT0pLSiTkJjCAKBQ9EGJg41yBdC9IoamNDblW9Nq4ZG5GGmouKHAQJ8+Sj9XkmtM6VhK+31OkK9MqfwoXlRl55fLvyloltOcfNqcfDQuFW4oXsxNI0ffq9eJWLTiuLog0vuGfHJVdalK9tffrpHdVkohHx0szXVHP5PmJJWe5H1BPiVVkpVAPun1aAtR1nfP1qtVHL//2l1fN4M+P3HGH99P3KY+ZsGMriDXMW/yCmgL16XeSiCfLl2VAggpdJICGkOgVnbC/QhsKr1WQ0GFHART6uTTBi205axTusd1Qb7z588zx5WuJgZXdC2RkZGwtLRE06ZN1Tn0tM1RAEAUFnz//n11Hjo6X05CaqXzzamTT9hz0lByub2iD0JrA+pK10voJ+deFICjPmej9FxSrcV7TXD3ZsfJp8/dK+gqDgUX5qZNc306CXCXnJufspNvwtWZOBF8TiMnn5dDYfxccQy8chXRkOlKxA3Mu/0nHr/K6uyn4hrEUqrk8cGUCqMQnhSBWTeX4HZUpkuwiUdd/Fj+OxaiSw6+rY93Y+39bYhNfaWGjJamFviyaEd87dUNNuaqd/k2363GqasP1HCPQZ03kG/8wKYY06+Z7HKe9gsFOe4SUuXTX+nbAx5Otjg/vRWrXlvg2+36umv9vE5JVyzuW4Pl8Ru5/jISJcUvsx5oogFdBRNQxcLO2PNDI7jmsmFFNoQqxS9fJeH7tRdw8PpTTOjgg+i4JKw5dg/jOlbA+M4VVXnyjt7FTxsuIiw6Dt+3r4A5/epoQD43J1tcWvQV8uSyYVAzVZQyzMxUZaLaedIPA37by/iCKidfBZaTb+vRWxgxfz97n2TnmpS96ro//b4Hf2w5qYJ8b/LkMYBJjf2vCGgKlZvZxxms/nOj2mWweelwFp1C/xXebx8GhmDw6D9YuO6SWYOwcsNhXL/xAGuWfo/GDXxYEZhff9uClev+RWpKCn75uR86tK2D3xdvx8pV+5CRngZzc3NYWZojITGJcSHSxIJF3qWySDqCjGTsoUiWtLQ0Ftk5aGB7jB3TA+ZUavnDah8H5CPNxDmRKBcQNbEDQlclR3rxOHfpAQvjpeaSx4ElpqcceVSUQGhSN5r4hUUMtWjhKW8cua+EQhMEcIaP+xtlS+V/q5CvQ6sK+GFEc7Xb8H1BPjGUomIndP0lirlpFHXQB/kIntJaUrguha+Sm5JesCicT9yMAflqVS+WxY2mryIxVRmiMNRVG8/I5pnTdi9rg3yH/7uLhnVLZlm7dX+fw8pFfTTyREqT0L9L0CaFa+/y3GJNOeRTqSHe//sP30LF8p7s2UVFhJatOoH+veqwHHykl76cfIK+dG/SGELRhHcJ+SjUnJxwdN/TL0hpo9/x5JIlZxc9Z98n5JPLRSe4tucvk88fZwjk01ZU5+TZAIz8cavsI+Z9QT6ajPB7kNYoJCyGVWKjNA1CUwL5HjwOY384CaHi5MIf9/MOg/40KlXCnT0zbW0yQ1sMGkCm813/F+g/Yj3IYU5twvctmcOUN1WonDi5v6BJdiCf0sIAxoJ8+oCNGLzoC/eU7gVDHX6GQj452KUE8ukCR/r0EF+jXH5AOegkF6qqBLoJEDNfvnwIDg5Wh0pqg39C/3r16uHff//VgHxKQ3GV3M9v08knPb8+yKdrvmIorcT1Jx5L0MvQ42gM8dpSbkzKAygUNFECyuXOKYxJ0FdaNEU8b1obmruuPkrWWNrnU3fyzbj5O/Y/PaIGRnT93o7FManC9yjmkJlXl35+NeImg3yPXj3RKmVTj3oYVeYbPIsLxtQb8/As7gWDet0Ld0C/Et1hZmqGmORY7Ajch3UP/geq1iu0XBYO6FK4DQvlpUId5PRbs/syRs7bw5xYzMHHXF5vIJ8pMHt0R/T/oo7sfOidPJUqZeSgWZiZID4pDSuOZY3OUDqsh5MNGpXNh+uPI7DyuD9SUrM3p6JuDiznnrO9Zn6/iFeJ+HHjZRy79QLftS6DtPQMNCybDz5FXNRTDI6Mx6LdvvB/FoWejUqiU20v/HfjKQb+fgSJyanI62iNY7O7wsk+0yQlvb6nYbFoM24zol8nMiffl03KYlLfBth9yg8//nHkDeQzxe+j2qJZdS+DHWxnrj2E772noiK2Ip3SVSBP1d5UulV/rPo/BfPnQZvGWXMwP34SipE/rUJYeBRmTOyJU+fuYmj/Vsjr4qge8ebtR1i/5SjCX0ZhxuR+yJXLDn8s/wdb/j6q2m9KF1vU76uvmmPkiC4c8mVDO/UhQpJyIUF37WrFNFxRAlDq37MOBvWpq86zlpNz6sq7Rg8VIdyIzqHrpYw+N1ZOPqqy2Kd7TTVcJJpM1SgpF927bBQ2/E2/Brh+IwirN51Bn+61WDizodV1J834B+Rao5C94JAYLPjjaJbLoHO5uqgcdPVrF2d5FoVGEGD7nmvsn+EvY3HpWqBsTr7G9b019osSrcQA1ZBciNog39rN51C5YiENByQBj1PnAvBFu8pq7eTycr1L0CYAayp0Qu1dnlu8LkognzSPopJ1FfpYWJijRpWiWRzBU+fsM2SYt95XDI1OnbuPyj4F2ZcTUqinBPIJOfnOXnzAKrbWrFqUzV/Xc0Tq5KMKV6s2nmVFXsTti3aVNFIgaAvX1SaYAI527buOzdsvql3X7xPyyeUf1RWqS9dmCOTTFrKrK0dddiCftjUT1kJppWr6/Vq7hhcr5kMhtvpygMq5QIW0CPRZ2xblsWv/dRw6ppmwW9dNlcfZHqsW9Wa58ozVSJ9+w9exL5qo0XUOG9jQWMN/9OPQi/upU6fg6+urUTwhO5Dv7t27DNBoy8UniGUMyGdtbc0AhNKqrh8a5JPTQAnk0+VeVBoiKz2PsC5Kw3UNgXwEbKi6K60TFWkRcrrROYWKzuL8j8WLF9eAzuJ8c4IrTQlsEq5JCjM/FshH86QiNgTGKEyWHI5KquMaoo2gkRjMideW1mL//v3o1asXK6qj7x7Stv+Uugq15ezL6UP2U4d8q+//jZUBmzRCaosxJ99oFM+l+jtQaHei/Vm47r1o3WmgrE2tkIY0UNitp60HK+BRx70aUtPTcDv6HjY/2oXzYVc0zlnY3hM9inVCW8+mLNcftev+z9F6xCq8jk9igI/BFgb5VDnhLMxNsX3hINSrWjyny/zZHk/vlUITswttgoj7k8OQHGyfctMsSGPYlX7A2nw8Tj4BbtGL7IRpO/HzuLaykE8ut5lhy5XZWwz5KHcVhe5QUQJpE4pFnDgTgJJebqzEsrT5lC0AcuEJEEzfSxcdL/fiJa3ISC66mfP/ZVWD32dTUgFTycupvmvQVV1XOFYuJ19OIZ80TJpcVDPm/QtyoSgpvCEAw6iYeI0wcQIbVGFZ7GiSe8F/l6BNWhhh+MBGcMvroG9p1J/LwTNtFVl1DRoTmwjKjyXARuor1UFfHkVd48uB2w89XJdyVhYr7Mq+YKDq3AuWHcW4kS0UO/nEzzTxvSTszyu+gajkUwgE2oRcnFJQk9PCG9I1oT8mAh6GsoInlGpB2t5X4Y3Q8FeyOfMorUP/4eu0bi1DIB8NIheyS79TVqw7zVzE0qbkOaqkj+IbWkfHnEC+7J7/r4W9QMWzjNkGfreeVQin1qZ5eUz/sb0xh/9kxpI6y5RW1xUEEGAK/ZtAji7QZwzI9/jxY3WRCAIhcm5E8eJkB368zXBdmpsUOCmBfNoglSGusXcJ+ajwip+fH1urQoUK4cmTJ6zoghjS5s2bV+tait2Jhoaeyt2chrgdheOVFt5QmpNP376ivUpglBx0pBuFxxJA79y5M2xsbHQ+c4Q56KvkLAwiBXNiyPfy5UuNasbZgXzCfIQq3PoemG8D9H3qkO906EVMuDIDVDlXaLktHTGnyk8o75xpnKDPXiZFYtbNxTgbdllSjVdzZai4Rjknb1RwLoPm+RuCxrsTfQ8PYh9j44OdLDxXaFZmVqjhUglfeXVCeafM8z2iKLg5/+DM9UfIeAP1xJDP0twMPsXzYfO8AXDlxa/03Rr8c66AWIGPB/IRIPt+aFPsPuCL+UuPZHnZF7+cL5rVHXVraif+lCycXmopxpqq8lLYmjiPmaCQ1LExfmRLdGlfOUvSTiG0snXTclncbDnZb9KXaSoYsm5ZPxQrklkllvKtjZ2yA3fuvcjJqXJ87IcO+XIarisNkxavjSGQjwqA6Ao/JuDxv91XMWuhKvG70Gg/U/JQba15o9KgnFnib2gICFElVV1NCp+pr19AMHoMXJntPaGkum52B/9QIJ90PWJfJeD0+fvZvSydxwlOVmsrc/TrWZs9r4RGoY+btl0EJRimLwUSEpIxZVxbBv0EoNeuRXnZsFxpIQV6hlKuOUoHQPvw+Kl7mDJrD4ydk0+YO4VFXr3xBORwJcAydXw7Brw3bLuoEbKv5NkiFlB6f+lKaaBrrz55GgnK3UqFctzzOrK8gbqq6gpzMBTyiUN2SZMbd55h264rOH5asxKeML4SgKekjzE267uGfAREWzQua4ypq8f4acY/oDB4ahS+TtfEmzIFhBd6cvNQuCU5seiln5qQp07by7O+Kq85hXw9evTAnj171C4+Gu/evXs4fPgwtIUo6gMUUlXedrgunU+ah0wf5BMcb3JVifVpLr4+bY6rt+HkI8hHjVyXoaGhGm5RcXiwAIHE4eN0HMGuWrVq4cqVK1qruirb0apexnbyUaVY+q+wJlINxXNTmkOS1qd06dJwdHRUw2vKU0hNV7ENMWQ0BuSje5/0F/Lk6buHxPtKvOZyUFPX/aUtvFdpDkMpDP7UIR8VvNgTdIhVwL0Ydg2J6UmgYhoLqk9FNZeKWZxaFGa73H+DRqEMWi9zEzNUylMepXOXQB5rZxR18ERUUgyexQez0F0K9Q2JD8vM/ZcBlMxdDI3z1UVrzybIY+Wk3u7Pw2Px24aT2HLQl1VEBShMNwOmJhko55UPDaoUQ4G8uVG5tCcqlSn4ybvJDHlG8b5cAQUKfDyQj17GunWqynJOkbNH+hIjhny9utZAny9rspxVz15Es9xBfv7BrAABhXNK2+LZX8Ixlw0ePApDu5Y+aleVFLLJufnEoZXGDiuTnl8uP5SuBPAKNoDRuih5ETfGi6eck49ydw0f1BBUlXLN5nOy4bo5ra4rDZMml9OP03axYi2GQj6q1DxxdCt10RbxImjLS6hroSisjPY85TUUmtJcjXLrlhN3HJ3/U4d8FOJLTh+XPPZqvXOqmZIbUduXDARzp/+2D7fuPtfQXh/k+/rLWvimb331FxyUciDgQaj6iwrB0WlsyEfP5X/2+7Jq5uLK3cLzgfYuOfsIUJNTlgofNKhTglU3Exo9x/ccuCErmyGQj0I+CbI55srMTyLnIK1SoRC6d6qKgp55MHfxIdnfI8JkDIV8NIdvBzRgv6PIuUrrpqspeY4q6aNkz+nr8y4hH0FpSutgzEbFjeh3BrUiBV2wclFv2eeyMc/5qYwlDpGkaxIAjPTFPLsvzzmFfORsOnPmjDqMUNBdl5tNH6CQrt27gHzSPH47duxASEgIc7pReKT0c3LE7d27F3KONqUASVfuQG05+QiynTt3DtJiE3L7XbxXCH4R5CP3meCgk86ddA4KClLnYRNDvpiYGOZga926tUZVV0NcmVLoawzIJz6/FKbp2mdKzk1rIIQxU7iu4FClkF0CbhT+THtD2sT6UuVdKjahtGkL1yWgKJ4zjUcu3bi4OK1DC2NRh3379sHBwSELmBT2KhVlEfa63IDSHH36Csto0z67zyml+n0I/dIy0hCW8BJP4p4hPDECl1/6MsBHLjwL08z3B5prVFI0Ft79C4efn9Qo1kEhth627nCzcQUVz0hIS0BoQjiik2ORlJ6s4fxztMiFNgWbgvL3UZiutVlmjrmImHgs2XYeK3dfQnRsvDpM1xTpaFazJH7s3wzFCuaBvY21RmE2fTreDorC/P138CoxFd+1KIU6pdzYIVSpdvvFQHSsUhCF8tpj9p7baOGTH11qFEbU6yTkcbDS+BtT33ne5efPI+MwdsMlJKdmoHzB3BjWsgyc7K0QEhWPSZsvs4q8iwfVMWj+Y1ecYM7JQW0qonj+rM+KnFxfMhmoYuPh4mTP8i9ra6EvYzFxwS7Ur1oC3VpXhaWFag+mpqVh9+Fr+O/8XXRuURUNa2k6TXMyt8/s2I8H8kkXRhfky+4iTpvQDm1b+KgPl0I2ghdTJ7SHe17NCqsUert87Sl2XMfWFWFunnVTUzUWcuAITivKgUXhduRc0dakVU7JodO+ZQX1A0+b6yu715+T494X5CMQkdvRFg721swRFBbxCiMGNWL/pkbhsNoSu0vhhS5QIw2TFoe0Ggr5qEIvVeqVViem9bx8PRBTft2jAT+0rQs5O8cMbw5ykIpzIVJ/aTVpbWNIoSn1O3/5EYaO2ZTt7fCpQz6CPVR4RqjMra8QQ7aFFB3YvHEZTBjZkn0ZIdcE0Edzmj6xg14nH+WvpKq2BPmESt30hcHNO8/Q44tq7IsOce40KkJA+82Qpi0nnzQcnMaUVq/OybPNEMhnyPUo6UsabVzeP0uRH2OGgSsBeEr6KLkefX3eFeTr1a0mRg39P3tnAu9T8f7xR/Y9+77v+1aWKMqSUEhKEpKSQn5laSOUkJTQLpTSjn9pQQttlqLsZMlOyL5z+b+ec5tr7pg5M+d7vve69/qc/+v/6ud+z5nlPftnnnmmiS05gX7nm8tHvfyN9w1f4MGXipQvkz9QGJfry0LoYfHi9OnTcVY8zCOxRb5olkFSFPk4f7JwwTfY+ol8LALKwpnMxyaAiHf9hFBXSz4h0rDwJEQ8taxkqy5hgcjikE5QYgs/If7pLoIJWnZ+9SbscV2ZEfur40e9gVlnKel3e6xIr5p39d+yACgf21XfcxETRZx+x3VZ5JPF4xIlSsSJrbKVIVvqif7BVD/V+sfv+Ql8ujK01fHLWeQTvM7Tec9P3vGzJyh1qisoY5qMcf7xZKYs9I1bM5G+3v5DoG72CkpFnUq3p1aFm1CejLmIfffJfsuOHD9Fr01fRC998DMdPXoyzvceL9gK5spCwx5sTu2bXWxd6JKIcV+vocGf/EHHTsXQYzdXomc6xF7QMO7r1fTM9OX0RJsqVLVoTrp59HfUu3kFqlgwO70waxX1urE89WhaziWKRH2Hb9a9afgc+n7lTkp7BdG15fPRpIcaUqFcmWnDrkNU/7EZxEeaN75xF6XTaA+mxF714DvEYtzER1tQ7fIFopqnT+b+SS9NnUedWl5FD96hvyyFI9y4dQ/Vaz+CurS9hob9rw1lTJ/WSwena9Rrs2jyx/Ppqd6tqdsdjaKavssoMIh8orB1VnryBQT8Ox8nq1S+oHZXgcUkvgSAj/3Mmr38IpEm7MUb7GtwxOBbqVCBC0f12M8ZH+tMaH98fDTxvs7XEh8XND2qiMnv7d5zmI4cORH3iXqbcURC54BW1KZljYuSwfznfL+KqlctQiyiyQ+LMPN++YtGj5sdr1xcRT7dMWlZEFQtrPwu3vhz5TZ69KGmVKJYHuPuFIu/fKsvW/WYHmZwb6f6VKhAjovCYUupEWO/tjqz53xNeL5jvMsSOL6wgkRiinx83H7fvxf8fgTpvNl3ZuGCOeId1XfJu1retosYgqRJ9y63/UH9W1GZknnjfua2xTeEy9abf2/Z5/lwYwGSj+vyJRtsLdewflkqXSL2W24n7GCWNxu++W4l1ahaNK69sKXzH8u3UctmVbx3v/hmmXfDbbQv3lAvduG4VJ+XYS4USgyRj/uYo8dOXmR1p7OqZebsa/DZF2IXe0EeHndUP698sZTsG1bn39XlHVM6hC/YTrfXpcbXlfdNLt9Un+PKTHHv8HFmvhmZrTH54c2HwgVzxtv4cmmzy1fviOPFx3P5mG40Hz4K/ehTn8QFwJFVIwAAIABJREFU+fLIDnSdj4uPaMadnMNShQL1+KfusgU/C5lPPvnEEwiFACCzcbXkC2KxJYevO7IbSVg232lynEFv1xXfysIEW62ZRD6+dXbmzJnxRFc5/qDilS5vriKfEIJNvuo4XbJ4NH/+fFq5cqV33JbTyeIR1w0RH/tv5IcFQ9l6TdSdaIt8nBZXgcl0+7TII/9XFfl0VpW2S1F0x611cXM4uXPn9j22G02RT06XfHFKhQoVvCPYXHZy/v2OKzOrMDclQ+RzG2F4Hvjn5gP03Iw/qUvDMtSqVhHjh8v3r6bRK16lLcd2eDeeev/HExsSFzKwfV8qKpOtBN1TtgPVzFnFu2lX9/ANry998AuNnPojxZw9612sEXfZxvlzVL9acfrw+S6ULbP59ldTQk+fPUe3j51HP6/dQ4dPnKLKRXLS4uEtPQu3l79aTUM/W0ZPta1K1YrnpBYjv6U+zStQt0Zl6L43fqb/taxE7epe8PXLN9eywMbXTYhTJPw3cf8E2+ekviJVvPUXI+F3mJF88oT/xrxi3zdfYHE2JpZpmtSx73B4q7cfpBbPzaaM6VLTH8+38YS8VFekoitSpaLN/xymq/t/RmmvuII2T7yb0qa+whNv+TdOBscpp4PD9PJ17jzV7TPVu3Dv7X430dXlChBnlL+Lfeecl07+N4fB3/Cagf+9cx8fsf6R9h48Ro91bkiVSuaL5ZQqtg5w/Gv/3kMPPPMRDbynMbVqeMG9CofLcfO7nC4W+WrfOpy63lqfnn20bTyRb+Rrs+jtD36gwQ+3pW53NPRYxNa32DxwWjhNPNe8p/c42n/oKL33al/KcWUWL/zYdJ/z0iR83vPfxKWprAukSZPa+3dcuDHnvDsVZLdXbIglvuHfOIxNm3bSI/0nUL26lah7t5spt3R7r1vrS7S3Li+Rb/TQ2yhf3mwXWdBxQVerHCsOye1PHIXlhRYfr6xRhX0C2AuHK8Sx46do774jdOr0We/GvhzZM1Gt6sXiKpu4iIArGgsNJgHt5Kmz9Na7P9HVNYvTnbfWjrdYWrt+N3Xv8471eJc9xf5vRHpcL2y8/L1qTala1MlxcIel860o3uFLSvhI799b9tKqdbvo7JkYypsnW1wnmCd3loss4jZs2uuJJQ8/0Niz9hAdL19QMOeH1ZQlU3pq36ZWPD9pJpGPra1Kl8jjdPOzEI1Z6GOLE364frJTeBZhihfNra2LnMe3p/7s3bbMFo3Fiuby/LTxw8cQ2cKPn4rlCnh1isUfuU5HwyotMUW+aNQxOQwXke/VF+6Ku5WWvw3rw9AvDzqBj+v5m+/+SLVrlvD+Xy4/vrCB+zOX27M4r+XK5KcKZWN38bjf4puuWfyV64HLxRs6IdxkycdxvDFlfpy/SP52UL9W1PT6inHp3vfvURr03P/Rwt83BS7ixBD52K3DgN43UqZM6enUqTPepIMncOnTp72oXboenddlNNouIFxgij6XhVfdhopLGGHfEZsoPGZOfLlz2ODifb9yzQ7q3uddb2zmh29Qvq11rajGkVIDUxfnquigE1oS2iefSWiUhQVX68KgVj6JcVxXrUt+PvmqVatGP/zwQ9yx1kjroZ/A6iryCTYiDarIxX8XopYqToq/627drVy5Mqm363JYatmpx8n9WLgItSI8vujC5QZbEZ9fHZHLko/O+gmLJutKncjncrNxNEU+OT5Z5BMiLcfFZVmwYME4v4vNmjWj8uXLX3Ss2FT3OI4PPviAGjZsqN0UELwh8rm1+p37j1PvyYto+m9bqcCVGenXYTdRcZ8L9li82X/6oHfM99+TB+hkzEkvohzps1OOdFdS3oy5KXOaTFqLQH7vbMw52rL7ED098Xv6vx9X0/m423Njb9AVN+mWKZKLxj92G9WrFvxyrYV/7aH731rg5adgjkz0/erd9EHv6+iacnmNIh9b8P2w6h8qVyAb1SuXh/YfPUXrdx2heat20fItB6hI7kx0X+OyVCBHJpr43XoqnCuTJ2r9tOYfalO7KF1XIdb6/5+DJ2jxhn303YpdnhDX66YKVDR3Zlqx9QDNXbaTDh47Tc1rFKKrSuWijJJrJf728IkztGXvUXr7u/V06kwM3d+0LBXNnYX2Hj5JU+dvoFfnrKG82TPQE22r0V3Xlopbs+45dIIq9/6I0qQi2vjm3bRm+35asGYXVS6Wk/7YsIc27T5EvW+pTqULXknHTp6lbXsP02c//kXrt/1L3yzZRHmyZ6KXejamU2fO0v6jJ6lN/XKULVM6ev3zJZQ7W0a6tmpRWr99P332wyoqXzQ3XVu9GH396zqaNnuZZ23X+roK1Kt9PZoxbyWlT5uWCufNShu3/0vli+ejzTv3U+nCualBzRJ08MgJWr9lD81f/Bet/XsXFSuQi7q1q0+nTp9xEvmaXleF5i9YTVkzZ6Cc2TPTF98uoRvqV6KKZYvQr4vX0eCR0+jU6dP0eN/bqH7t8lS0UG5auWYrffH1AipbqjBdf21VKlokL/21fjstWLSaypUtTD/+tIxubFqb/tmzn44eOU758uWgX39dQUWK5qcWzetSjhxZaf/+w7Rg4Urv73XqVKJaNct7a5TJ73xJb0/6kipVKkG3t7+BWt/SgLJlzezW8BL3rctL5Bv73B2eVYvLIztY14kWbC31y6INdN01ZeOOu7mEG/Qdtq55c8pPdF+Xa+NZ8bk4gA8al+n9pCLymW445vHh0OHjlCVzhjgRlAULtnBhSxMXYVaXd3FkkI9ny/WGRYplK7dRnVoltWGzb7Npny6KOzZpKwcWAViYUdPJgg37i+Lj39fWLUPFi+byFQi5TvKxcbbe4icSgeDfA8e848JctyN9UrLIpx7H5LrHlwENHfVFpLh8v3v2ydbUomnVeHXjzxXbqNeAaZQvb3YaObitd+yWH66XGTQikykCFuE4YNkFgHj32LFT9Pz42Z7fO5PI1+u+G+JuONcJXELkU483cxzMjS3GuI2xtVe6tKnjJTOMcJoYIh/70Rs/qgMVKXTxbesqb/km7qCVJJI2HDQO9f2kIvI999LXnsAn+74MmzfeeOvW+x1vo48ftlB/8F4cBXHlqgoWqsCmExxMIp/NB1ZQSz4Wf9j6SyeGuIp8Jg62tLryi9SSTw7fdvGG7WZVl7T6XdChE/nYByA/wvecfJMx/910q7EQ89jvGn8jLOe4HvEx16pVq3qXaYi/C2GKrf34Rtm2bdvGCT4mkU+1IlPzr6sbQmyThTe+6Zf/zRaHJgtH4SdPLgM/kU+2HPWzePSrNyYrQtslK0GtOv188pmO6woxVL7sw3TpjSgXtX6LvzMD9t/Hl4uwYKiz/uV3cfGGvYWzxdgHv2yigdOW0K6Dsaetrq+Yj8bfU4cqFYmufzYOe8e+I/Tz8q30/Ps/09rNe/8T9M55E8FUnrXVBZEvc/o01PP2+tSva+M4yy57jmLfePnr1TT002U0pF01ujJzWuo1eTE93roKPdamCvExXp0lX9OqBanXpEXUoV5xevLWqtT/vd/p3R83UuGcmTxBZ92uw/S/FhU8S7+CD3xMubKkp8pFctCmPUfpwLFT9NOQ5pQtYzrq+85i+nblLiqdLyvlyJKO2lxVjK4pm4c6TfjJE/3yZc9IG/85TM/eUcMT6sRz8kwMTfzuLxo+YznlvzIT5c6anpZv3U9dG5ah2qVy0zvz19O3y3dQlvRpqF3dYjT2nnqU/r/5shD5WCRd99pd9PbcVfTEO79SyXzZqEzB7PTt0i1UvVQe+vjxlvTdn1vpmfcXeOuEqiVy02/rdlL+HJnpqU7X0Gfz19KarXtp1nN3UPH8V1Le1mOoSvHcdF+rmvTypwvp34PHqEzhnHTi1BnKe2UmWrxymyd0Viyeh17udwvV6zKOjRepeIEr6ezZGKpQIh8tXb2N2jauQoN6NKehr35FH3z1m3eJCpf1hi17qH/3ZtSuaQ2qfeuzdHebejT80VspU4ZYQxpxXHfif5Z8JYrkob6D36EjR49TlQrF6NjxE3TgwFG6987rafPWPfTxzJ8o5uw5anXjVdSyaS3asGkXTXl/LpUrU5hOnTxN/+47SKOfu4/+Wr+DBg+bRLlyZvXSW7hQbsqSOSMtXrSKypQu7JX3+vXb6L7ut1DPB9rSiFFTafbsRVS6TGHavftfypc3F93dqRm98+439Nvvayh//lzUtMnV1Kf3bZQn94VTlq71NRHeu7xEPvU2ST/A7IB+wJDPvEs++JEXjiy+TP14IU146wdiS5v7u1xH7Jg9Q4bY8+TRfNii4d2PFtKAPjfGO6IVyQUNkaYrqYh8fHss+5DLkztrXFZYIONbQCdM/IFGDWnnWajxs37jP/T8uNkeNyGCBM2/WJyfORtDj/VtHneskY8bfjJzCfW8t1GcXzYRthBfF/62MZ7Ix+nkC2D46JoQ81jo4HS+/MZ31LNbo3hHwfk3tmJi33hsZSL7GVTzwe+uXb/Lu3WabykVT9NGFT0LVJMfNzUcFlw+/2ZZaMEqJYt8Da8pS4MHtIpzzi+LYUHrl8v76iUt6lFs0SYOHj7hHdtn0UL4CjSFz5aA7Oh4xqw/vNvFZStV8Y18pNYk8t16c0268YZK2mhk6zUWxEYPuy3ecWO/vIfdwEgMkY/Tr1p0mvLEl/Pc2/sdl+K+6J3LVeTjfixzpvRUoWx0feTd2+cdWrpsq8eZrTHZBQceNwI6KzdVSNBZB+kEMpsAwSlKTJFPFiHcaOjf0l12Ib+ZXEQ+P99wpos3ZOFFFbZMx1Bl7io7nTWasOYqWbKkJ/5FW+RT862rz6qoJvJar149mjt3ridW+rFQa44fA7kdsFip823od1TYrw1Fw5KPxVk+Os6XrQjh06+f0N34LPMwXbwiv6NewqLytFnymdp3tIT8MP1HYn27ec9RemTqbzTz961xxyB5o7Zp5QI0oHUValgxX9zRzTBpOnL8NP20fCtN/3EtzVm0nvYfOu5Z8F0Q9c4Rnyu9YMkXK/zVKFeQRj/ahq6uXMw5+n2HT3p5+ujXv2ne0zdRqXxZqNhDn1KLGoVpcs8GNHneeqvI165OMar91FdUsVA2er5jLVq14xA9O305db+hDP2vZUUq1PMTuqFSfhrVsRbN/G0bjflyFQ2/vTqlT5eGHn5nMTVhfrdUpsI5M9OpszH08ler6L2f//b+Xr7QlfThr397Yt2qF9vE5Wv9rsP04NsL6c8t++nDPg2peJ7M3r83/HOEnu94FWXNmIa6vvIjlS2Qnf5vYBPKlpFPi8QeKRQiHzNb8+qdNGXuGhr8/kJ6vP1VdG+zitR66P/RPweP06h7rqXPfv6LFq3dSQ/dXIM6NCxHtwz+zDuxEyfybdlLs0bEinz5Wo+hSsVzU7cW1WnCZ4u8I7F929elLJnSEVtaDhz/DZ2JiaFnHmhGV1UoRPmaDPEE2V531KfShXPR+q17afKMhdS2cVVq16Q6tXrwNe+25CcfaE4r/9pOL03+jnre1ZBua1aTrr71WerUui4Nf6QtZc4YezGLEPn4uO6gh9tSyaJ56eFBU7xTRpNe7Emr1m6jPk9OpAEPtaH2ra+hm24fSseOnaRfvh5Fu3b/S0NGTqP1G3fQXe2vp2NHj9N7H31H7Vo3oOpVStLgYVOo5U11qNG11Shrlkw09f3ZtHHDdnrkf3dQ/rw5aODjr1GePFfS+HH/o5ta9qO8eXJQ8+Z1aMWKjbRw0WoaMvgeKleuGN1191Bqc8u19OgjHShfvlxOp6ecK3P0Xry8RL42LapT/z43xh271HFkwYQdw7OvO1kwYT9XfIMpn8+e8eWf3u/yw1Zmd7S9yjs+VyBfdt9jo67lJzufZxHxiUdaUIliuYkXwR9MX+yJOonxsNP/fg81I/a7l9gPW17wzaG8UOZH9nl18NBxmvTeL57gys+d7WpT7/tv8DouvjXxk/9b4glz/+vZxLPECyrC8tHeLg9O8o5DC6GNrQVnf7/SE/n48gzV/x+Ldo8Nm0G5c2a+SOSb8eUf1KRhBU8g4nq2dNkWYmsVrm/ceT35aEvvd7Zs4nwPfX5WnEWdydcX30768Yzf4m6IlMvHdAmArgz5SPIX3yyn8W9+F/r4d2KKfGzV9unnSyOqltmyZvD8GubKeeGWXNtxXRb07727QZzlmc6/XESJ8flo3MgOxH4x5c0F+XX+bceug54fPnHrr3f09sRp2rf/qOcbk+vy8tXb6c/l2y7yF6qKYlw3uY4/PmyGF41J5KtYrmC823nlNHF6Hh823bvxNzaMKl7bVNuLmm1uu+wvjS0jbbfMmpAllshnuu1YTteufw7R8DFfRWwZe2+nBt6Nsmzpm1iP6HOb3VDJcw9wKZ6TJ89QrpzRPf7wxDMz4vzX8g3Zr42561JkLdnG6XfZAVvR8TE6nf8t3eLZRWBITJHPVijREgCSm8gn/OIJPkKQki3ZVFFFV7amsvTzQcf1ja3m7rzzTu/mXflxuXjD7/IQOSwh0rVr186rv/wIMc3mO04nVusETg7T5JNPXEzCeWVLQdVK0Oanz0/k43hN7F3aoFzu8mUZfseBVZGP4+FHHOM1iZVCPBY3L5vapAiff3f1mWhr3/x70KP3LmEm1Xc27D5MD729kOasiHXfIx6+pbVi4ex0e93i1LlhaSqSK7IxmP3uTf5mOf26ajstWbuTtv1ziGLOxlzwvUf/WfGdZ5Ev9riuEPp4cZQh7RX02L1NqWeH6yiDcrTVxHTR+r3Ua9JC+mPLAWpSpYDnw27Wku1UsfCV9Eq3OrRk079Wka9asZzUccKP1K1haXqle12aMm8jPfbBEurWqLQn8hXu+Yn3vyfcW5c+WbCZek9ZTI+2rEAHj52ht75fT0PbV6PezSvGGXK0f/EH+nbVbrqlVhGqUCg7HT151rOAG37HhUtFlm7aRw9NWkQnTsfQj0NvogxpU9PYL1fRsOnL6YVOV3m36d7+4g9UvlB2+nbwTfGy74l8vT7yfAAKke/Zj3+jDwc0pxtrFqWuY+bQ98u20qA769In89fSqbNn6a2+zahs4ZxUq+cUz2WJXuR7gSoUzU1jet1IKzbuplFT51PmDOmoz+316NpqxejBUTMpfdo09HyfFlS2aG7KfcNgypcrK337ag/vvx/NXkpDXv3aE/muqlSUHhj6AXVtXYdGPdKGpn6+iIa9Mot6djSLfGxYM+bNr+n1qXPjiXxVKxah98b3pvm/rqKOPcdSvwdbU9cO11PDm5+gY8dO0MpfJtC69dvpsSGTvZNCzRvXpMyZMtDhQ8eoTKmCdPLUaRo0bBI9/+z9dGuba+nkydPU48EXvN+fe/Z+ypkjK3XqPIzYqvqVCY9Q0xv/RzWql6Emja+iM2fP0skTp6lBg6qUK1d2anlzf+rcqTkN6H8XZY7Af2Qi9Q2Xl8jHNziyA3vZEoxB88KSnffzonLhb5vonQ9/vWiByRY8Ax6+kWZ/v9oTkGyP7DC9RLFcF93Ia/uefz99Ooa+mrsiTmwU/rn4t/6DP42zMnQJK6W8w8LVmGdv94RUttRTj5WOebY9nThxhp4aPjNelvm7BvXKeLd4ut4Syv742LedePh247q1StDTIz+nxUs30+QJXT0rQa4//+w5REuXb6PJ7//iiSiq0CUsm/Lny0aNG1YwCmrsA6tLh3q0aMnfFwnJLOC0aFrFM4dm/37Tv/jDc+jv9wzu34quv7Ycpf3vanLx7oGDxzwRiG9w5htVv/lulSc2RuNJTJHP70ZkW1506bSJfOoN3Hw0u+8TPMgm3HN7m6vooe7X0/xf1nkXYfg9LPjx89OC9c4JYmvAfr2aEVvc8QahEKpFfTCJfOyEVoiKHBlbCPLgzBeAvD55Pv26eGO8NLDA1+7mmlS1cmHv0hD5YX8t69bv9i4ukjdXnDMhvZhYIh8L/3w7MR+Rlh+eXPB4smbdLpr68aKotatIWCTHb3iMvrXVxZcrhcnL2Ne/jfMByWPz2+M6e7ey43EnYLPIy5s3r3dhgnqUTv0uqHhnsv4RVldsRRTmEUdMc+QwH1NzFfkiubhDl3ZOU65cuWjr1tjNzTAPlws/e/bsCRNM3FFclZMs8vFRSv637jilrtxtApYpwTprrYTwyefi18/v+KlOaBTp5FupVU5y/bFZhQo2NpHPxNBV5NPlwUXk43bLaZNFS/Gdau3oesSW88Jto2PHjvT557FzIdPNzX6VXdd3+B2XDtVwkuDHp8/G0Hs/baLHP1hKew7H+tYTD88Bs6RPSyXyZqF6pXPT3deVpvrlL1z6ZsrO1r1H6MtFG+mn5dtpw879tPWfQ97lZLw+4iO5sT73hLh34XiufOnGfzfDUfH82Wl4n5upxXWVnSykeFObLfVYdKtbOjddX6mAdwnFz+v+oV/W7aVnbq/u+U0Wx3VrlshFzZ6b61280axaAe+47h31ilO72sWp1hOziC363n2oAU2Zt4Ge+uiPOEs+Fvm6NCxFr3SrS9MXb6Vekxd5Il/lwjmo3dh51OXaUjS8Q03Kd2VG2nvwBE2at56Gz1xJj7SsSI+0ij31snb7QapdJk8cRrZAvP/NX+m7lbtp1sDGVKNETuryyk/0w6rdNObuq6lcwWwWke9DL6xYkW81Df/kd/qg/410Y81idO/Yb2nu0s30co9GNGfJ3/Tpj+tobM/GdEejclSnV6xf4kGd6tNnP66hhSu30/djO3kWnDW7v0nVS+Wj0Q81o8J5stKmnQeo46CPKWvGtPTO07fR4Dfm0pFjJ2nEQ80pf84sVPeeCZQ3R2b64Y2elDdnFvrom6U0+JWvPJGvzfVVqdWDr3hWe2Mfu42mzFhAo978hh7s1MhoycfriPGT59C4Sd/8J/Ll8Sz5qlUsRlPH94on8nW5vRE1av0kHT16gr75+Gn6Z88BmjztW1qx6m966+U+VKpkQTp9+gxt276Xlq/cRIOGTqIxIx+gNjc38OrmPfeNoCOHjtJzz/agnDmzUce7h1LaNGnovamD6bb2T1LBQnnoqcc7U4mSBenokRN06PAROhdD1OqWAXTLLfXpro7NqHKlkpTxPyvEJNbck6/Ix4vZbFkv7O7xzbar1u5MML4sDBUskMNbAF/Kh4U+PsYUiUP6S5nuaMbNF5XwI/wqyWGbbr2MRvzRqAOcvsyZ00e08Of4r6penPjCFRYSL8dHbfd79x32BNdIHuZZ9+pS8UQaWz/S9c5rqHTJ2AGahal5P/9F835eF0n0zt9wOq+pXZrmzlvt/E3QFwUL/o6PmkdqRRc03oR4n8XbPLkv3LDN1tfrNvwTUZtLiPQhTDMBFk17dL0uqojYRylvCPHDfe+kcV2obOlYP5Z43AnIli7yEUMhkrEPNX5UiyVVIOObUXmB3rRpU08AiFQYc7kswT13/m+6inzRii85hSMEt0qVKtGqVat8/aWpQp+ryKcT29Tyj5ZPvmiw1/naE5dOqAKXLj4hQvFxWJu1WkKIfKq/PlUA8xP5xLd+opkQ9cK04UjzHY3yTQlh8EUMA9//nd78fj2diTmnzRILfnzRa7b0aShX1nSUI1NaypI+NV1xng3wznki0b+Hj9PBIyfpyPFT3m25571rXf+z0BO+9v6z1vP+LlntqTfr8m+Z0qeh3ndeS/3vaUJpHU8w8CUinJcPft1MHz7ckNpcXcQTBxf+tZeuHfI13dOojOcrj4/X9mtVieqWyUNNh8+lPjdVoGZVL4h8T99WnVqOmEs/rtvr+cbjCzGOnDxLA26uFGfJ14Wt/LrViSfy9WhSnga89xu9+9MmypIhjXcJW/NqhejlrnXopufm0Oqdhylf9gx08sw5urpELpo54IZ4vL9fuYvuf3MB7dh/jLJkSEv7j53yjvi+dm9d2n3oBN0+5nsqX/hKgyUfi3xsydfRKPJNG9DCuxX2kde/o7Xb/vWO/B48eooK5cxML/S8gX5ft5vGfrKI8l6ZkY4cjS3L2hUKUadmVWjKl0tpy66DdOjoCboySwaa92p3evWzhfTm9EWU9opU9GD7evTmjIWUO3tG+uGNBxWRrwoNfqAFdej3Nv22YjPlzJaJDh85QcdPnKLHetxItzWrRVe3fZY6tYl/XDdW5JtNL78dK/KVKhZ7XLdahWI0dUJ8ka9nl2bU+7E36YvZv1G6tFfQLTfWoevqVaSRYz+h06fOUI4rM9ORI8epdYu6nuDnKvJ9/eUL9Nn0+fT00ImUKVNGypQpA+1j336jHqSaNcpSn/+NpSVL/vLq2aS3HqdGjS5YZyah/iH5inxJCCKSAgIgAAIgAAIgEIIAW3k+1a9liBAu/vS7+Wuo3+BP434YP+pOalC3dFTjQGAgAAIgcDkRsFnyseDPx5+jcQnM5cQ1sfO6++Bxuv+NBfT1sp10lq3tdI8qzAnBjviIrXTsli31/hP4Yo/eno/1vee9f+EG3fgi33/fUOx/06a5gm69vgq9OKAtZckU65/N5WGRb+K36+jg8VPU88YKVKZAdu+z3QdP0Mjpy6hQrkyen7xf1/1DzWsUodIFstHzM5dR02qFqHKRnPTejxuoTpm81LZOMdrx73Ea9/Vq71s+urxlzxG6vnJBurFGYfrf5AXUoEIBz7rx9417aer89XRTzaLUqlYRTxCcuXgLzfxtK504E0O31S5K3W4o6926O+2XTTRn+U4vDffdUJbqlL1gySfy9/eeI/TGt3/R7xv3Ud3Seeih5uW9G305zSaR7/Dx0/TE1IUe5xGd69HPq3fSF4s2Uc8WValy8dw0ac5KWrl5L/VsWZ3KFMpBO/YdpY/nr6Hvl26lszEx3js9bq5BV2ZJT298vpSWbdxNPW6uRTPmr6aCubPSHY2r0LL1u2j6/FUUE3Oenuh8HVUpnZ927TtCE2cuohUbdnsi3/Rvl1OWzOloYJfGlD1rBlq0Ygt99u0yqlWxMN1xY03atusGyyEMAAAgAElEQVQAvf7Rj3Tg0HGqWq4Qrd+8hxrXLUdXVy1OT4+dQdfULEPtW1zt+TbkJ+bcOZr74wr6et6fdEvTq6hg3ivp/ek/UdGCeej+uxvT2g076PUps+mmxjXohmuresdux735Ba1Zt43a3XwN3XJTHdr49y6a+M43tGnzTqpWqSR1vqspbd++hz6dMZ863tGEatUo68Xz9sRZdPLkSbrttuu9Y7evvz6TUqdJ7R3DZRdJv/++hj6dPo/27D1IDepXpY4dmlCWLJlo9Zq/6d2p39CZM2ep10PtqGSJgnG+El3qbCK9A5EvkUAjGhAAARAAARAAAQ0BdocxdsQdUWXDPii793nXcxrNDwuILCTiAQEQAAEQAAEQIFq746B3M+yc5btYkrv4UQW6OJFPCHexN+TSf0Jd7LHc/0Q+SQT0BEG+ZEO6Sdd71zvKe57Y63CrhhXp+b43U4E8sSIdHvIV+cAHBCwEIPKhioAACIAACIAACFwaAhXKFaC3x3Wx3godJHXszoBvNOYLYPjhC3N6dmsYJAi8CwIgAAIgAAIpngDf8Prkh0tp+uItFKMqfefPEXsdPsuOyNg67z/LPPXY7QVx74LVXtytuWyll5q8SyWOHT/535Hd/6wAz52jDOlS022Nq9Kg+5tRAcnVSooH75DBP//+l3pPWkCl8mWjKb2i68rEIXq8krwJQORL3uWH1IMACIAACIBA8iSQO1cWT+ArWjhn1DLAvmdY4PtjxTYvzNYtqtOQgTdHLXwEBAIgAAIgAAIpicC2fcdo3NdraOIP6+ng8dPs5o1K5s1Ct9ctRmUKZKXV2w7S579tpk07D8b63FN864mLNeKEvf+s+TKmvYIaVitKTWqVoJxZM3jHPz/9bgX9s4/9ip+nPNkz0b2tr6Yet9aj3Dkiu803JZWDmpcjJ87Qss3/UuYMaalGiVwpOavIW/QJQOSLPlOECAIgAAIgAAIgYCMw8eXOVKt6MdtrgX5/bNh0mv3dKu+ba2qXoldGdwz0PV4GARAAARAAgcuNwIFjp+mL37fS2z+sp1olclGH+iWoQqErvcsgDhw9RRO+WknPfbqUzp49+9+RXMXXnuYob53y+em5+xrTVeUKUJrUV9Dh46do9aZ/6MM5y2jT9n10X9s6dP1VpSlbZncffJdbuSC/IBAhAYh8EYLDZyAAAiAAAiAAAhESGDn4VrqxcaUIv9Z/9uKrc2nqRwu9H0uXyEsTx3Wm7NkyRjUOBAYCIAACIAACKZHA2Zhz3i2waVKnovRproh3mcDcP7dR34m/0LrtBygVxbfmu/go7znvltn7WlSjkT0ax12qwMzY2v7k6bMUc+48ZUzPt9FekRJRIk8gcKkJQOS71CWA+EEABEAABEDgciLwyENN6e7b60Y1y+9/sohemDDHCzNrlgz09vguVKZk3qjGgcBAAARAAARA4HIksPvAceo78Wf69JcN/12godywKyz5vKO85yh/jsw0vHsj6tik8uWIC3kGgUtNACLfpS4BxA8CIAACIAAClwuBzh3q0f96NolqdufOW00Dnv4sLkw+ostHdfGAAAiAAAiAAAiEJ3Du/HkaM/NPevObVfTv4RN0/MRpOhdz1vPf592ee/4csU1e6lTnKVvGtFSzTH4adf8NVKlEnvCRIwQQAIGgBCDyBSWG90EABEAABEAABIITuKlJZXpuUNvgH/p8sWzlNrq3z7sUE3POe2tw/1bUtlWNqMaBwEAABEAABEDgciew68AxWrJhD63eeoC27z1Mx06c9o7fpmKl7zxRmlSpKGumtFSyQHaqViovXV2uIKXjq3XxgAAIJDYBiHyJTRzxgQAIgAAIgMDlRuCq6sXorZc7RzXbu/85RN16v0O7/jnkhfvAPQ2pR9frohoHAgMBEAABEAABEIhPgC37Tp2J8UQ+8VyRKhWlT5s6ni8/cAMBELgkBCDyXRLsiBQEQAAEQAAELhMCxYvm8gS+3DmzRC3H586d8wS+ZSu3e2HeenNNGtSvZdTCR0AgAAIgAAIgAAIgAAIgkAwJQORLhoWGJIMACIAACIBAsiCQOVM6mjiuC5Uvkz+q6R045DOa88NqL8z6dUrThOfvjGr4CAwEQAAEQAAEQAAEQAAEkiEBiHzJsNCQZBAAARAAARBIFgTGjexA19YrE9W0jpkwh977ZJEXZplS+ejtcZ29G3XxgAAIgAAIgAAIgAAIgMBlTgAi32VeAZB9EAABEAABEEgQAglxCcZ7Hy+kMa/M9dKbPVtGentcFyqF2/sSpPwQKAiAAAiAAAiAAAiAQLIjAJEv2RUZEgwCIAACIAACSZxAw/plaexzd0Q1lbO/X0WPDZ0eF+arL9xF9a4uGdU4EBgIgAAIgAAIgAAIgAAIJGMCEPmSceEh6SAAAiAAAiCQJAnwJRh8GUa0nmPHTtFDAz6gZSu3eUE+PfBmatOierSCT7bh7Nl3JNmmHQkHARAAARAwE7gyeyZKlzY1EIEACIBAUAKnU3W4980Ld18H/RzvgwAIgAAIgAAIgIBCoH3rWlEV+Tj4mJhz9PiwGVSmZF66r8u1YE5Et9/zBq3ftAcsQAAEQAAEUhiBRd8+AZEvhZUpsgMCiUTgdKrz589D5Esk2ogGBEAABEAABEAABKJFYPnq7dEKCuGAAAiAAAgkIQLlyxSAyJeEygNJAYFkRAAiXzIqLCQVBEAABEAABEAABEAABEAABEAABEAABEAABHQEIPKhXoAACIAACIAACIAACIAACIAACIAACIAACIBAMicAkS+ZFyCSDwIgAAIgAAIgAAIgAAIgAAIgAAIgAAIgAAIQ+VAHQAAEQAAEQAAEQAAEQAAEQAAEQAAEQAAEQCCZE4DIl8wLEMkHARAAARAAARAAARAAARAAARAAARAAARAAgeQj8m3ctA3FlUIIpE+fjgoXypdCcoNsgAAIgAAIgAAIgAAIgAAIgAAIgAAIgMAlJ5B8RL5BQyfQxMnTLzkxJCA8gd9++QAiX3iMCAEEQAAEQAAEQAAEQAAEQAAEQAAEQAAEBIHkJfJ98Ml8ypitFIovmRI4f/4c/bvrd4LIl0wLEMkGARAAARAAARAAARAAARAAARAAARBIqgSSn8iXNVfVpAoT6bIQOHP6CEQ+1BIQAAEQAAEQAAEQAAEQAAEQAAEQAAEQiD4BiHzRZ4oQTQQg8qFugAAIgAAIgAAIgAAIgAAIgAAIgAAIgECCEIDIlyBYEaiWAEQ+VAwQAAEQAAEQAAEQAAEQAAEQAAEQAAEQSBACEPkSBCsChciHOgACIAACIAACIAACIAACIAACIAACIAACiUcAIl/isUZMsORDHQABEAABEAABEAABEAABEAABEAABEACBBCEAkS9BsCJQLQGIfKgYIAACIAACIAACIAACIAACIAACIAACIJAgBCDyJQhWBAqRD3UABEAABEAABEAABEAABEAABEAABEAABBKPwOUh8rVsVpX69LiBxr3xPX05Z3ni4UVM8QjAkg8VAgRAAARAAARAAARAAARAAARAAARAAAQShMDlIfJ99s4DVLJ4Hpr55R809PlZUSX5xoudqHatEvHCfrBbI+ra8RratmM/tevyeuj4OI7ixXLToOEzafHSzVEJT01z6EAdAoDI5wAJr4AACIAACIAACIAACIAACIAACIAACIBAcAIpX+TTiXBC9LPxOnb8NI146Wtf67/EEPlGDr6VbriuPB04dDwqQp8uzTYW0fgdIl80KCIMEAABEAABEAABEAABEAABEAABEAABELiIQMoW+YRF3R/Lt1KPR95LkPKPlsjnKjz6ZWLxkr+d8inS7AIkmtaPEPlciOMdEAABEAABEAABEAABEAABEAABEAABEAhMIOWKfIkh8DHuaIp8WbJkiIqlnq0awJLPRgi/gwAIgAAIgAAIgAAIgAAIgAAIgAAIgECyIpAyRT6dwMeWcstXbY/YJ1/tmsXpmSfb0OYt++JZywUR+Z4e0IqaXl8p7ggwp0kIewMfbh73v6Phd8+vGkLkS1aNFIkFARAAARAAARAAARAAARAAARAAARAAARuBlCfyCTHu10Ub4gS9aFyEIcI4fSYmnp++ICIfi3pFCuWkKdN+pVcnzSMW/fjmX/5344blPZFv6kcL6IF7GlHmTOlshRfv902b9zpf8gGRLxBavAwCIAACIAACIAACIAACIAACIAACIAACSZ1AyhP5VOJC9OO/h72dVieOuYp8OqFRtjjMnStLIEs+Fgcf/99Nnhi4Z9+Ri/Im/x5JLQwiGrqGD598rqTwHgiAAAiAAAiAAAiAAAiAAAiAAAiAAAgEIpDyRT4W4WpULepZy23Zvj9OGHPFdOZMTJzlnRDl5FtuXUU+3XuyAHn69FlKly5NnFgnfsubOyupF2qIsPxu/xUi3z97Djlb+DGTSL9z4QmRz4US3gEBEAABEAABEAABEAABEAABEAABEACBwARStsgX9JiuepxWh1N9x0Xkc7EmlP3zqT751NtwZeHRVOSRinWRfudS9SDyuVDCOyAAAiAAAiAAAiAAAiAAAiAAAiAAAiAQmEDKFflkSzjXo6cuIh/70WvTskacdZ2LyKd+YxIP5Us4ShbPE6g01SO7kYp1kX7nkliIfC6U8A4IgAAIgAAIgAAIgAAIgAAIgAAIgAAIBCaQMkU+IfBlzpSe0qVNTdt27Hc6suoi8gkRjFGPeOlruqV5VapdqwTN/PIP7UUfo17+xruVl9PC7385Z3m8UhLWhmnTpiYhRnI68uXNftH7Jms/3d8jFesi/c6l6kHkc6GEd0AABEAABEAABEAABEAABEAABEAABEAgMIGUKfIJkez9TxbSXe3rkqtfOheRjxHze2xpx8JewfxX+op8381fS107XnOR0CiEyBzZM3nCX9PrK8WlM5oiX9BbekUVcrV+DFLlIPIFoYV3QQAEQAAEQAAEQAAEQAAEQAAEQAAEQMCZQMoT+dgyrn2bWvTChLkeBb6BNtoiHx+/ZVHOxZJv379H4y7+eHXSvHglM3lCV/r086Vx6Vy1Zgf1eOS9OBHRuRiJLrphN1KLvEi/c0krRD4XSngHBEAABEAABEAABEAABEAABEAABEAABAITSHkin4wgqGDlasknx+Hik89WLMJnnzjyGw1LPlucl+J3iHyXgjriBAEQAAEQAAEQAAEQAAEQAAEQAAEQuAwIQOSTC/lSiXxqvNEQ+dii8aamlemZ0bOIb+tVhUTOt+5vQhid+8OqOB+D0WoIEPmiRRLhgAAIgAAIgAAIgAAIgAAIgAAIgAAIgEA8AhD5LrXIp7M2FD7/glRW+XZd2d/flGm/Eh8TFhd8yJeQ6P7W6fY6dG+nBnT6TAwNGj7TEwij9UDkixZJhAMCIAACIAACIAACIAACIAACIAACIAACEPmMdcBkQedXacIe19V9H9aSTxcm50ENV76FWL75V1j4LV7yt+cjMFoPRL5okUQ4IAACIAACIAACIAACIAACIAACIAACIACRT1sHhEUd/ygLXvxvYfGWNm3qqNSfM2diiC3s+NHdvBtE5BNCHYfFlnc3NalMbVrWIN3tuLrjuX6CYJFCOb10qheGRAoBIl+k5PAdCIAACIAACIAACIAACIAACIAACIAACPgSuHyP65qEO3H5RWJUHBbYihfLfdGxWJvI9+28NdS+dS2SRUeR7v69b6QmjSrQuDe+py/nLI+XDSFkilt8ZQGT3x36/Ky495lP65bVaepHC+i9jxdFBQdEvqhgRCAgAAIgAAIgAAIgAAIgAAIgAAIgAAIgoBJI2SIfyjtpEYDIl7TKA6kBARAAARAAARAAARAAARAAARAAARBIMQQg8qWYokwGGYHIlwwKCUkEARAAARAAARAAARAAARAAARAAARBIjgQg8iXHUkuuaYbIl1xLDukGARAAARAAARAAARAAARAAARAAARBI4gQg8iXxAkpRyYPIl6KKE5kBARAAARAAARAAARAAARAAARAAARBIOgQg8iWdskj5KYHIl/LLGDkEARAAARAAARAAARAAARAAARAAARC4JAQg8l0S7JdppBD5LtOCR7ZBAARAAARAAARAAARAAARAAARAAAQSmkDyEfkefvQ5mjV7KaVKnSWhoSD8BCRw7NBWmvHRaMqfL1cCxoKgQQAEQAAEQAAEQAAEQAAEQAAEQAAEQCBhCRQvXjxhIwgWevIR+Xo8OJh+/2NtsOzh7SRJoHuXZpQzR9YkmTYkCgRAAARAAARAAARAAARAAARAAARAAARsBPLnz08NGza0vZaYvycfkW/p0qV04MABaty4cWICQlwgAAIgAAIgAAIgAAIgAAIgAAIgAAIgAAIgEEdg0aJFdPLkSYh8kdYJiHyRksN3IAACIAACIAACIAACIAACIAACIAACIAAC0SIAkS8kSYh8IQHicxAAARAAARAAARAAARAAARAAARAAARAAgdAEIPKFRAiRLyRAfA4CIAACIAACIAACIAACIAACIAACIAACIBCaAES+kAgh8oUEiM9BAARAAARAAARAAARAAARAAARAAARAAARCE4DIFxIhRL6QAPE5CIAACIAACIAACIAACIAACIAACIAACIBAaAIQ+UIihMgXEiA+BwEQAAEQAAEQAAEQAAEQAAEQAAEQAAEQCE0AIl9IhBD5QgLE5yAAAiAAAiAAAiAAAiAAAiAAAiAAAiAAAqEJQOQLiRAiX0iA+BwEQAAEQAAEQAAEQAAEQAAEQAAEQAAEQCA0AYh8IRFC5AsJEJ+DAAiAAAiAAAiAAAiAAAiAAAiAAAiAAAiEJgCRLyRCiHwhAeJzEAABEAABEAABEAABEAABEAABEAABEACB0AQg8oVECJEvJEB8DgIgAAIgAAIgAAIgAAIgAAIgAAIgAAIgEJoARL6QCCHyhQRo+PyTTz7zfmnfvl3CRIBQQQAEQCBKBEaPfoFmzfqSJk2aSKVKlYpSqAgGBCIjsHHjRurWrTuNHj2Kateu7RsI192FCxfTxIlvUI4cOSKL8DL6Ssf2xIkT9OSTg6hDh9utvC8jVJcsqzx/nDBhQqL0x0Ha2iUDksQjFu2nQIH81L9/v3ipFb/xH4cPf4YyZsx4SXJz4MAB6t69B9WtW/uiNHKCkko6LwkcRAoCIBCKwLlz5+jw4SO0bds2WrduHdWsWZNKliwRKkz+GCJfSITJSeRbvHgxdex4N/XocV+8QSoxJ0QuuMWkqVatWlEf1MVAXaxY0XhhR2uRbpsIuORf90600ifCFhOSzz//4qL6EDSNorxatWoZV69E+Fu2bL3ki0eRvl69ehlFY3mCNmjQkzRx4tvUvfu9gRa9Iox69epBnA5aiaT3ua7v2rU7Km3fpS8J27YSs65HwsbEQIwH06ZNjUiY4LS88cZbXslVq1Ytwdo5x1O8eImL2hTna8CAx+j550emCGGVy6N//4FRESZ4TP/ww4+cyiQhRD55fJG7gkjrmtqdiHG2Q4c7Qve1zOrxx5+IF4U6R5J/FP3F0KFDqFGjht5PIr9LliyJuPxsZRakfiTUnE6wGjHiOS130/zKdTjg77kNPP74wLg2HSTfIp6g+RfpXrZsmReEKX+6fERD5NO1QXXeEjSehOr3XcsyyHsJIfKJ/O/YsTNwmerSbpvbR7NPkuPn+j9//o9aYVFNJ9ejhg2vs47nrnMeXTuycZDTJJfBLbfcHJU5XZB6pUtrkHIKwl63DvJLq5o20zxHDcOvrfC7fusdl7WQKT7++6UU2YOUexDu0Qo3bDgxMTE0atRomjRpshfUU089SV27dg4bLES+sASTk8gnFmXqRDvohEhe3EXKz9Th6yaJ6mDtF6dtcgaRL5aevLAJu0CPlsinW2y51C9bmbtMaGSR7557ulKvXr0pd+48TotkkcadO3fS4MFDaN68+c7CqV9b4oUmP0JI8WMhtyfTAtuFpfqO2ldwWb/77lR67LGBF+2o28rPZZInhCdePA8bNoQKFiwYSbK9b1zEt0gmPWqCwoRh69vUthmJyGdamAcR+cS7at79xBBbwdnqC3/PgnvevHmpd++HyVTH1fZvSqstPba6H/T7oO/LC/1vv/3+IuHJFJ6af1WwUL9T33cR+YKO+YUKFYxY7HLh5rdQc6lXchy28UN+V4Stq/dBFr8cprqAVEU+9XeXchJpVed0tn5GZa6bE7gsYoPOJdV4RT2Ty4TH06efHkLyJqKtjujSYRsX5ThZGOI67PIEFd/UME31Rh1X+L3t23c4z02i0e+LesrGAWEeW38QVuQzla0t3iB5srVv1/HU1D+b5keu9V+Eu2/fXt++Vx4fbeO3aEc8Hzty5Kgn8pw8eTKeRaPol5o0uYHGjHkpHlK5H+H0ZciQIVEtMcOKfLr+yFRnXPpH+Vs5bWxQ8MUXs2jYsGetG6Y2kc+vD+Y4ly1bTt2730+uG24mC9Wg8wzdOBqk/Yl3dWsSPrUgxHzbPMm1nQadR5jildvY9u3biQ1fTM+SJUtp3Ljx3s8NGjTwRL60adNqX8+WLRtVrFiBUqdO7YsRlnyR1DLpm+Qi8vntsPp1CtwgtmzZ5rxbHnYnN8hENpKig8h3QeDjzufWW9t6x7rCWE1GU+QLcsTGZUfObyDSiQZcp+SJDP9bHGOLlnjAYaoDlWkgdRF1XN5xbSvyYlA3QRYDn24R6NePuKQx6ELUNOjbJh9yudsGcp3Vs2r148pWV+5BvuV3XTjKYfoJnX6THS6LOXPmUs+eD1yURL9Jpo0nByYvpnULZF0e1fdEPLqJquskzsQ+7PdBy5TfVxf0Nqsu/sbU/3H6R416weu3WCy09alhx9wg1g6CjU1wsS3OXfp+XTkw12LFihgtXTjcZ54Z7onL6tHlSPsnOR1yf/LOO+96u/ZCvJLLfP369d6pi7vuupP69n3YWxzzcWDdcUZTPuVyD7IRoRMb/UQe0Z5tZWrr/0S704muLht1Mgc/kc+VoQgvGuXul3dTf+NXZrY2mxD9vqlfC1o2QTcMbP2prr6YrD9tcwOOy7TpbRP5bGUi8qGGI4+nbLEeZH6hplWELc9bZX7y+qdatape/+PnYkS0I97UHTlyFPFpGBbzxLFlsX5gtxC8TrSNNbayjPbvYUU+MefijXabKBZU5NPNo3Tjmjr3cRXEuXx5LAv6qHNem8inWtO7jM2RbAa5bKbY2qgoz4R0T6KOg3L/5DI/di0vF6MJDgsinytRw3vJReTzWxSZGpxoVJx1V19TYUQ+10EyTJFd7iKf7sh20MFJ5Z+URT7dYlk3aJkGXN5d69w5dhc7kmNDKivThN5V5NOlIajwY2o/sojpN4CI99QJpp8wYUujupCyTahMaZDFD53vHDkdvCOtHg0zTcTF3yOZnPC3LhMUv0WUizWnabHDC3S/31TW8kJIVw42kc800XeZwIpJmN9xbZtgEVakC/t9JOOT2nYiFfnUsjHVV9tC2yayyXkMYu3gwibSvIuwmQEvSLnflv1julj2mvIitwlT3xjJ/EUVZPmINR8/52PoAwf2ixMjbXVe5Wqy5PNzWSH3cfJRb1N7UNszv/fhhx9rj3TZ2pRt3mj73ZZ//t1mAeNSN3XvhOnbTeO+PGa4lJlpnhHNft9vfArrj9ZVuHA9LmgT+Ux+9eS+Z//+/d4GuM1CiPsDcfrD710xX2KOsm8/Xf2R+wV5s0G0A7lvMJW92k+p/Z/YOPBzqSP3I9Onz/B8t4r+qXLlip51nxDNI50bRdru5O9sG/CycGUTetV5rSza+M1Lg66jXPujICJfmL7IVA7JSeSzrdFcRMAw9VGuW35GEmHiEN9C5IsGRYcwkoPIZ5sg6Tpn8Y3N9FtFZIvLb6Igq+vcWZmOBToUi/eKbqAMIvKJzk32sWYbIFzTZjKTN3X86m6pLm22uIXQq4tbDA42iz4OY8GCBfEm8kFEPr9JStBJgm3HyLQw0n3nMuCqAwiXCT+qo2i/gSSpinzyot/l+Brn48svv/KsTHgS6rdYYUZ+Ip9a9yZMeMX3Egs/gY/j8uMvp4PjMYlJpjCC1lHRJqMx+TIxNlnA2EQNXV10mdAmlsjH1lS8E81+Q22PPOER+eLvf/rpZ+/yCbFQ8tvsEiJN9+7dvOPBNqHZlibX33V1LVKhSy1Tl/qqtk3bRFmXr6DWPELE0I3xIj39+j1CvXv3JeEnzY+nvDDzq/d+YpluA0zuT9iPb9asWej99z9wLdp479km5X5lbrMA4D5bWNjoeHFbYKsdF8HIZMln2gxgSw4Rt8lHop/IZ+un1D7UdGzXb6HP9WP8+LH0wgsvOltD6ua2OitPU9/O7dpkFSrC9mtrkY4ZNp6R9vt+c/eUKPKplry2eYXO2ktXvmo4ujk1i4XTpk27aB4kxqghQwZTlSqVjf0Qh5klS2bPZyhfVGKqE7Z5mzx+cGQserJV38SJk7x+We53XcaaiDrOEB9Fw5JPjFWmkw2u/ZOaDdM8Su7ruV+vWbN6vEu0bPMveYMmyHpVnvfbvpPHm6Riyady4f5T9dlsG0e5jFzWP7oq6WIkwWlk4wLxnD59mmbMmEn79u2jHj16UJo0Fx+9Xbz4N6+tMeesWbPGfcvHdPnfqVKl8m0hsOQL0YHwp8lB5PMTdzgPaudss+TwQxaJyKfbAY5k0aCmS7crH0Tk04lXtvzZdgpsv5sW7CoPkTYXv3EuC3d5McP/W3fToimcICKfKX+iHgY5qiDKW9cpy5MXXuCMHftynGWHLALwwse2U2sTZNWdUFsZ69qPabLlsgC3Wcm5tFceRIJY75jamkkYMaVR9E3qAli0XTU88Xc/XzK2yTgLexyfn1+SlCDyiXpuEhfUxZ7cvnV+22zWhFwmfNwoIS35XKylRL5GjnyOvvlmNpUrV9YT4uU2xkdZMmXKHOeGQi5vdlzO1o+JJfLpFkeRinxqO3NZeLn0MbZpkkGrsTEAACAASURBVMsmiRqGaPtyXXMNx7bB4zdO6+qQ7X1OO9chv77WpW7K4o6LnzM/ccpPIDJZ8tnGOpE+efHuYsm3efPfvjc02za3XC8sMQmxuvFIFZ5c65aprou41XFSJ8bJc2jXS0p408nWx+rSpo6F0ez3be2ef4/GXD2sJZ/LkWouN97wYVcGLpZ8riKfHLda1rp+XB5revV6yDuGz4YE/EQy/7X51RPx2eb1Oos+PwMQlaHLWONSn6L5TrREPpc0BbXkM9VZtTxdLfl0Y5jLWsRmJW4yADGNwbaxOcxaj781zctUUU8tD1M7cEmvrfyDGkmI9fbAgU/Q999/T2nSpKFnnx1G7drdGk+0+/fff6lv30dowYKFlD17Nnriice9d4I8EPmC0NK8m9RFPnmyYRoM5M45Z86cnik5L/ojWeTYRDAX3H67vi7fi3f8Oj2X23V1kxdb/mydqu1300JBlxaXCa+fGGgalE0CC3PVDWSuIp9th9mUHpdFRvv27eJVDdlip0qVKt5Eii2CeBKmW5DYJkJ+9U61DrKVsS6sSyHyuew82dqbS/8i1xuxyORF5IQJL9PMmf9H69dv8D3iJR+H4bBsrgNcRD62yBGOpHmnW31ME7ZIJ7KRWmXI6bJZ8sn9tSzYuYh8ahtR25OcDr9+x4+PbjJlmuiGORIp9xecbiHY5cqVy9sRZ2smfmQx0vRN7dq1bU0g1O+mfsdlx1lE7Lfz7FJfoyHyiUlrUMfqat9pW3CoY7vf7bqmDSVdHK5ChTyZD1rwfpZ8IlydPzBTe/MrW5PIp1ry6frKoJZ8bMXHvh/9ykItZ2Yn+ihXgU/wtm1wmsINK/KJOs7zY/mEi9q3C6a2UzCmDS6RT7lP4ttVXfxIJWS/b6rvrm0naHuJ9H2/emWbm/ltrui+FXEdPnzYS67YUBJp120KqBtK0bpRXcfLz8CD0ybfxKszioDI514LXUQ+uX1yX8/rUH78jqG7inw6cd9W3+W5ucnK27RpEFbkC+q/UebA6RZ+h4UYz/WXN5nluatcf5cu/dMT0U1+LP3GL1MtkNc/kRhJ/PrrAurduw8dOnTYE/HGjx9H11wTK/jzbbu88TN+/Cvev3kuOnbsi5Q3bx73SgmffIFYaV9O6iKfPCm1iXzCuWqsqfhU6zXsOiA2EcxGXO2Ugix2RNhyPlXBypQ+daJies+WP1un6ve73yChm0j5TWb8rHIEJ79FgujYTf4p5Im5q8jnMgjq6kdQ0de0KJJFLb8bOW11n7npjiwL03AhlJt2i3V5TGyRTx6cXMzTVTFG1Iv9+w/QK6+86u1E+wlDtnav/i7XX/k3l4HUReQTkyouS37UtPuJfJHstos8yHVLLgM/PoK18KGjTgp17UPuN20i3/jxL8cdv3GpC37WlJGKfGxhIQS1sNZSKg+xccITatlaQY5HPrq9YsWKRLPkM4k7kVryqfUoWiKfqT0Gade6+Ye68aNeFMLtcMSIUfGOXHOcrrvvzDdLlizUtWuXeLc6ygsCP+tyNX9h66YantwHXHfdtfTjjz95r4h2KP+us3Y2CT9hRD41ja6bbFyWOl+IHJ5pI8wmhJnql9/8Rh2rglwMIsdnmi9z+K+88hrxcXK+/V1dhDMvdQGq5kNOo1//LAQg4Q9Nd8JCDjsh+31TWUQq8snzsSD9iO3Yu2DLYaobgrb5eVCRT7Ye4jKS3X+YRGU5DZxGF/HWj4/aN4s5EqdHd4xaft9kNSZfBsRiDB/79XNTwG2MH7+5kcvcLUg9cHlXV95Bxg7ZslbUOzE/cInf1p+YxhN5Xuoi8pnEfdc5pjzmyGmOL0pW9X5in4zs6zaxRT61n9Nt0prKhC+w4k193txfuXJVXB74/TAb8GL+ZuuTTOk6f/48ffbZdHrqqcHeLbl9+/bx5ip8o64sAEYq8HG8sOQL2lKV95OyyKceSzT5MlGFNJvI4YfMJoLZcAeZMLiIRiaTXZsln21iq34v8mWbRNgECJNvExMX3S6LybxaZe+yANTtwKuLIleRzyU+Xf0IKvLxwMSLdr6WfuLEt+NNdHSWkuoxPr5i3ubgOai1o6ne+4nYwupQnjgyC3Xn12/haYo3TDs1WZva2rbtd3XS73dzKocVyS14MisOQ1h4qnGZLIoircMuEwkbV1PfobYPERfvTLJoYuqrVN4uAp8qOjBD+SbSxBD5/C7l4PSoPEyCtuDEC5h58+bH+SsL2t/Y6rXpdxE/T5h5J1dewEci8rkKcepiK1qWfGo+ZSHDb4En3itTpowXRLZs2eL6X9NY5rpQ07FX88tlv2bNGu1N0ur30RT5VEuuWbO+IvanJHxC8gKcLW1YMOK/sR8sUUdMm0IivZdC5POzsJPTw8IY97v82MZZW9vSbegJrlznhDjB/buwVlZv17WxtKXBpW+Xw5DrLp8qMPVnch/A8xibGJSQ/b4fgyBzdhtLU3sVYovLYlot/8qVq2jdMqi+lDnuoCKfnN5I2py4nVaszVz7cI5X16fq5odyGv3aqI69mic/gVB917YWiqQu2OazJv+tQS7ecL1d1jTemdbZJr6yDz1+Rx3zdu7cafXJJwwP1BMqLmVgmuuKtLDxAj/sNy537tzef1k8F8YMkfjkCzPHUvMkz+90GzPyvFpcpiNvKgftv+VyjKTvUzehIm0HLvN1DhsiX6SE//suqYp8ckNQBxJ1YBK7L9HYaQkjHoiG75oOF5FPtRTgvPNxCz+RT0xCdT4qbPmzdaqm3215MXUm8qBrEmdNC+9IBQuVgRiE5MHNlbuoi7LFaSRNUjf54zSwpdmYMS/Gc96vcpKFTHGkTx4ETOkxlZnfoGkKy9WST1dml1rkC7Ijr7sgQTCx+ZZR2am7lKLfkF0O6HjLaTBZwya2yGfrN+TJn3qsQq6/YiHL74uLC3Qin4ugqmOnK2tX59s6YUY3wRL1WfhNdO0PxKTHz7LR1PZdfJC5psPlPdnKg4+YqBP9SEQ+l0Wa7p1oi3xqu3TZNJQ3O0xW1jrH4JEcsYmkv4z2OKW7XEguczFPEflT24lN5BTjRLdu99Dnn8/yburlzSFXn3wcv2gT69ev9yxbTY9cLiZR1jTXiHTBYxorBBc++sRh82JUWDRNmDCeJk+ectHFG34iX5CxzaXdC0f6wom/TTQWAiDXFz+RT85DQvT7fnmLZKHrwkqeE7qIexymSSRTLWNdffLZyl9OlzpnMNV5dazXjd+qEK3yMoVtEvnkPlm3oWm65FCNR+bBfm0rV67kXcTBLk8upchnqk9hLPlEmK6bALY1nGk+JW/a69Kr9v2qhaj4hvt4PtZv2wR1aXvyeJc3b15iwwd+eFNGnHoQ/UwkIh+HFWbNZ9rgl+fJYg0nzwd5I5HX/3KabcJ4tPu+SMc8NR0Q+YLU5BDvJlWRjyuS6Lj9RBhxc6GrsGZDZRPBTN+LhshHVsTkjC0c/B7XTlUMovKNQH4iHzu75EmtrhHZ8mdbrJt+t02U/H7XWfPJ3KIt8skdNE8YhDDmJ/KxRRGLyUEvZuC4/HZ9XAdgMaCYnFSrR7xtu+aCrzzAiuOGQY5/2SYS6iJAZ+0VyaLVVo9tA5vKx7YzZ2urtsm0X3pMtz7qJvI6VjoWiS3yyRMNscmgTvRNjOVFAk9ixI2OzMy0oSEfQ3ERYeRJH1sb845u3bp1SGwgiQuA1OOWcrn5iXyq+GAS7dkCyObDy8+STw1XVy9tddk2Brr8Lo/PwoIrrCWfLl5d36+KcH7pDSK8qwvsSL41la06/unqUpB8uZSRbiERSV9ri8s2Z+Dv1fz6WR/IiydRBqb+zCVuU3swCY268c91Q9HW9lzGkQ8//JhYgOBLtVjk4/6UjxHfdtttgUU+W9nJC7ZI5tCm+qSWi4uVd0L2+7b5QNjbddX5qjA88FvM69IkyoPXDrLIy+OdPP8PKvLpxki17FyFVrVs5bbZqlWLuNMFtrrnaskn+gO/kxGmumuywGUDCGE1J/oYiHwbPYu7IJZ8cj8uBCh1bWoT+fh3ddPgnnu6Uq9evQNt6oj6JuZIrBuwFd+QIU97/SY/suW1bUyJZAPOVuddfvcbG8Xalf8rLHldNlRN8drW7X59FM95a9asQfXrX+OSrYveqV+/Pl11VS3rt7DksyLyfyGpinxyqtWJkWoxxw4pgzrBNFGJRDyQOwsO1zUttgmfSKO8u2za5ZQbq8mXhTzZNpmFu1YneQHkkg+/zsRmzecn8vn50PBbpMnHZHSWorIl3/jxY+mFF16M5w9L5eS3eAor8olJjrrAN4mjqhWiesuarYxl0cXVcb+LJR/HqzvmFMnCM5J2KvKtW3DYwrMtUkxl7CfimgZzv4WriZV67CsxRT7TzizzVoUfXd9osxgQk0ax2SN8rnL4QW6RFUz4CBz7NxEipLzY9+u/g1ryqUf55AW13y6mWpfEJE4cgzT56BKLIJvQYGv/QX/XTTJdJp46nmpdkusGp0tcPCJ8UIowIvWNJvcJQY7UqYzkstUJvJxOtnjo1Oku7wimSWDyY6/uoEciypjCD2MN4DpeyH2XThj2m0dF0leKvAYV+cRCiuuDaFNBRD6/iwj8NtBE3Rc3lap9panOuG4UmuosW0uyoMj//emnny/yH+lXJ03jkVpetvFTjkMdi8P2+7b+LJKFri5MeaMv0rYp0iLKRPjkE/0p+xNj4SIhRD7Ok2jLwr+mTlhT5ydyny1u2422JZ/KW14zuF7cxOtEtjiXGbIVuti837JlW7y1m8sGgq1uhf1dl4agY4dr/+CyjlPzI9IiLi9S53z8b5vIJ4cp+hMh8rmcSNJ9/9RTT9Czzz7n+doWwjO/pxP51DiC8nUpY9fxQ8dLDV+eW5n8XLukSYxzQTc45HnIo4/+z8lNiGt6dO9B5AtDj4iSm8jHPl5UKzW/BuTawQmMtsW+Djd3TOJWnEgas23nRJ78cWfqd1yXOyz2gWOaBNjyZxvYTAO87miw2vn6dSZigqTb+UwISz6RDzYRt1nyiaNCptubRGdpMjOPVOSTJzK6I5psxWo79iNumZZvHw3ZZXifqwtZF5Hv5MmTcTdfy5PgpCDyyRNcdWLrYtl4qUU+Tv9rr71OzZo19ZwK+4l80bp4Q9Qjjktc2iKsl1Vmfv2wi8gnJn1yX2kTs9SFpYjHdOxN1AHTJk1YkY/Tq/NPprZHOV/yjbosbMl5EtbFEye+GXecnyexiXnxhmCmO67rWs/kRVpQkc9VODX1eWJRy78HtbpRxze2DubxecyYl7RW9PL7QRcS8vvCDxr3wXxzne0yA5f+PqjIJ3Mzha8KHaJei4ty/C520h2z04lntvkKpy0SkY/DZT9yLFrojvKZ8mwTs/zGEtE/cHnqLIqjKfLJC2/ZxQcLHeqlXH71xzR2qxxMXPjv/Mj+5eQ5ajT6fVv9DyvyifSKjXPXY2jqRohcl3mdE0l9V8P0GyN1ZSfnxTa3FO03sUU+v7WCThDh8VwWTdWL5ZgZ96mq2wmXvsVWt8L+ntRFPnmNYho/L4XI17//o/Tee+97/Tc/OuMC05in9rOcfr4865lnhtLo0WPiuU4KW77cxtj3Oq/pbYY3Yl2i67v91qa2/juoyPf770uoU6fOdPbsWes8Jywf/h4iX0iKyU3kMzmbNS3Mglo12UQwG+6EEPl0iwPbxRu2dJp+DzqwMd8pU94hPu7mdzupbSIlyomPqfDiRbY+SwiRT86/bgcraL2RjxhFwt50DI+tltRJo2sdC5oHTrff0Qi/fLmIfEJ8CHKk3VZPTZcy2AY23XFmHS/ZitbPybq8ix+0/MMe19XFl5iWfLqFmlofhDWGbjLiIvLp2LuIfGICIztZFju7OmsDv7YVRuSTF0JiUmc6DiLni33UyHVVlKtYtAjRU/6G60MQC8eg9VW3kIqWT76gIh+XF4sSQQWvaFjdCA4ye7GZYjuSHUTkU9uyzSJOLR/VAjBMecsLOb/xxc9amhczNksntR0K8cLVN5/Od6qpn3U5luUy5rrMnfxEPo6jWLEi3i3duvhM1oxBN7LVflMNV7Qpl0tF/IQiWcTV1QdT/bHNwYP0+zaXOWLOE3ShK9pQmE0CdU4sC3TsR/JSi3yuF4PJ/VNCHNdV+1lT38H1SVxYJ9YPcvmI9m9qp2pddmnPYfpSl2+Tusgni8I6f8G6DQN1jJc5mMrAJoBxGCZR2tQ/qoK4SIdO5OMTBEGtCuV8uYwf4n1TP69y4n+zMO16clBX32zrct03cpt666036PrrG7lU5YjfgcgXMbrYD1O6yGebMKj4gr6vW/C4Nrow5tFJReRzrX6RdCbyRCrIMT/XNKmdqp9PPtuRVz9rNNukVE1vJOJc0DybOnzZ15mrs2gOSx5IdUfK5TyxtQuLAuIoCn+vswbzy1OYdiovODiOL76YRZ07xzpml0U9kQ/+u81aJilY8sm8TOkJMtmQwzNNPNTdUJ2gwJM/FquC3rxtK2MXC1lhYcyWMUKIEkccoi3y6axlRRtigVtetJkmmMxc5Itv/eVjdKowahPUxYUfQXwVhuk/dHnxy5+ISyd0BRH5dBbuNsFGnqDahCYXJrpFmMvGgKvIpxOF1LHGhbUpLyJ8sfEi3z5oE0hM7c+0wcBpEPxt/g7lfkq+zVZYdgWxqo/Ekk/lZbPQk9utX7sT+be1TV0/LVv6yfORICKfbhNP17e7jhO6eY/uWz+Rj9nJgmI0+33bvI3jjnRuKvclrtZ7cr1S5yGyQ32blVFCHNcV9Yg3KHgTiX0kmlwPqJZH4j3OH1tNyWNrkPqly7eoD37zMFlskstCVxddhbPEFPlsRgJBbtdlTjrreLmdqZbK8tzXdrJM1GHRr7L7CX7kW+VFu/LbTNfNv/zWUSJeP5FQN87p+ke/MNSx2c/K3SW9YtwLqgv4iYryPNs2lvrNY4L2fWfOnKEhQ4bRRx99TAUKFKBJk94i9sWYkA9EvpB0U7rIF1RIs00wbLhdJ0eRdKr8jSl9QRurKR8JNbCFSV9ysOTzqxdBRT51MBODs5hAsZ8J2WqS2Yrj4uJb3d9MaZRN7sXkQJ7A2gYR+XuOQ7d4lhcXqu8TuS24mp2Haadici18nJl8HXK6XIXOy1HkU8td5cVlxMJWrVo1PYHNNHk0LaBtZezXrtRveYefj0CxlYzfBC+IJZ86MRf1nn2iykf3dX2q38JctjLTWVOYBHHxd66zvEAzCQl+1kS28U33exiRSQ0viMinih62flbUM94gkxc8keSZv/HbjGEm7Cewa9cu3nFP9bGJfPKCW94MEYsn1TVE0DJVw+fLuoQI7Xdxl5wPtjL/9dcFnk8rUfeFIKdz36H2FzYxTCyKOE7hi7FmzeoX+WVU2aoLr8QQ+Vznma7zIJNQpnMJ4iLy+Qklfhs4pgvc5HmGnCaTwOtn2akKVtHs93VtT1dfglryyXXZJtjq+hedpbt8Q2y0RT5THydfUsBtjB/R34h2o86Bgq4RXCyTRPrkfHNfolrmmcYf7oN0czVXkU/XR7jk07XdRzrGuAqSfuGrdY39oep4ueZFZ72njj9+c6wglnx+bcfm91F8q+sf/eqkq8jH4e7ff4DGjHnRO8LrOp7ZNs9c2ot4R26vkdQx1/FIhL1161a699776O+/N1ODBvVp3LixnribkA9EvpB0U4LIZzsCwR2a606bbYJhwx2JyOcqbHDcyVHkC2uZllJFPsGlQ4fbPfFBfdR6rZuo69jy3/gItWotp6u7QqgwHc2QBQddGxLf25wfy23QZKUQ5Iihq0WIX575N5NvQXFrN79jEzn5naQm8kW7zbhMPEx9o58VjN9E2tYX+01KRXnoys4m8tl8ydnGEllkYCZs2aATPUx5t4lVtjHI9n3QiZ0tvksh8gnftHx8U+47/eq9fHRIZ9Fky2c0xAF5MWvq70TaTP2OyXrAVXjQ9Z2qqOAnMvottMVv6oJHDk/4DeZ3TRbScjkKh/n87v79+xNd5LOJaC6Wm5xX1/f4XbUei75Cre/8ri19trHSZcFruthG19dxmtSjvn5jvtqfJlS/7zc+BRX5OKxI+xDdpqpu7ud3XNfv+KI8l7ONBaKumUQynZhgGrfkjeEgfal6tJ7zzdZh77//ge+6TbZmMgkstjSZNubktZbNd6i4uMP1krogbKIp8m3ZsoX27dvn3VirG1tcRD6/Pkywlm+B1lnW+835XCzjwlryiTmZrp+Sy12k3W/+KsrSZqHtEoYIyzbXFr+ziyzesLT5wzfVNzkc20klDuP8+fPEJ71eeGGMF+RTTz1JXbt2DlKdI3oXIl9E2C58lBJEPnnA1eEQHZrO8iQMPtedI1Mccqeo+rOzmW8HTbeLUOE6sNni1h3Z42+C7HjK4pItPtvvHG+0L57gOG2LfZEu00SL/ZS9//40r+NUy8ckjOrC0oncfhNlm6WQjqfLhEr3nU4E1OXBTxw31SdXKzs5XXJYavmJtMqWiPIk0a/+hqmvJl9Rpom8Ld9+ZW+b9Lq0pSCTWd3kR02DzfePn99Fv/yYONlEviAXb5jqPFu38HFbtqjz88+mm1i7LMz8ysmvLdkEAVv5636XRT5xGUgk4bj208x12bLl8Y6EyfGp46qf5SNbr/CiJ8jDfTXfyK5eNuMXhm48N4kbHI7fpNu2ENJZWshzJF27MFkOufT7cnyCge6iKLkd2AQvUafUS69MY4HKXueTz1Q+tnHcbxPZJMia0ul6uYvahv2EdL827bLpbFtUMjfTpomoi7a+TldHOFzdvNQm8vF3rv1+2PFOrjN+JxSC9B/8rs1VQLQs+WzpsokT4nt5Y0i9uMIWh0v9kuPh+bBfO7FtPNvSo/5us/T1E/mCiDdB08XvR0Pkk9ueH1cXkc+WB93aQrhHkTfOTemwjW0mJn7p0lky2o7Oqv1GkLWrqa9zDcM0dvA4xT5beXNQHt9cNm1N2oetH5K5bt++gx54oCetXbvO2n/Z6kmQ3yHyBaGleTeliHwhMUTtc79JlW6ib1uwRy1hjgG5mKg7BnVZvBZG3NEBEgOBaWGhmwDbBEEeHGSHyK4LDV36XCcCfotD04BjW2xFq0JxOxRHN+UB2c+hM1tjiUmKLp2RCDOmyW+QnU7ThMJUxi6LPr9yD+J8WD32ELT8XBZ7QcPk9xNL5MuaNQutXLna6s9RbVNB65KuDzJt6oi4gliP2xhH05LPLy65T7FtWsmiBIepujOw5Skp/+6yEBLpd7Ea4ndNooLMQRW05PJQ+xux+BUiHVsdqMKlaknAccm+vrif5Ue2wHSpvyof2yJetjYxjedqfQtqBRG0Psn9NH/r5/g9rHAfRIRR8yFYR9MPaEL1+0HL4FK+n1giXyR5DLpGcK1fXI/nzZtPK1eujHfbMqfRZZ4WSV785gK2fNp+jyQ96jfREPlc5xOuc/to5MsUhmlsU/vlIOKU3D+6+HRNyPz5za3FZqOfAKozCOEwXU5Uhc0XW/LNnPl/9NRTg70bgfv06UWpU6cOG6z1e4h8VkT+LyQHkS9kFvE5CCQ7An47hLqBkBcFs2fPpmHDhhD7MuFHDG6qD7+EhuF3VDKh4w4SvtitCyK0i2/CCKVB0oh3QSCaBFzEnGjGh7CiTyCIyBf92GNDtB0p5ndcFsEu7yRUHpJyuLLIxz4++enfv582yZdS5EvKDJG2hCEQtM26iny61Ipv+TfVN2nC5M491DD5co0lGiKfa1x4L+kScLEYTQyRloW+2bPnULly5ahEieKJAgwiX0jMEPlCAsTnIAACIAACIAACIAACIAACIAACIAACIAACoQlA5AuJECJfSID4HARAAARAAARAAARAAARAAARAAARAAARAIDQBiHwhEULkCwkQn4MACIAACIAACIAACIAACIAACIAACIAACIQmAJEvJEKIfCEB4nMQAAEQAAEQAAEQAAEQAAEQAAEQAAEQAIHQBCDyhUQIkS8kQHwOAiAAAiAAAiAAAiAAAiAAAiAAAiAAAiAQmgBEvpAIIfKFBIjPQQAEQAAEQAAEQAAEQAAEQAAEQAAEQAAEQhOAyBcSIUS+kADxOQiAAAiAAAiAAAiAAAiAAAiAAAiAAAiAQGgCEPlCIoTIFxIgPgcBEAABEAABEAABEAABEAABEAABEAABEAhNACJfSIQQ+UICxOcgAAIgAAIgAAIgAAIgAAIgAAIgAAIgAAKhCUDkC4kQIl9IgPgcBEAABEAABEAABEAABEAABEAABEAABEAgNAGIfCERQuQLCRCfgwAIgAAIgAAIgAAIgAAIgAAIgAAIgAAIhCYAkS8kQoh8IQHicxAAARAAARAAARAAARAAARAAARAAARAAgdAEIPKFRAiRLyRAfA4CIAACIAACIAACIAACIAACIAACIAACIBCaAES+kAgjFfk2bNhAadOmpSJFitAVV1wRLxUxMTG0evUaOnz4MOXJk4fKli1jTeVff62nvXv3Uvr06alq1SqULl066zeRviCnL02aNFSpUkXKkiVLpMHhuwQkcOLECXryyUFUr149at++XQLGdGmDPnDgAHXv3oPq1q1N/fv3uygxggP/MHz4M5QxY8ZLm2DEDgIgcNkTGD36BSpevESK7psv+0IGACOBjRs30rvvTqXHHhuIMfkS1pNz587R2rVrqXjx4pQpU6YEScn+/ftpzZq1XtgVKpSnnDlzev9bXk9ky5aNKlasQKlTpw6Vhu3bt9OWLVu9MIoVK0qFCxem8+fPe2ukXLlyBQpfrK2itdZh1nv27KGNGzfRunXr6NprG1CZMvY1Xigg+BgEQOCyJACRL2SxRyLy7dmzl/r2fYQWL15MDRrUpzFjRnsDj3iEIPH5519Qjx73xRMtDh48RBkypKcMGTLESzkvFt544y2qVq0aTZz4BuXIkYO2bNlCQ4YM88RC21OzZk3q1+8RTySUn2XLltF7702j1BZJ4QAAIABJREFUatWqUqNGDb3BUk5foUIFadKkiVSqVClbFPidiHhSO2LEKBo9epRXRuIRIhVPSKIpQnF83bp196JJjHLiOt2//0BrXKIOFSiQXyvKBa0sNpFP/N6hwx1RXVBzfufP/zEqeQia56Dvcx+xcOHiuP7B9v0nn3xGjz/+BI0Y8ZyWWSR11q+cbGVoS6/6O6d/wYIFUW1PtjRwe5szZy717PmA7VXt74L5tGlTqXbt2hGFkZQ/4nY/cuQo6tz57mQ9ZgRtS7oyEfV937691v7Sr0y5zkyYMCFUGK51hvPNj24jxTUM+T0xPrVq1TKiMBOijxLp47zu2rU7UfuPMAx5ThGNPsOlHxblFjZOUX7qPDcSDsn5GxfmCZW/ffv20bhxE2jatA+od++HqFevhzwRTBbfXOKWDRKOHTtGp0+fjvfZH3/8Qfff39P725tvvkY1atTw/vfJkydp+PAR9M03s6l58xvpyScfv2h9w0YEbBTh+syc+X/Ur98A73Wev1x3XQN68cWx9NVXX9PTTw+idu1upVSpUjkFJ9ZW0VrrMJennx5CXPf56dbtHho4sH8g4dEp4XgJBEDgsicAkS9kFQgq8vHA+dJLL9Prr79BmTNnpgkTxlGdOrU9oYB3c4oXLxZPRBOTH54EsNjG37VocRMNHfp0vB03ncgnJmI7duy05vKWW27WTmanTHmXnn12uPf9W2+9Qddf3yhJiXyy4GjNpM8LuklmEH6moGXRld8xiW4JOckLu5AKwtVV5BOT+/HjX/bE47CWdTZ+nK6OHe8mm3giwmFxW35M7WPevPnehM1lkSrSEISneFcV2lzrvUg3T6T9LB3VNLnUmUjEBb9yYPbbt++gXr16U69evUKJscxnypR3aMyYly7aKPHjL+qlrYzUdu3Xtm1hid9tddg1nEjfC1M/dXHq2pq6qBfjli3NcvuLRr8sx2cSsf3SFA2Rj8MXZc7/W2zO2Viov5vaoa0um/o0U/yc1i++mEXDhj0bqE355celnzF97/JtJH0UxyfaAo9Nw4YNoYIFCwYtlnjvu9ZzNRLbeCXGgSVLlnhiQZcunUOlU867HLfKMVoiH8fHbGbN+jJRRGo/OGH6P7UPce2jxHeu8xNbm3YtfHm+u379enrwwV7099+b49YkbF3mOscQccphRlrfTem3tQP1O7ksmXHLljfR008PpRkzZlL27Nlo/PhxdM019ZxwBRX5THNIp8g0L0VLXIw0fnwHAiCQfAlA5AtZdkFEPjYX/+yz6fTUU4Pp7Nmz3q7Z/fffR6NHj/GOLDRt2oSef34ksVk4H7FkS77WrW+mAgUK0uTJU+jUqVNxqeXdqLvv7hT3b5vId8MNN1ClShXi5fbMmbP03XffEw/yugm/PMhXqFDBW4Tky5cv3uBfpUplmjjxzXiWiCGRRvVzl4VAmEVEJImVuYrJS5gFfrQmfpwWtihlyz+TMGxbGLqIfK4TYJmtbaJj4+e6KFfDkS0O+VgdW7a5PqoQ5DqRl8N3tUC05c81bttCRyxKXBYAuom5SGf37t2od++HXVHGvSfq36xZXwUqC1tEYoHCbenDDz/yFVx074g6XatWrYs2S3RMRT4mTHjFs8B2eWxtzyWMaLwjxpqg4piuLrtYS7m8o8tXECshU5/EbXj8+LH0wgsveuOx7YmkjLh+fPnlV9S378PxrLttcYnfIxGyTEyjtTh3XZRHMj4ndB8VyfjEZeGX56B12FVEi6S8bHVUN5ao6XdNX6Qs1bqv21RxbR+u77mOkUHHZ9vchMOzjd+ueTC9p47Xat/9ww/zqGfPh7x1SYkSxen111+jggULxK1DXOJPyiIfu6rhE1SPPtrPE+x79XrQc5XEj3y0Vz+OfOqJ0Dw37tfvUY+L7hHHec+cOeNtqKobxS4Mde/Y5r6RhovvQAAEUj4BiHwhy9hV5GOBjwW1gQMfo0OHDlPbtm3irPHWrl1H993Xg3bt2uUNIl263K0dXHkHio8b8v/zsVkekHnhwYPUL7/8SkuX/kF58+b1BDsW42rWrE59+vT1BBvdgkwe+HUTP04XCz7sP4KtDBs3voHSpk1Dsjgo4suYMf7xYcbKR39vvbWtl6ZL9USyiBBpDfOtLb/Mnhf4zZs3JxZKw8SVGEf8XI/X2kQ+eZfTZfIi8qbWT9fFA393zz1dPeswP4tWsYjgcpMt3nSLGc7jqFEvXCQEibwNHNhPe2wqoRcRfkeRXRcRpjSqAg2/9+GHH2utf13DsLWRoL9zWR0/fsJrT6aH6wDXO9PjKpjLi06RX9PiWeUhL5i5D7AdCUxK/iT9xEy/8jLlwUX8cHlHjTushZwoM9MxQrU9mfJnE6SC1HExhrtYitiOP/qJfLb6GCTNtncjGfdc+5dI+ih1XLGJlSItNhEqaB12EdFkgc8m3MlzPT9xXidI6cR5l/Rx2bu+Z6snifF7Qo3PrnMikz/hsHl3mXPxCaMRI0YSn9zhefuoUSOoZcsWdOTIEe/YrsvDfsD5dJLpkftCuV3Z1iFyeC59n0ta+R3RDlzHfFu4Yj5bokQJOnz4CJ0/f872idPvqVJdQVmzZsFxXidaeAkEQEAmAJEvZH1wFflWrFhJXbve4wl8fo8wJf/008/iLAeuvvoquvfebp7/Pt7xL1KkMLHFCPt2EBZ/apg86WSxgf2j8cKWRcFcuWId3YqHHcBu3brVS5M6SWRR8rXXXvf8WET6uIg4kYbt+l0kiwgRdphvXdOnxhXJMcVoi3zCV4h8UYc80S9WrIh39NXlkRebsg+3QYOepGeeGe45RzYdUxP5si2gOB1+u+ViMaQu2HSTbzUcnV83bk/Tpk276IiRWPgPGTJYKzQl1CJCtixjX53qRSsugqho/ytWrNAea5bLv0mTGzwh1CQqmvKp8naxBhR1zCZayMfWTL4nxTu2OudqySdbeMnpY96yX76UIvL9P3vnASZFkfbxdyO7y5IzqCQzIAqKYBYjZzgjegaUYEJQkKB+BkBFBURFwIiA8TB7ijkr6VQEROUUiSIgSXLY+D1veTVXW1PdXd09Mzsz++/n4blzpyv9qrq7+t9vsGHsdE9wEpltLZG8RAy9Xadr3uaeZbpP2VjxqXXb3LNs+mJzTqwt+Uwin0mkYk68v7j11psDx1cM8oy1EfmC3KN0AZsFeDc3UluBj+cw1iKfur6l9b1TyAhbgY/7aVpLfoVq9TnrJvIFmXub6yHoOfF4PusfR3nMQ4feIjx2ZBxrG5HJr9W0ZKDOndc9lN8FHnvsCerb99qIlVtQlmwY8Prrb1TwPgpaF7+7cN85Jl8qiHxqfHKbvZeJSzK8OwWdL5QDARBIHgIQ+ULOha3Ix8kv2KpuxoyZni0ed9yx4pwvv/yK+vTpLYKycpBYdtdlV1+OK8Fx+VhMuOeee41uRLrI59WovgHgB/411/QVrrxBj2R4UIXZSIYpqzOL5eZEF6vcRD43KyCTVY7Ti7ztF3mnr9bqi7NMLCLrrF+/QZTQZ3I/d1uHTiKfusnSN8omt0u1Hg5ALQUzbtuPq65JnPL7sqSO12mTr2dPNglZToKH6cXT5gV6+fJlrgk8THWY+mVjoWbj6iQ5eVlv2YjhNi9c3B7fX6XLsXo9mvqQLiKfDT/TNaoKfFKEvvji7sLa1Ub8sDlHbVfyDvJibCMES9FGTWJjs5ZNHwyc7mm2bvpOwozXM9uvJZ/bvYLb8rJ4c+pPkGdsPO5RThbjbvdOdrP3+vggx+13DTs9b9V9hElM08MFyHq4H16Jt5ye/dx3PtRkK7b7AbfzuN5kiMUn5ygez2dd1NPXu9Mzy8/173RtqR9Q/N4Lt2/fTj/++JPwFvJzyOy4y5cvdw374qdO9d1EXf8sal944QXGqpYvX0GjR48hTgDC71AcY1A/ZNZdXvccs1g/SkpKRQz0Z555NvJT7dq16eGHH6Q2bQ6OOt9kcafuPxs0qO8Z23Pjxk3CMysZ3p38zBHOBQEQSE4CEPlCzoutyMfN8CaCXV35aNiwAdWvX5/UBwMn3/jpp5/ooou6R8Q7fhHir35801+8+Fe6/vq/AuQOGjSwQgZHkyji52ua+rWMrfh4A/vAA2NFXznJx6WXXhIhpT5oO3bsQE888TjVrl3LF8kwlhZ+GgryEiHrD1PWTx/l2mDrOLfNmNNLtvp3XkN6BlUnSw+nl2HTi66ttYhJ5LMRGv+yjqsYE9Dry7PK2CQGyXZldukDDti/wouKk3WKdNc9/vjjrDIF2851WEsBdr/XrQBMLmly3bJVKJeRMRb1F/EgIh9byHz88aeOVnzMwrROTYKujTDiR+ST15EpvplJZDbNmy78Ml/dNdspbp9TG7Yinyk+H18D0uqV+xvLzNu265bPU19W/LyA6Pz0OHk24ofNOXIs+scUv+KTrZBp664r++XXClKuGZt7oNO92evDkqluv+Kf2ob+7PJq38/643NtrY393qPatWsnkvTw/sp0falzIUM/cH+8RDN1fH7WsHq96dlr2SNk+PAR4sOvnklXtdjjdc97AT9CpBynen3LOdRDUAQR+WR//M57oqxi4/F85nnnWL6qV4R6vX733Xzx8VAfYxiRT73uvO7VLIK9/PKrtHXrlsi0cPzt1q1bBRLp5DW6evXqSHnOlrv//vv7nXZ65ZW/YuE5iXxuArv6vJLvSvxeM3fud8T7wBo1anj2Z9as2dS//w1R3lfHHHOMEPps3nnUfnBSHI4F6HbIxEZe8+bZeZwAAiAAAkQEkS/kMvAj8q1YsYKGD7+LpOhgapq/OnEaeTdXWQ7w+uyzUyps8kwi3y+/LKb169dbj1B+2WI33m+++ZYefngcbd68hZ544lHaZ599IvXwl6beva8WL342LyF6B9RNiO2XcOtBaCeGEerClPXbX5uv2k4vc+qL6YoVv4lNo/py67R5dWtTHbu0aFNFBm6TLbrUr/tSZGEXLj8vQKaXQb8v5yYxSP2Kzq4jqhuaU4xBtR4ejy6Y+p1X9fwgLxFu5b1eovnFgV94eWPLx2mnnRZ52XAav42VDL+wcPn77x9FPXpcHuWqZxJKTPenWLrres2LzfVlqkMVTNUXNf1cN6tUPyKfukalMFDZIp8qxnJsIM4o7ef6lqxM16hqbeI2h7bPGSm+8brnzMp+7iNeHz1sXHbd+unHwtDtI5gNM772+eMgfxQwudX7EfO8xPgwbruSiZ99QLzuUab153SP8vsSbjNnpvaDrF+9Hhu2TsKQ0weNICKfFCW91pPXvTxev8f6+exlGXjppf+gbdu2i3hrP/zwYwUXXlu+JhZyrdncM017CF4vHEvbLQGb0xyYRD72ONq4caOvaatZsxb9+uuv9NJLLzuKfE6iGVuLqyKjXP/sndS791W0adMmYSDB5dkF2HRwko4BA24Shhmmg5Mm8r44KyvLdVxw1/U17TgZBEAgxgQg8oUE6kfks7nhy6/h/FBkQfC9996v0EMOijt48E3i5Vp9wJheov1uLPUv8Rzzb+3atSI+B7sLy0Mdh81Gwm0j4mcTG2Sqwgh1Ycr66auti5iNyGeKz2Mah5drI/dfijW8GeUXezVeoPxNXzNO7rpOPJw2wn5forwsvnR2TuKNWo/c6MpYR35EKVP/bQUjt5dN/k1am5iueVlWfWFhSxV2O27SpHFElA0r8rmJWjprac0lLWxkDEablz2vefV7jzOxlXPFQrBtpltZD9+/+GArXCeLk1QX+VSrtUmTno642LEVilf8QpW3SViysXCyOUferyZMmCAESGkhI+fH5sODaS05zalfSz7un8091895kq3XBwu3hDz69SBZt29/iIiZGuTwc++WzxE/1lq2Ip+fe5Q6Tv2ZZNqjqOfY9N12Det7LN2ST+2n/jwy7cX0c5w8BeQ8cKgY5sbXUN26dR1jr9qKUKbzTB+BwgpsQdapXiaWz2d2/5QZVk0iq3r/YNGJBTV1rm35Ou2tbd2gnUQ+FsGkuy6vIbYyZyGSj4EDb6RDDz1U/H92i2WRkvedfJjcdXn8fp+rfE2x0QF/WHGy5HOac17jXbueQH36XE1s+crtc0JD1TuJLfF4X2c6du7cScOGjRBhkTjTcO3adWjevHnCm6pr1670z39OE8XuuecuOv/88yq8G+n1+fGmUssmQ9LCWFxTqAMEQKByCUDkC8k/qMinmrBzBquxYx8Ubrj8gLrggvMiWa1YaOOsVfIoLCyMfH3irFf8JfC3336jp5+eLF6++OHAmXUPPbS9ePi+8MI/rUcoN4CxeHFWG423kOc2wDBCXZiy1tAVVzjedPDXQScLKSdrJHXTLAUdNbmASUyxGZv6gmB6cTP1x0bk09eXTeZc00bZ60u5Wq++gfdycZOZ7kxsVbHMNM9urs22Md9M9bq9POsv+ro4pr9kOrkDeTFVXxIlUz0OlDr+pk2bVohr6EcUsrmG/L4829Tp5xwnqwm2xD711FOElWMqi3z6Na7+d15evkhAwy9PXjGfnGKe+WHtdq4uHKj/3azZXsSuV2zhbGPVJNvRhTy1fbff3PrpZqEny9lYt6n3szPP/FuUiM91BXH5S7TIJ3n4EQZjfY/iD6pqIik/a0TlvGDBAjGFfsbiZ/3rgl2QdvTnj2q1xR/x+JBCOd+7+CPz/vvvF2WtbStC6ec57TuSQeTjscfr+axzUMe73377RYmpNvsop7XjtE80nc9eO5wJdtmypXTDDQNpzZo1UffIzz77nK677noRn++UU04WFodlZeXinYP/sQs7C39OVm1yrCwEstjWtGkTx2X/1VcziD8kOQnnXt4LXDE/i7if11xzrfBi4H2gdLPnsDBdunSm8eMfMbrbsjg7btx4euqpScQeUyzkLV26lJ58cpK4rh95ZBw9//wLQgDkJIkjRgwXWYhVIwjug8kN2s+1Ls+F2BeEGsqAAAhIAhD5Qq6FeIh8ctPOX7HUDSeLeeyC1L37hXTUUV2EKMjm52yGrh/8YJMin3xgcnr7779fKBJ4yC9uc+fOjWxwIfJVpOjHvSrMMlI3ZfLr+YYN66Nc4txEPnVjbjpP/5tt7CknIUd9ueEvrtK6zLQ51V/KvAQBnaVeXq5nTgrDL2cmEVkXf1Shky1h+/cfIL4U6zGYdHHM9DJt47YX5AUszBpysuZRhQM1tpzTS5qtlYwuSKhzqop8vJ55087i9fTp7wrLL+lGKF+K/Yxb3/zHWuSzsbbm/vJ9mUMrcEgD/vCiuq3r941UFflMYrXp3uJmMcWs1OtXCu/8d6fM8G7rwc2qSv3NdH+T17bp3qoLYur9Qn1B9FqrXte9jYBnIwSq16/JUle9P7tlwdbjTZquJ52NrcDjxUrW27btweJjpdfHE/2eo68Frw8XTvcoNRuml4Dod226fTBV14pXu/oz049VuWlvqD73eD5lNnC3D1RqPbZrQD8viIhmYynptdYq+3cvXrxO+JDPESc3aZtx+BH5ZH3qc09952BLtP79bxRiWcOGDemppx6nNm3aEBsY3Hff/TR16rNCDHvssYl04oknGLsXL5FPdddlS7urr75OtM/XivoOxVbJ9erVp08//VT09aGHxlK3bqdH9VUV+PjHc889R8QjnzjxUfEhS16vLIz27ftXbHQW4fgc9vrIzMyM1GkjRtrMpdfzxKYOnAMCIFB1CUDkCzn3QUU+p2b1BxQ/cPklgx+mU6ZMFQIdm5A/+ugEkbhDugTI+vihw5tWdo1bv36DMC2XmyQ+R3chUDeXciPJG75FixYZu7h9+w5hQq/G2OCHKGev0r9myQrOOussatWqZUjSwYrbWKw51ZwIkU9uBlTByS3LnSlGnMk9Uk/i4WXt58RA3ZSbxDlmxF8577pruMgcFuYLtN8Zdvv6b3pZVV2SOHO1STDQRT5VPJOxCb1eRm1flLzG68e6wUvkM71sqcKw7ItfkY/L6aKEm1u5KvL5cSPkdkwvPvES+Zzc5Lw4m9yLU1HkcxKa3F4gZRmTtSdbCXEMTzXmoNf6t3Hndgob4PYRQ/6mW2ypa0m620mLXr2vQS35vFx23T6qqH2IhcinX6dOvPX1axIsbMRLnaHavh/X73jeo5zqdluLbgKO0/3J9Mw2uZQ7uZC69cfvc1GdF7VfuoWj1/UqfzeJl17eHH6edbb9iPd5fvrsJfKpzzaZgZz7HyTRUqxEPtVtVVq1qe6pf1n99RXJAjkB3/jx44QQqB9eArZpnmws+dT7t9rGAw+Mpr///WwaNWqM+MCoHtISUU+8wdmE2YDiueeeF6dz/Eh26eUEiSZrYzUpB7O56aaBdOWVPSJeV6rI16HDYXT00Uf5Wo4//rhIiJIQ+Xxhw8kgAAIaAYh8IZdEUJGPH5bSbH3Xrt1COOOvZrrIxw8jdtllcY8PFvHYGqJv32uFyDd58hTKz8+n776bR++//0EFM3f5cJIPTK6HRT4W8OQD0iTyOSHh7FSvvfY63X77ncJ0Xx5sts7m72xdmGxHGJHP1totzJidXqZ1qxPp9qi64cp29RdOk3CoCpYsAMsMsnriDHUsuqUFW316Bdz3EvmCfuE0xRvy+zKjtu3kkhUPkc/NmiPI2pEsTNlY9frkOE1ipeklIsgLNDOT1np8L0qUyGcjAvnl68eST792nGJrpprI5yXkucV7kmOVa5StN/ngpCV+BVmv+bUR8pzEBZP1oTpP3GcnK2H+LajIJ8uyZYipb06ipenFWYpC8tmgWhgzf2mx7CSm66K5k4CtX89OLpj16zcgGW/T67rTn8tesTfV+uJ5j4LI91oFd12nefQSrWQ5r/2Aep7b9ea1nsL8Ho/n85Ahg6hfvxvJy1pd3gNUnjKushoD2c/4YiHy3XjjDTRu3CORWHosZHHGXRYg+QPIkiVLK7wDcP+uv74v3XBDvyi33aVLl9Hbb7/tZwjEiTe6d7+A2PtIPVTvJSeRTzLlpB1sLa6+p0ya9KR4R1Kt7jiR4K233kazZ88Rp0ojCnajVu/XquBmehdiS8Y777xdxDA37TW//XYuzZw505UDZzbmMB/yOQCRz9eywckgAAIaAYh8IZdEUJHvyScfo8MOO0y0zhlsBw68SQS21UU+9QHVq1dP6t69OzVoUD+q17qgV6dOncgXKCny8Ze3nj37CCs8aW3hR+RTv17xFzt+qLMpO4uT/GBkoe/AAw8ISTS2xYOKfE7WdLHsnZf1gyqecLu8YdFFPtOLsElsUDkcf/xxri+wcozqi6wMDq3HX9N5eG3qw8SJ0r9qhxH5vL4USwueynTX9WMp4GVhxvPE9bF73s03DyYWCEwvEUFeoPU14CXy6Yk3bNyf3YLKe1lWhrlmbbhy/W73Cz8inx6gnMedqOy6XlZm8oXHK6i7k2Cjinw2ArVp3pjH7bf/H91zz73k9tHB5gONfu+U99itW7eKpjmkhWRvs0Zlf71ezJzu+04isYmDuqa83HVN1oim54bp3uwWz5WtXaUg4UfgsxXDna7beN6jglgdyX7ahI2Q58bKks/PupRtuyVLs7VCtxX5bN1O/TzrwtzPY1nWT59teEmX3RYtWloJrU5jiYXIx5Zp0h3Xlhl/7H/66aciSTliEZdOil6yDyya9ujRU8S84/3gRRd1Jxbcpk59hkaOvE+cJq9Dfl/p0ePKSPdZuOzZ8woaOfJe2nfffUXYIw51xLEIV6xYIc5jMfO6666hww8/PFLulVdeFfHO9ZiCbOjwzTffig+c0uiBjTc4m7Ap8YqNq7oULiHy2a46nAcCIOBGACJfyPURVORzalYX+Zo3b0433zyEOOsZf0XjoK+c9Yqz6x5wwP6RL1JeIh/H0uAH1V133SOaHjp0CF1++aW0cOHCqJh8et84BsXbb3PZu2jLlr9egDiA7tVX9xH9kXXyy80999xNxxxztGvGqZDIfRUPKvLZuk356oxyss0LtVq3yTqPf3cSzdw26zZWKKYNrI2VSbKKfKoIw2I5Z440veyYLA31OGKqqGTavHu9KMXjxcdGjFLjONlmgpVr0I8467S+bMdta/Hlp09+rlMphrIYKV2neM71bMs6G34BsYkZp4td0oWVhS+TO6uXRZufsTmda9tGkBdI2aZpXpn1tGkvG93SnPpkc/+yEflMLFRLTrfYoTZ9cGLtdO/3+uij1ifHp4rAJrHbTbTSxUg3N1yTCzYnilJjVXGYEJv7UBhLUWYQC5HPaf5gyRdbSz55zUurUi/LNqdrJpFx+WyfU7EW+Zzi4vm9vwe5R3N84169rqqQeGP+/Pki5jcf++yzj7Cq49A8nAiQPYzY0o0t4jjD7ujRY4TQxe8ql156ibDmC+q1oY5X97hgb6V+/W4Qp3CyjxkzZtHWrVsiloXcTxYaGzVqGMmQy+fy+9NDDz1IZWWlkZBF/A71f/93C7355r+Ed1L16gV0770jRbIZfleyOZ59diotW7ZM7Cc7dOgQcfE1WfLJe/bpp59GnHiR9xZ8sCDIAiWPzUvkU+v1+phk03+cAwIgkN4EIPKFnN+gIh+bvnPAdj6Ki0uIH/DskmuKySfdwjjYLT8Mnn32OSGkPfLIw8LagA+TyPfLL4tp/fr14qG8ZcsWuvnmWyIiHZdhi8ALLriA2rVrKx7gHBdur732qkCEk33ce+/99NFHH0f+fuGFFwgLh4KCAuK4HfyA469dfPCXMHYP6tevr3AndjqCbESCTFVQkc/JjTZIH/QyQawEncbhJarpbdu4RTm1xf3mzL8nnnginXDC8UYUXv0JIsw4iT5eVhdSnFu9ejX16tVH9Fe6G+tuhexmyocNH3XgNl/odVCc4c0mK6mflwibl2tV5HMSMOL5Am378mQr8vnhY3Pdqnz+cus5pILIx4k2+Bw1aYtcW3/N6XMilo9+mNap6nLtFafOS4ALeo+zYaKfE+a+bZrXhQt/oOHD7yJTMgyvcbv1P6gNrrPjAAAgAElEQVTIZ+PSL5+3pviotkyZBceBGjDgRmKre7/PBMmSLbvPPvtMWrDge+vEFU59dIrRp1tMqmKELr643T/V68vpWrHhEM97FES+2Il8fp71Qe7lfixfba9LPi8ez2ebfYI8R92n+Om3PNfvPZo9fG699XaaMWOGqILFI7bSldZsqmurqT8cBuidd96lI444gvbaq1nkFPVe2rnzkdS7d69IzDq3ca1evYYeeGCs8DhSRT71/YffV/j9h+OUz5jxPxdYtqQbOnQwPfro4/TMM89GmpFJQ/hdSIqZgwYNpOuuu1YkEXnkkQninapt2za+EkLxfYzH/dlnnxFbYMrY424iH4ujJ53UlXJyskX/+P3vk08+JRZa3UQ+fY9nu08KsoZQBgRAID0IQOQLOY9BRT51k/vHH39EYuXpIp8aKJZdJm+4YQDNmfNvYcnHX4P4ixk/pNia7oUXXqwQk4///ssvv4ikHf/611viSxuLcJ07d6ZvvvkmEuePrQUHDLiBTjvtVPEQZsu9n3/mcs9EyklMnNGKH44s8MlDF/r47zJ2IAuCLCLm5OREPfxN2U1DTkdU8SAvwPG04tNj7amZ/ZzG7vRyFOQl2Ovl18li0HZevCxc/Gz81U2rSQixeTFQLV50d1/TptrpJdXG1cLEyM01SvbfSXDzsghU2/MS+dQ1xBtJp5hgYV+g3dZkrEW+WG9yTWvXTbSwdamxddeVQrO+jryuc69r2vbatTnP7wukWqfTfDmtXa9xu/U3KBO5BqRLO7/wJ8Jiwo8Vn3oPbd5874glvlOcUZt55XP0+TFZbqsCn5sltB4H0K+AIT+yOSV7MsVvs322uK0riHyxE/m8Pvip69LmWa6v4yB7O9trgc+L5fPZS+RTY4TyvtgUe9mm72o9NvEx+f52/fX9RKgg9eD3BE6md845f6fatWvbNC3O4XJt2hwsDBhUocttH+Q0r9w3PdPvNddcR/xhiN14OdEHhwt64403iV2Fu3btKryLJk58zGiJxzHzuNyjjz4mmmQrPD2OOLv+btu2TbxTyWPChEeFYNikSRN65JGHqEWLFpHfeJzqu438wU3kc4Mpx8vvbPfcM7LCs0cNHcMxbv3sD60nECeCAAikFQGIfCGnM6jI9/zzz4qYQp9++hlt3LiJOPgrH7ypPe+8cyIWe07d48xP/IDi7FacPl4e8sv666+/IR5m0r2Wf2fhjeMZcSwKtkDRLfT4i9To0ffRH3+so2uuudaxLAuL+sFf8/jB9OCDD1UIyCvT0KuioP6wCjoFsXAHUNvmByxb68gMxF4Z4fz222YD5jYmvT/qxljGZQoSo0eOg9ceH7Nnz7bK6mbqq9cLcdA587NJlOOxfdFXhYu6detaJSWRbXht3m3XiCrCqWXcXAbV85zKqwH4VWsppxcYL+tIr/64vRjZiHy2wk6Ql0LbueDzVFHXaU1//vkXIlwBWz2wNVaQw0ao9LIu9RLWg/TLqUw8RD6ntrzG7TYu22tfrcP00uR0XXkx5efwhAnjaMyYsSKpViwO+Wznj31Dh95Co0ffT/yRSF4LXvdetz7ogonpQ5cU3mQ9puejfj/UPy64JXrS+6fei9S24nmP8qrbjaFTTD49zqasw5SF1ql+/b4bdF1y/YmIyef10clprv3sueL9DLB5vno9D/V9AgtX+vNdCvXqvNjcZ53WgJ/7AMe2GzRoCH388SfC/ZbfDSZMmFBh7+/n3nXyySfR2LFjhGdQ0L2e2p4q8rERw7BhI8TPHIuPY9+pAhuz5djmnISQDxb+2P2Wx8ZCoHrwffPpp5+M8lwyjVXe9/xwNYl87AbM8fvatm0r4v7x+5g82IrvtdfeEMYTxcXFor/s2cWiJIu1jRo1ivIySeRz388awLkgAALJQwAiX8i5CCry8WZm06Y/I/EluBtsUs7uhJy84tdffxVuYXzz1w/pLssPCem+K8/5xz8uFq60a9euFQIgl+eva/zw5XgZnPlJHvy1iuNRsGn8+vUbqH//66lfv+tFnA01iy5bE3LsCrWsCRt/BeOvbBywlwPSqmno1fOT/QsUbx5XrPhNZISM1eHHUsO2TX7I8+Hnxcm27nidZ2ttobZvI4TEqr9+hYVYiXx++2/a4LvFgzPFNDK5LPux5HN6IXayKHIS+VTrIMnB7WXP7wukX7aJPN9pbetMnF4w/K7XsGOzefl0asPrOjat6aCxuPyKfMxbFc7CcopneR6b6UNMUIGKhYrly5cJ6xfef/ChhjdQs/eyENGz55XUr19/0pNt6NZ6sh4/STlM3ORcyrXAexpbSz6/96ggwpHbM8Bpzet7ICerN6cPorYfQ3SeXteg7d7M67nn93oKwj2ZRQ79/u10H5MCkumZ6WbNGsv7C4tnzz//Io0f/7D4aMB7+AcffJjmzJkTlUHXq93bb7+Nrryyhzgt1iIfhzcYO/Yh+uc/p9GTTz4u4uypB79/sNvwsGHDhUfSmDGj6eijjxLvNgMG3CQ+hsjDKROwaXyxEvnc2LGRR+/eV4uwTerByUL69r02krEYMfm8ViB+BwEQUAlA5Au5HvyIfJyFli3s+AvNWWedRQUF+eKLDVvBceYmNo9n11l58Bed5cuX07p168Wf2IKuRYvmQgyUcTL4wSVTv/NXH66D3b74gccCHmcK/Nvf/mbMyCvb4S9gvMHnRBzS4o4FQE5Bzw/9I444vELKeS9kXPbrr78R5u3cX78bTa/68TsIxIuAX9HE62UnXv20qdfmxSlecY1s+odzwhNI5vUXfnSowUSAhRi2/jHFfwxKjO8DbJnardvp4uWcLU440YwMJ8F/40Dx0qVct+pT2/VjjRW0vyhXtQmkw4ceG5Ey3i7JvIo4wyy/L6jvHnJ1saUfv5/YHqr76ubNW4TgxgKWyXrNqc7fflslPILYbfa0004TLrjy4L58+OFHdPzxx4nkH/rB4+D4eGyQwJaJ8uD1woYLfI/jmNLnn39uJPGF19iefHISffDBByL+OVsPmjjpdaiZhfUMwab2uH+vv/6miE3LR1ZWNh15ZCfq2LGDr3cvr7HgdxAAgapFACJfyPn2I/KFbArFQQAEQAAEQAAEQAAEQAAEQAAEQAAEQAAEQMBIACJfyIUBkS8kQBQHARAAARAAARAAARAAARAAARAAARAAARAITQAiX0iEEPlCAkRxEAABEAABEAABEAABEAABEAABEAABEACB0AQg8oVECJEvJEAUBwEQAAEQAAEQAAEQAAEQAAEQAAEQAAEQCE0AIl9IhBD5QgJEcRAAARAAARAAARAAARAAARAAARAAARAAgdAEIPKFRAiRLyRAFAcBEAABEAABEAABEAABEAABEAABEAABEAhNACJfSIQQ+UICRHEQAAEQAAEQAAEQAAEQAAEQAAEQAAEQAIHQBCDyhUQoRb7c3NyQNaE4CIAACIAACIAACIAACIAACIAACIAACIAACAQnUFZWRscff3zwCmJfsiijvLy8PPb1xr5GFvmKiopiXzFqBAEQAAEQAAEQAAEQAAEQAAEQAAEQAAEQAAGfBDp37uyzRFxPTx2RL64YUDkIgAAIgAAIgAAIgAAIgAAIgAAIgAAIgAAIpC4BiHypO3foOQiAAAiAAAiAAAiAAAiAAAiAAAiAAAiAAAgIAhD5sBBAAARAAARAAARAAARAAARAAARAAARAAARAIMUJQORL8QlE90EABEAABEAABEAABEAABEAABEAABEAABEAAIh/WAAiAAAiAAAiAAAiAAAiAAAiAAAiAAAiAAAikOAGIfCk+geg+CIAACIAACIAACIAACIAACIAACIAACIAACEDkwxoAARAAARAAARAAARAAARAAARAAARAAARAAgRQnAJEvxScQ3QcBEAABEAABEAABEAABEAABEAABEAABEAABiHxYAyAAAiAAAiAAAiAAAiAAAiAAAiAAAiAAAiCQ4gQg8qX4BKL7IAACIAACIAACIAACIAACIAACIAACIAACIACRD2sABEAABEAABEAABEAABEAABEAABEAABEAABFKcAES+FJ9AdB8EQAAEQAAEQAAEQAAEQAAEQAAEQAAEQAAEIPJhDYAACIAACIAACIAACIAACIAACIAACIAACIBAihOAyJfiE4jugwAIgAAIgAAIgAAIgAAIgAAIgAAIgAAIgABEPqwBEACB1CAwa8781OgoER3V+dCU6Ss6CgIgAAIgAAIgAAIgAAIgAAIgkBYEIPKlxTRiECBQBQg0adE1JUY56MYeNHjglSnRV3QSBEAABEAABEAABEAABEAABEAgbQhA5EubqcRAQCDNCbDIV7fRYUk9yk1/zCOIfEk9RegcCIAACIAACIAACIAACIAACKQrAYh86TqzGBcIpBsBKfLl5tVO2qGtXfEZRL6knR10DARAAARAAARAAARAAARAAATSmgBEvrSeXgwOBNKIAES+NJpMDAUEQAAEQAAEQAAEQAAEQAAEQCDWBCDyxZoo6gMBEIgPAYh88eGKWkEABEAABEAABEAABEAABEAABNKCAES+tJhGDAIEqgABiHxVYJIxRBAAARAAARAAARAAARAAARAAgaAEIPIFJYdyIAACiSUAkS+xvNEaCIAACIAACIAACIAACIAACIBAShFIHZHvjhET6LU3PkkpuuismcCH7zxOezVrBDwg4IsARD5fuHAyCIAACIBAkhE449z+tGzZqiTrFboThMBP898IUgxlQAAEQAAEQCDeBFJL5PvnK19QVm69eENB/XEksHXTL/TNzH9C5Isj43StGiJfus4sxgUCIAACVYMAi3w/L9lCWdkFVWPAaTrKsqLfafEPb6fp6DAsEAABEACBFCeQeiJfjXqHpDjzqtv94qJttHHNtxD5qu4SCDVyiHyh8KEwCIAACIBAJROQIl+NOvtVck/QfFACu7avptI9qyDyBQWIciAAAiAAAvEmAJEv3oRR//8IQOTDaghDACJfGHooCwIgAAIgUNkEIPJV9gyEbx8iX3iGqAEEQAAEQCCuBCDyxRUvKq9AACIfFkQYAhD5wtBDWRAAARAAgcomAJGvsmcgfPsQ+cIzRA0gAAIgAAJxJQCRL654UTlEPqyBmBGAyBczlKgIBEAABECgEghA5KsE6DFuEiJfjIGiOhAAARAAgVgTgMgXa6Koz5kALPmwOsIQgMgXhh7KggAIgAAIVDYBiHyVPQPh24fIF54hagABEAABEIgrAYh8ccWLyisQgMiHBRGGAES+MPRQFgRAAARAoLIJQOSr7BkI3z5EvvAMUQMIgAAIgEBcCUDkiyveGFT+xIOXUYvm9emOkW/S198tj0GNlVcFRL7KY58OLUPkS4dZxBhAAARAoOoSgMiX+nMPkS/15xAjAAEQAIE0JwCRL5kn+IxTD6FbB3aj6gW59OY782jE6Okx6S4Lh20Oakb3PfQevfPh9zGp06YSiHw2lHCOEwGIfFgbIAACIAACqUwg1iJfOn0IdptXr3F26tCC7r7tHNq+fTedf8XjcV0iEPniiheVgwAIgAAIhCeQ3iKfFMn+WLcl7g99ORd9e51AV15yFM37fiVdc9PzoadI1vfnlp0xsebjjVCvy46hDofsQ7Gq03aQEPlsSeE8EwGIfFgXIAACIAACqUwgliKfFLYa1q9BX89dFpM9Z7zZvvbMtVRYmCf2s91Obku8T5/64ix6dPLnrk3ff+d51PW4A+m33zcZ9/Ox3nu7dQYiX7xXCeoHARAAARAISSC9RT7+8nfYIfsYNxDDhp5J55xxmCu/dRu2RYQ13kAc02VfuuSqSa5l4rHR4E1R3TrV6ennZ9DzL//bc875/FYtGnie53XC0uXrYyqOQuTzIo7f3QhA5MP6AAEQAAEQSGUCsRT5mIMU+qoXVLP2zlDFwaAs1f2xnzpUkY9D0Mi9uE19l3fvTM+9PMfYnNt+30//bM6FyGdDCeeAAAiAAAhUIoH0Ffmk2JaTk1WBr+726iTK6RsRKZx5CV+yPnaD9XKv5U1Jp44tYzb/cmzc10YNa1lv+PQOxMsCEiJfzKY6KSv68adf6b0PZsStb2PHPUt1Gx1GuXm149ZG2IrXrviMBt3YI2w1juUbN25Al/3jjLjVj4pBAARAAATiR8CvyOe0l/XbQ3XvKkU+rsMU75mFNzcLO31/7Kcvpv2p7M+sf/8a2TfbfqzmcY0a975w1fUjdPrps34uRL4w9FAWBEAABEAgAQTSU+QzbWCchC/5FVEV/5w2QFKUcxP6/Ih8pgmWAtuOnXsCu+c6jVX2zcndQfYHIl8CLr00bmLJ0t9o6nP/oinPvkmlpWUxFeUKa7WMaX2xnoZNf8yLWZX5edm0ZfMGOuLwtnTl5X+n8/5+UszqRkUgAAIgAAKJJxBU5PPat/kZSTxEPjWGtJ++6Ofu2Fnk+wO1jWdOLONaQ+QLM8MoCwIgAAIgkAAC6Sny6SKX21dJUxIKtwC+8usixz956/3vI4kxbCbLxh0hFiJfvMRDmzG6nQNLvrAEU6v876vX0TPPvUVPP/MG7dy5iwpqNKPqNfehrOy81BpIAnu7a8cfVFa0hrZt/ZOOO7Yj9exxDp1+ytEJ7AGaAgEQAAEQiBeBdBf5flz0u2tsQL+J3/jj9IXndKQHJnwkEsXxf3c7pS3dPWY6sbuv6nqsC3lhLA7d5h8iX7yuDtQLAiAAAiAQIwLpJ/LZuDZIsa1B/ZpCpNM3JW5x9ViEu+GarvTx54tozPgPoubBZMnn9dVUrSSsFZ3N+G0XT3FxqVVAZOv6irbRxjXf0jcz/0l7NWtkWwznpTiBLVu20dNT36BJU96gPzdvofzCJkLsy84pSPGRxa77O7evprI9a2j79q10+qnHUM8ef6fjjukYuwZQEwiAAAiAQKUTiLXI5xSLTu4769QqiNrHee1Jg7jryr1rLEU+uZ8tKi6lf707X+y5ZQIOmTiu92XHRMLeqMlHvMYYZiFA5AtDD2VBAARAAAQSQCD9RD6GJh/uy1dsEF8U+WseH+df8TjxhqhF8/r03Euz6dqeJ5B0iz380BYiK66M4WdjdWeaoMoW+fQ+2Wx04mU9qPcFlnwJuKSTuInikhJ66unXhNi3Zu06yq/emKrX3JuycwuTuNfx7drOrauoZM8a2rlzO513zsnCcu/wDgfHt1HUDgIgAAIgUCkEwoh83/+4SiSMUy3WnD5Ku+3rvPaF8Rb59IR4+p6dJ0a64JrC4+iuwQt+WEVNGtei7dt3R5LFuXnkhJ14iHxhCaI8CIAACIBAnAlUTZFPJrvwSqIRBH5Ykc+vJZ765dLUXzV4sdtmicve99B7wh0iXgdEvniRTb16Jz/zl2XfsuWrqKCwIeUX7k051Wqm3kAC9bicdmxZSSV71tKuXTvpskvOFDH32hzUOlBtKAQCIAACIJAaBMKIfJ988R/xMVqNz+fk/SFFMtMeMR7ZdW0t+UwCoi7omUQ/fXa5vV6XHiWSbrDbru6aGzY+tttqgsiXGtcaegkCIAACVZhA1RT52JKPM4pJd90/1m0RX/9iEb/DTyIP08JzcxVWz3fbwMnzeKPEY2Thzi2Tb5BAx0EuGoh8Qaild5l/vvyecOXlzLzVazSkatWbUW615M2eG2Y2ystKaMfWlVS0ay0VFe2hq3tfIMS9li2ahakWZUEABEAABFKEQBiRz5RFVgpiemZZ+YHXlHAinpZ81QtyjTMhPzLre2Sn/stKeO/KB3vlyIPHtmHj9gp/092WvawRwywXiHxh6KEsCIAACIBAAgikt8jXsH4NI0Ppitvt5LYVXB9sRD7eODRtXNsxsLBpY+G1oTKJd16ZwGxEPtPgncS+eFg16u1D5EvAJZ2iTbzx1qc05Zk36Zu5P1BhzYaUm9+EcvPqpuhoKna7rLRIiHt7dq6hzMxM6ntNdyHuNWpYLy3Gh0GAAAiAAAjYEQgj8smQM+yNou4RdYHLSzjz2pN6CWSmvbKTJZ/+d/1DtpfF4YDrTqaD9m9Cco8qy+vZhvV6bfbzdjMWfRZEvqDkUA4EQAAEQCBBBNJb5HOLyceWfDffeDq1atHAlbXu6iAzg3302Y/EmxcZw8/PhLkltHAKoqzXb7IYNPVBddeVv+vxBnXhz0tg9DNW9VyIfEHJVZ1yH30ymyZNfZ2+/GouFdasTzl5Tahafv2UBFBasku45e7euZZq1qhOfa+9WIh7NQqRcCQlJxSdBgEQAIGQBIKKfPO+Xyk+LptEMf1vTkKY7Ho8RD4nLxT976p78eQXZonkdzI2Nrvdmg45vs1bdoqfOREH7+HV89UxcWK8C//ekSSzkFMWVRwiX6yJoj4QAAEQAIEYE6i6Ip9MvKFmAvP68ucVyFeNc+IVK89pIrkPjRrW8oyP5ybyeYl2NmWD9t9tgULki/Hlm8bVzZozXyTpeP+jmVRYsy5lV2tCeQUNU2LEJcU7aNe2VbRj22pq0rgBXf9fcS8rKzMl+o9OggAIgAAIxIdAWJHPlFBDF/XkHtDpg208RT4ODzNi9PQIPF3kU9suKiqhRg1qRmX/NZGXY3L7SC73tlw+nmFoIPLF59pArSAAAiAAAjEjUHVFvnkLVlLX4w6ssLnwEvm8XBjUjZaNUKdPo1MAZbcNTxCrO1srwJgts/9WBJEv1kTTv74F3/9Mjz/1Cr359qdUWKM2ZVVrIrLyJuNRvGcr7dm5mrZvXUOtW+0txL1/dO+WjF1Fn0AABEAABCqBgF+Rz7Rf473q3s3qRvavuvDHXipue1CvvabXXte0V3YqY0qAoX6IVj8o87mXXHgkvfjKv+nRyZ9XmB01KZ1TeBk16248PlTLDkHkq4QLB02CAAiAAAj4IZDeIp9XTD7dNcBL5LP5nTdWj0/5nC6/qAtJd2HbGfEjvjm59frNzuvVtyAiolOdEPm8aON3JwJLlv5GEx77J0175X2qXliTsnKbUEFhE6KMjEqHVrT7TyrZ/Qdt3bKG2rXdX8TcO+esrpXeL3QABEAABEAguQj4FflMez3dUk+NwffCK3Po0gs7k0woZxq9KoYFpWMK+9LmoGZRXiimfa2TO7GTUKiKmGz9t1fTOpEYfWr/1f2v3r+g4zSVg8gXS5qoCwRAAARAIA4E0lPkkxsCjpvHbgMszvEhgxZzdt01a7dQ+7Z7eTKVJv98IscOUd171cL6Rsb09dKtMS/3Cb2s/iXXcyD/PUGP0RfPjZDeJ4h8trOE85wIrF27gR559EWa8uybVFBQKNx48wsbU0ZmdsKh7dm1kcqK1tGWzWupc6dD6LqrL6JTT+6S8H6gQRAAARAAgdQg4FfkM31cdop/xwRsPhZ7JW7za8nnFsrGyeqQs/DqrrcmQdOURETuY1VrPbnvZwYrV22skKwj1isDIl+siaI+EAABEACBGBNIT5FPF9hMIp8etJfBulnquW16nDZMNpstOaFeMVRMIp8fl2C1L1zXOWccJrKz8cGbo6kvzopyj4jxYiOIfLEmWnXr27Z9Jz0y8QV6avLrlJGRRTl5jSm/sAllZuXGHcruneuovHgDbdn8B3U94Ui67urudMxRh8W9XTQAAiAAAiCQ2gT8iHxOGWvdCNjEdfbab/oV+dT95Xsf/0B333YOqZ400iNE7s05cYZMXqdmydX34E5Zgvnvdww5k35ctJpuuet1Uuu976H3iOMCyjE6ufaGWUUQ+cLQQ1kQAAEQAIEEEEhPkU9mwJUP+7Ain9tXSrmRcIr/4fXFlCfZKxOavhD8WP2Z6tbFRz/1hVmUEPnC0ENZE4GysnIa/+gL9OiTL9OePSURsS8rOy/mwHbt+IOohMW9dXRGt+Oo7zUXUYdDD4p5O6gQBEAABEAgPQn4EfmcwrI4kbHZS6oWb3KPrNfnR+Tjsizq8WH6eC7rlvtO1XtE3R8//fwMUc/27buF141NP7luuQc3eaXES+iDyJee1yZGBQIgAAJpRCD9RD6vgMKq4KdPpJMlH4tgA647mX5evDaSNUyN/eEVt072KTcnK8piznYjo/bVS1j02vg4WRjKMXH5eFj2QeRLo1tHEg7lqcmv0YTHp9GmTVupWgG78Tah7JyC0D3dtX0NUelG2rJ5PV14/qnU9+qL6MADWoauFxWAAAiAAAhULQK2Ip++l1WTVQQhJkWw3pcdQ506tiS3xBRuIp/+UfjwQ1s4JsuQ/XRzL1bjA0r33W/nL68g+DmNNx4f0W3YQuSzoYRzQAAEQAAEKpFA+ol8l3U/ki469wh6fMqXwmSfDz0ZhZMo55VYQ06U3Fj4dQPQvyp6CXxyM2VKIOK0QbP5cunlRqy263eMbosZIl8lXupVqOkXX3qXHpn4Iq38bQ3lFzYTCTqycwt9E9i57XfKKNtEWzZvoCsuO1tY7u2zdxPf9aAACIAACIAACDABW5GP92mnnNgmKpFFGIpuXilqvarIJwU3dR+qx9IL06dULAuRLxVnDX0GARAAgSpFIP1EvlSZPqdYI4nov5fIF68+QOSLF1nUayLw1vTP6eEJz9Oi/yylghpNKb96E8qpVtMVVnl5GfEGnt1yt279k669qjtdf+3FVL9ebUAGARAAARAAgVAEbEW+UI2gcFwJQOSLK15UDgIgAAIgEJ4ARL7wDFGDLQGIfLakcF4sCXzy2b9p3MQX6Jtvf6DCmk0oN78R5ebVqdBEWVkxSbfcnTu20o39LqPrr7mYCgpiH9svlmNDXSAAAiAAAqlDACJf6syVU08h8qX+HGIEIAACIJDmBCDypfkEJ9XwIPIl1XRUuc78++uFQuz77IuvqWbtJpSV24BycmvQTo65V7KBystLaGD/y4RbbkZGRpXjgwGDAAiAAAjElwBEvvjyTUTtEPkSQRltgAAIgAAIhCAAkS8EPBT1SQAin09gOD0uBH74cTE98uiL9PY7X1D16oWUn58jxL1eV5wbl/ZQKQiAAAiAAAgwAcbRxcMAACAASURBVIh8qb8OIPKl/hxiBCAAAiCQ5gQg8qX5BCfV8CDyJdV0VPnOLF22ir7+9ge6+MLTqzwLAAABEAABEIg/AYh88Wcc7xYg8sWbMOoHARAAARAISQAiX0iAKO6DAEQ+H7BwKgiAAAiAAAiAQFoRgMiX+tMJkS/15xAjAAEQAIE0J5A6It8ttz9Mr7w5k6oVNEvzOUnv4f257nv66pMp1LRJg/QeKEYHAiAAAiAAAgqBgoIC8KjiBC68ZBAtWbGNcqshY3uqLoWysiIqK1pDX348JVWHgH6DAAiAAAjEmECS7fFSR+S7pu+d9Na7M2I8HaiuMgjccfM/qE7twspoGm2CAAiAAAiAQMIJdOvWjWrXhrCTcPBJ1uC4R56ghg1qJlmv0B0QAAEQAAEQAIGgBA444ADq0KFD0OLxKJc6It/s2f+mzZs3U7t2beMBAnUmmEBeXrUEt4jmQAAEQAAEQCDxBD766COCyJd47snY4ocffki1a9ehZs32SsbuoU8+CFSrluPjbJwKAiAAAiCQjgQWLFhAderUgcgXdHK/++47+vPPP+mkk04KWgXKgQAIgAAIgAAIgEDCCGzbto2mT58OkS9hxJO7oY8//pjq1q2bbC8DyQ0NvQMBEAABEACBJCXwySefQOQLMzcQ+cLQQ1kQAAEQAAEQAIFEE4DIl2jiyd0eRL7knh/0DgRAAARAAAT8EIDI54eW4VyIfCEBojgIgAAIgAAIgEBCCUDkSyjupG8MIl/STxE6CAIgAAIgAALWBCDyWaMynwiRLyRAFAcBEAABEAABEEgoAYh8CcWd9I1B5Ev6KUIHQQAEQAAEQMCaAEQ+a1QQ+UKiQnEQAAEQAAEQAIEkIACRLwkmIYm6AJEviSYDXQEBEAABEACBkAQg8oUECEu+kABRHARAAARAAARAIKEEIPIlFHfSNwaRL+mnCB0EARAAARAAAWsCEPmsUZlPhMgXEiCKgwAIgAAIgAAIJJQARL6E4k76xiDyJf0UoYMgAAIgAAIgYE0AIp81Koh8IVGhOAiAAAiAAAiAQBIQgMiXBJOQRF2AyJdEk4GugAAIgAAIgEBIAhD5QgKEJV9IgCgOAiAAAiAAAiCQUAIQ+RKKO+kbg8iX9FOEDoIACIAACICANQGIfNaozCdC5AsJEMVBAARAAARAAAQSSgAiX0JxJ31jEPmSforQQRAAARAAARCwJgCRzxoVRL6QqFAcBEAABEAABEAgCQhA5EuCSUiiLkDkS6LJQFdAAARAAARAICQBiHwhAcKSryLAV155jW699f/oxRefo06dOokflyxZQr169aEzzzyDhgwZHJJ47Ivv2rWLbrvtDrr44u6RPstWvv76axo16gGaNOkJqlOnTuwbr+Qax4x5gI4//riocfvt1p9//kl9+lxDnTt3ippjyZfrHDnybsrPz/dbfeDz5dr7/ffVgevggmeffVbC+x6kw/L6a9++fag1a7pm5TyuWLEyVN08rkRfV8xlwoQJNHnyJGrdunUQtKHK8HiHDLk5pu3zmKZNe8lxLvy0Wdl8QsFF4UAEIPIFwpa2hSDype3UYmAgAAIgAAJVkABEvpCTngoin3w5f+utt0ON9pprrvIU6cKKfCw6PfHEU6H6yYXvu+9euvDC88mmvkmTnqRFixbR2LEPkTpGKVwtWLCggmgpRYpLLrk8dD9NYmhYQcpW4JFsYiFghRX55LoJDZSowhxKsapfv35iPQQ5mNOaNWsriHw268qrLZt5klzkenarUxc01bXl1Rf993iLfM888yxNnjxFNJsI4c1NxOK1e/fdI+mOO26LEvJZKHO7zm3mUF4bGzaspxEjhtMJJxzvdzrE+dyXL774MnIP1kU+/Xdeo3PmfG0lyOp8/IrjNhwCDRqF4kYAIl/c0KZkxRD5UnLa0GkQAAEQAAEQMBKAyBdyYaSCyOc1xFha2oUV+dS+yhdsG4HDbYy6RYsUPZs0aVxBtNTP45fk6dPfMYoQsm9BhZQg5aVY0Lz5PqGtyqRIFYRtLAQudb4kQ7d5YaGFz2vXrp2wuuRDtwqUfC6++KKIoBdPkc9pbXhdb7a/Sx5z5871FMLkOOvXb0Djxz9MDzzwINmUc+pLGJEvVh8VuG+qAO0mBHutYzeRT16LzZo1jeLsdp16WdJx/4OyMH1QkcKotIhW21+8eLEQIy+99B80YMCNlJeXJ64T/R7nNN9OIp+NOG7DwXbN47zEEYDIlzjWqdASRL5UmCX0EQRAAARAAATsCEDks+PkeBZEvopoYinymeoKMl22Ip9JYHQS8YKIdLb1O7nQuol8bi7HOjMvgY/HNm3ay76ExLCWfKogYhJfpcjHLuAmyzouL4WpMWNGRbmK24gVTmvLyZJPinxNmzal++8fRT16XO7qCspzZHOe7IdcY14WtJI9l5Nu5WFda2Mh8tkKTCbuJhdvk5hkK+J6uaPKergvqmWhm8url7ilC3y282iyHFbXhAwf8PHHnwp33dGj76ehQ2+hm28eHHjdQ+QL8mRJ7TIQ+VJ7/mLde4h8sSaK+kAABEAABECg8ghA5AvJvqqKfPIFtkuXLhXcIP2IfF5xudws6fxMm5vI16dPbxFLjl+svQ71JV0KMOzi99VXM4iFJRmzz02clC50ffr0ov79b4xyA1Zd+3Q3RjeRT7bpJiSoooObBWKiXSkldxtLPhb5nMQVkyCji0B+rBAlIy+Rj/vPMSfZzdqNq2zbS+yRPOT5bnWqFnx63EhbS0DmOXv27Aqirh+RT65LKTLp88h1sQjFYpQeD89JfPMr8vXq1ZMWLPiebEMSmNxLuZ8TJz5GgwffRCzc8uHm8uom8unsN27cKCztnCwO3UIDON2X3Nr3cn/nfpx8clfHex/f19id2kYc9xI7ve6r+L1yCEDkqxzuydoqRL5knRn0CwRAAARAAAT8E4DI559ZhRJVVeRzEhf8iHxuIl5YSyR1kvxY8tkmiZAi3/3330vvv/8BHXDA/sL1Vy3fvv0hVFBQPSKCqtZunOxCtU5T++skzjiJfDYWX27iodMl4Gbxp8f/4jp47pcvXxYVt1G1sNtvv/1EAoJbb705SvDxcm2UYpeTdVUYSy+324CXyMfCldp3k5DjJ7Ye90Uy69ixo6NFpY2wK4UqjnNpEgudhF8/Ip+NW73TOV4Wduq8hJlfP+3INr3mzEnccrMK5GteF3klG7e4dl6xAWWfuQ7pru0VjkBnqyYmQUy+kBuDFCgOkS8FJimBXYTIl0DYaAoEQAAEQAAE4kwAIl9IwFVV5JOijp5J11bk84oDqFq22E6R00uy0wuyyaLKr8jHwgkfUrCrV6+esOpiCxg+1Bdn1cVXLSOzEKvjNIk8JpHPjxjkxMdLXON+6ck5Pv/8Cxo2bHgkY7Kc90GDBtKVV15RIYOuKvLl5xfQ8OEjhNWVXqetJZ/JLddp3mzdOcOKfLK8yVpPzrufBCduApObRabTeN2EYNO1aCvy+RHjTevXj/iWKJFP5es2Z/o9Ssb0++23VTR+/ASj5aIqtk+YMJ6mTJkqrA+9Ygrq61OuM9M17TTXbqxt3XVNbvlulnw2HyBs7+84L7YEIPLFlmeq1waRL9VnEP0HARAAARAAgf8RgMgXcjX4EflKS0vFC92DDz5MO3fuEEJQjx6XUVZWVshehCvuJbg51W4SmGxFPjeXVm7PT5+8hIZ4WvKpLp2cyZKTYqxYsTISG021ApswYWIkS+vChQsdLfkkb/0FWRdJVq9eLQRFG2svtxViSjhgEhw5qYPqEqqLp05ChUmUM1nj2Yp8pgQbpr+p68jG7dCJkY0ln1pWFfrOO+9czznS23Vzs5XXjZP45CZqOrmEmtqzFfncrlPdjVcVQvn/s+VrrEU+J2tSUztOIl1+fj698MKLorvcx1geTm60tiKf2ufjjjuWvvzyK9E9WV79XV8jXq7HJks+/bpxi71p4uQmRsaSK+ryTwAin39m6VwCIl86zy7GBgIgAAIgUNUIQOQLOeN+RL7vvptHPXv2ph07dohWs7Oz6ZFHHqZTTz0lZC/CFfcjqOkt6S63NiKfjbWcHwssr/qCiHxeSQP0xBvqy7X6wi7HccIJxxNbv8mXZtvEHcy3bdu2xOV3794tYmjJ7Los8t1336gK8QDDrQTn0tzfd955V2TulLEH+Ww/cePUhBimlmxFPtnumjVrI66sTjzVdcSuxOy26udgEfeLL76MiLMsAMn23bLrqrH/3NwwTX0xWT/ZxtezuW5M17vuTmsr8nmJdF6Wpn7ibrrFmeNr7swz/yYyypqyCnv10+t3P2tGPVcXEk3Ww/o5TjEYdYF3+vR3ReINGd+T6+YwAJyYg/82adLkqEQs3Dc9KzX/LYwlnxsbWPIFXTnxLweRL/6MU6kFiHypNFvoKwiAQFUgsKloO3WddQf9un0tvd7pZjq14aEVhj1g4dM0bul0urHVmfRwu95WSCat+IgGLJxsrM9UgezDgi3L6alD+1Kf5v/TLNTf/PTBqqMuJy3ZsZaO/upW+mPP5qg+ha07ncpD5As5m35EPtNLqm0Q/pDddC0eRuTTxQEbkc9PDC+3pANyUG4JKfgcN5GvRYuWxC7HtocaF06PqedknSj/roo9tiKfSTCQIp8UnGz7HsvzdGFCWg1JC0XbtlQrQi+3YXUtMD+ZZZRFR6/4aLpFkr4mTNaGcgx+Lfm4nBrTzI+bLpf1I5zq47IR+Uxz42QleuaZZ0Ss2XSLWa5HFZ3d1qOTmOdmXab308Zd18nSzEvEcxK5OJmK16Fe1/p14VfgVedftssCJgvUuqis8pBzcfHFF4kYoPp6drJ0lW3I8XMCk7femi4y9XLsTJvxyzqCjNWLLX6PHwGIfPFjm4o1Q+RLxVlDn0EABNKZwIfr5tN5X4+ifQsb06dH3U11cwsrDFeKfI2q1aaZx95Hras3dsUh69tRuptOa3gYvd/lTk98apn2tVpU6AcLhlfNf1TUof92+uy76IN18zzrN53AYuIPW1cKAVM9pJBoM+6g7dtyCTSwBBeCyBcSuB+RLx0t+eTLI2NkV86PP/5UiGaqIKOKiP36XS+sbVSXVtMUeL2Uq2W8XMj8xOTTx6Naraltulny6aKOm+WU5OQ30L3XsvUrLHnVp/4uRUsp0H333fwKsQf1umxEXS7jx5JPFS1kltDOnTs5Jv3QxTAnUcdkbehX5JNzyWOqX7++Mf6gE28vyzdZzknMCyrycb2quChjS7qJfKZr3W0dMXM1i6+Xm71el43Ix2VM9w6v+4npdy+WXh8XgsQVlWN2+/jjdb/jOnRRz0vElhausl2nsdu07edegnMrjwBEvspjn4wtQ+RLxllBn0AABKoqAZNIVT0rjwbtezaN/fUtYqHO6XCzqpPCHNdlsg7kOlVLuSD8ndpX6/Wy/JNCHgt+r66eLQRDLvO3Rh2F8Ok0fr8inWyHx+nGJAiHyi4DkS/kDPgR+crKyujdd9+jUaPGpEVMPolOFQdWrPjNVeSTMcpU8cA0BX4sfLwsEf2466qCoJsVoS7ySQFCus5Jl13dOs3NEtBrKXqJCm7lbbNzmupQ3Y9NQpyXS55XHDnZph+RT4pS7LLLgiYnAZk8eVJUxl4nsUJfX7oIIvvSpUsXYUWlugbLtk3uupKFFECbNm0qRG2OxWkjvEpWXjHavEQ+JwssmwyuLPSYrlNVlJMZXL3Eerc16Xc924p8Tskh1JhzJgFR/91LhPQSDt0EMaeyTteA2l8ni2F9TKo4LV171Zia6hrisqaYfLroDZHP6y6dOr9D5EuduUpETyHyJYIy2gABEJAEhv9nWkxgDD/w4pjUk4yVsNA3Y+MiR1dd7rN0073wmzF0VfNTIi69QYS6eItcQUS+B9pcSc+t+ly4LD/crhfdvuhF4aarWg4Gdd9VLRHjPfbKWF8Q+UJS9yPyhWwqbsW9RDKvhlXXSS9LPnaPdXvZ5ra83Dad+uNk/eJH5JPWRu3bHyIssEzxq7h9VeRTM+qyq5wqIEkekyY9KYQePrhOm8Qb+jj9iiJq+SDuwTYWeG6B/tW5XLFihejO6NH3Rwlxsp9+RT4bl1iTGGYSKpxEPo7NyIeNyKcLfK1btxZlbbO12sbd4zq9RL4giUbURBlelnzSndPUThhB2XRtS2HcVuTjOvjcDRvWRzI9ewlyTr87XQM298xYinymUA86Kz2Bjuz7+PHjRHw+k6WrrEMfv37PlOdB5PN6GqbO7xD5UmeuEtFTiHzxoVxcVk6ZGRmUlRGf+lErCKQqAYh87jMn492t3b05yhVXj4XHNbFrq+4ya7M2nFxuvURCPT6frMfNki6IyNdzn5Po5d9nUmF2Hh1b72B6dfUsalW9ES3d8UdkvJfMfTBi6Wcbm1B1Q2ZO+nhs2CX7ORD5Qs4QRL6KAG1i8oVEHlXcy63OVuRTXdw6dDhUZEV1ShahimacmIEz60orGdkfjm81efIUklaLahkehB7Tz4tLsol8qmszu8yyoKlaCqli1IgRw4XIyZZxLISaDr8in2yfxRyTFZ+TGGbjmqmuKRtLPq8sol5iKPfVyyJSZRYPkc9Uv5u7rpMru9c6VufFLTO0Xo8fkc9U1q8ln6xDjydo69Ifa3ddN8tCk+Wz2r5XBm39mpCsbWPz2Vip2qwLnJM4AhD5Esc6FVqCyBebWSopI9q8p5zmryulT38ro4UbSqm0jKhDo0y6qWMO1c3LjE1DqAUEUpwARD73CZSCWOO82lSYlUfztyyPWPRJQU2KelwTJ+jg5BhebrBqq6rQpcf1k+1vL9ldwZJQuhGrcfO4zbY19xHx+fyIfLIvJmFOutFyfeyqqwuYqpst1+PHTVcXMNNR4GMmEPlC3iQh8lUEWBkin5fFmSry1a1bVyQLWLBgQaTj0gJQFxFMsdhkIdnmHXfcJoQ83aLJKeOvrJNfivv0ubpC7EKvpZhMIp8UmerXbyCEvcWLF4tA/brY5uUyqI5ZFflk7EZp/aiep2ZSlb87WXHqYpibq6OaEZfbk8LFhAkTHS35WATmBCC8nrwSD6iii6m/Ngk3JIdUFvlM8SdtEuwkSuRjF+uXX36Fune/kDiZiCrqSTdlUwZf/fqNpSUf1+1kjev2kUOud68ET6rIJ13Muc2ePa+kfv36R93f1LG63Se97mn4vfIIQOSrPPbJ2DJEvnCzsruknNbsJPppQym9v7yEftpYRqXlFes8pXkW3XZktXANoTQIpAmBE2feQZ9v+CHUaIYdcBGlq7uuahnHkKTbLifX4MyyuvhmE2tPhe0ldMVb5FP7YhLZpIgnrfakeKknApl06PV05pyRwoXXxuVWtYLkPvgRRUMt1kooDJEvJHSIfMkj8ulCgcntl4UY+aLOrphDhgwWA7B169RFPv5vk7jD9Q0dekuUe6r8OwtId989MiVFPikc6NmCdZHPKTmJyW1QF9hUyyO9HnVeec73228/IdzKzKIVHmJLlgiLTBZh+fByFTfdDrwSb2zcuJGmTXvZ0bVb78+zzz5Ht9xysxCQ5GGbcEM/P1bZdfVxm9xRvWLU2dxK5VzKtcNlpOhuY23mlAnbK4ahSSBU+ytFLp6X++8fRVK8ltaKqjDpJebKemMt8nGcxVmzZouYp3rMR1NsRKd4oKZ5UkU+/l1eM9Ki2c392+ZjiNf82KwdnBNbAhD5Yssz1WuDyBdsBlncW7KlnL5bV0pfryk1inuy5rp5GfTC3/IoPxu+u8Foo1Q6EWCRL+xxQv22xEJfOh5S5GIR6j/bf4+IfO/+MVe45prEKWll52XVZiN02bjrygy4QS35eFwyA68u9OmWejI2n5O1ojomN8s81T05nQU+viYg8oW8M0DkqwiwMiz5bAPRy57qbqFuFnJOVjJBYtyppIKUTwZLPmY3deoztH379gqZbHWXaKeYZX7nipmprKSgx5ZzpgzO8RC9vEQ+GXsvzK3ENuFGqop8qkhmEnxUQcpJRAtjyeeVyEeNeWdq38nKUxVq9fmPtcini5Kq4On0gYMtDqW1KZfX3ellnarIx9myp017SZy7adOmiODn5GbvJvLprs5hrhGUjS0BiHyx5ZnqtUHk8zeDZeVE368vpa9+L6WFG8po5bZyYsHP7aiRm0EvnZlPBdn+2sLZIJCOBMJa8UkmLPSl46GLXHKMFzQ9iraV7KLt/K90N3161N30Z/F2Yd3HMev4txc73kR1cwuNWGwEPi4Yb0s+KbCp41TFOfn3Ow/oTk8s/5AOrdWS3u9yZ4UxScHOj1jn1+IxldcWRL6Qs5fsIl+YuFAmNGrmTacMnn6RSqsUtojiOHWxONysglSRr0+f3sKSyO0F2OQOHESk01/S/VqVxULkC8LWxgpHFWCkMOAUb82PWyr3V7I+7rhj6csvvxJDMLl3moRFk2toEAZ6zDFd9AlSpxxHu3btRAZeLxfQWF7LfB27uUQHHY8pE7N0qbZZR9yuZBs0zpvTnDu5BLu5Uavin54Zm/vqNqYw8+XmXmuqV2VlSuDiZSmqx+CTYrnt9WOaK6eQBUHXFsrFlgBEvtjyTPXaIPLZzWBxGdG8daX07tJS+vnPUtq4u5yKSu3K1s4leuPvBZQBQz47YDgrrQnAXdd+evUsu1Ko44yzr3e6WVR03tejRHKKmcfeR+zSazp0gc8mfl48Y/LJWHyqdZ0U+qTIx//96urZwpJx0L5n09hf36Idpbsd4XlZMULks193cTqzKKO8vNz9k1icWvZbbbKLfH7HUxXOly+fNWoU0rZt28WQnbLoSh660OdX5DNlHPWKk6XPRSxEPpvYZ05jdlobqsXS8ccfJ4RaN4HGNtus3o9LL/0HsbDMlklOSR90oc8rKYvNeo93zDE/CTds+lvZ56hr3VbYM/U5kVZgLHLxwdZqtm6uqtBrupaDZKJ1Sj7DfXNzGZaWijJRhu5urJaXv/Hf1PikPFd8zJ49O3I/tLl+nK4Pm7KVvVarcvsQ+ary7EePHSKf+3pgcY+Tabz0M8fbK6VdJUR+X1L2qpFJz3fLw8IDARAgIoh89stAF/m4pGrFJt1e3dxU/Qh8Ys+4Y60x9l8sE2+oCTdkrL19CxsL68S7fn5JuCWrCT5UwY/FzZW71otkH7DkM68lWPLZX2PGMyHyhQSI4ilJQBctWdQbPPgm6t9/AJli7pkG+Zf10DQaPnwYtWuXnub2NpPr17LRpk6cE4yAHjPQJoOwLOMVUzBYj/4qJdeIjYWf2/UXRHgM2m/dhT9oPSgXHwIQ+eLDNVVrrUyRr6i0nOavL6N//VpCO0vKqUXNTOrWMpta186krEq0euPEGTuKy0WcvVcXF9OC9eVUrGfT0Cacu5uVScRZdvXjoLqZ9NjJEPlS9RpBv2NLACKfPU+TyKfHzLOxyuPkFHx4WbupIp8so/c2Ftl1TVl1ZTuqJZ+M/Sddd/kctlj8bMNCiHwuywgin/01ZjwTIl9IgCgOAiAAAiAAAiCQUAIQ+RKKO+kbq0yR760lJTRhfjGx2CeP5jUzacgRudSmXiYlWufbU0r0x86/xL33lhXTDxuiM+XqE5qZQcSJNfaukUm1qhF9/lu0D++RjbNo1HHIrpv0FwM6mBACEPncMUuLOf2s9rVaCEs3jrmnxrMzCXe69R7XZWv1lmhLPn2cekxCHt8FTbsIUU8yeH3NbIh8EPnid7+CyBc/tqgZBEAABEAABEAg9gQg8sWeaSrXWFkiH1u8Df1qD837ozTK/fXa9rl0/n7ZlJOZGLLcl2VbymjuulKa+XspLdpYRh65NIjFvYYFGdSmXhZ1apxJXZpm0ccrSuiRecVRnT5p7yy6owtEvsTMJlpJdgIQ+exnyGTJJ91b1fh0qoBnEvjc3Hn13tiIfH2anxIpJt2HbS0KvcRG1ZJPtqPG7nOi16habde4hIjJZ7/u4nQmYvLFCSyqBQEQAAEQAAEQqOIEIPJV8QWgDb+yRL4dxUSDvthD/9kUbfk2sGMundEqm7ITYMr36+YykSl37tpSWrKlnHZ5qXtE1Lh6BnVpkkUdG2XSwfWyqHa1DCH6PfNjCU35sShqgZ27bzbd2CEXCw8EQAAx+XytAV3kkwKYtGjjyrrOuoMWbFkeccWVloB8TodarWnKyk+s22QBrn+rM6Ji8qnCoS4Yyj65iXeqi3EQkU8fQJDsuioXaRFpDSbFToS7bsgJgyVfSIAoDgIgAAIgAAIgkFACEPkSijvpG6sskY9dYwd8tpsWbaoYxC4/m2jkMXl0WIPMuGWj5fR+S7eU0XvLS2nuH6W0ZkcZ7S7xnqrGBRl0esscOrJJJjUrzKTCnHLKVFLmPrqgiF7+ObqiKw7OpZ5ts70bwBkgUAUIwJLPfpKlyDelQ38a+csrJLPqntrw0AqVSNGra/1DhDtvs7y65Bb3zq0HuiXfg0veog/WzRNFpLWeblmnuhKb6q4Mkc9k8ehl7Wc/M8l9JkS+kPMDkS8kQBQHARAAARAAARBIKAGIfAnFnfSNVZbIV1ZO1P+zPfTjhoqWfHnZGTTq2Fxq3yAr5uw48t/yLaX06i8lNGdNGW0tKifOnut1NCrIoDNbZdOpzbOoTl4m5Tp0bey3RfT20miR7/r2OXThATlezeB3EKgSBCDyVYlpxiArkQBEvpDwIfKFBIjiIAACIAACIAACCSUAkS+huJO+scoS+RjMDZ/upu83VFTZOKvuA8dXo8Maxk7kY6vBf68tpa9WldKM30tol4fVHhvnsatwvfwM+lvLHDqjVRbVy/P2HR42ew99YUi8ccsRuXR6S1jyJf3FgA4mhABEvoRgRiNVmABEvpCTD5EvJEAUBwEQAAEQAAEQSCgBiHwJxZ30jVWmyDfkyz307droxBujj82lIxpnUYbiChsU5OY95TTm22Ka+bu3Py43VzMng5rVyKDjmmXRyc2zqX6+t7gnVG7p9wAAIABJREFU+zbw8z00b110jMGRx1Sjo5vGTrQMygLlQCAZCEDkS4ZZQB/SmQBEvpCzC5EvJEAUBwEQAAEQAAEQSCgBiHwJxZ30jVWmyHfbzD00e3UpseuuetxzdDU6qmmWSGYR9nj91xJ6bEExFZdqjSgVs7hXNy+DDqyTSUc2yaajm2VaWe7pfev1wS5auiW6nXEnVouL+3FYNigPApVBACJfZVBHm1WJAES+kLMNkS8kQBQHARAAARAAARBIKAGIfAnFnfSNVabIN2L2Hvr8t2hLvjs659KJe2fHROSbtLCYpv1cTCUOsfc4M+6RTbKoU+NMatcgixrkZ1BQbfGCt3fRhl3RIt+U0/KoZa3MpF8L6CAIJIIARL5EUEYbVZkARL6Qsw+RLyRAFAcBEAABEAABEEgoAYh8CcWd9I1Vpsh3/zdF9OHykihLvps75dKpzbOJ4/OFPRZuKKPbZuymrUUVa6qZm0HHNsuiE/fJphY1M4TlXljv4NNe20V7DBaDr56V78vtN+yYUR4EkpkARL5knh30LR0IQOQLOYsQ+UICRHEQAAEQAAEQAIGEEoDIl1DcSd9YZYp8D84toneWlVCpZmU3sEMundEqm7JjYPzGmtvC9aX06IJi+m17Oe1VmEGdm2SJGHn8/6vnBrfcUyeXLQVPeW0XlZdHW/J9cH4BVauiIfl27txJn332OdWuXZsaNWpILVu2pKys4DDWrVtHhYWFVFBQ4Hht/fLLYlq/fj1lZ2dTmzYHi/P9HjyPfK/cvXsPLV++jFq0aEkNGzbwWw3t2LGDZsyYSa1ataSmTZtS9erVfdeRbgUg8qXbjGI8yUYAIl/IGYHIFxIgioMACIAACIAACCSUAES+hOJO+sYqU+SbOL+IXl9cQrrx2/WH5tK5+8ZG5EvUBHCCj3P+tSuquWpZGfTB+fmJ6oavdqSQVVpaKoSwnJwcX+W9TuZ6J0yYSOPHTxSn9u9/PfXrd31gka+4uJiGD7+LXnvtdTrqqC40YsQw2nvvvaO6MWbMA/TEE09Rs2ZNafLkSdS6dWuvrkb9XlRURMOGDadXXnlN/HbTTQPouuuu9Z0M5qeffqKePfvQxo0b6eSTT6KxY8dUeaEPIp/v5YgCIOCLAEQ+X7iiT4bIFxIgioMACIAACIAACCSUAES+hOJO+sYqU+R78vsievmXkqh4eb3b5tBFB2RTbgh/XRYOOdkG29VlZmTE3ZJuxdYyuuL93VHzXS8/g147K/lEvg0bNtCECY/StGkvUUlJCb344nPUqVOnmK1XFvi47rvvHinq93Ncc81VNGTI4Kgiq1atot69r6YlS5ZQly6dafz4R2j9+nU0YMBNdPDBB9OFF54vxmAr8n344Ue0aNEix679+OMi+vTTT8XvLBieccbfqFq1alHn16xZi8499+/0ySefEvdRPRYv/pXef/8D8acOHQ6jo48+yhrF0UcfTYcf3tH6/FQ5ESJfqswU+pmqBCDyhZw5iHwhAaI4CIAACIAACIBAQglA5Eso7qRvrDJFvmd+LKbnFxVTseaue/nBOXTZQTmBhDkW9TbuKqf568vo921lwkqQXWUPa5RFB9eNgf+vw4z+sLGM+n0SLfK1qJlJU0/PS4p1wJZ77Mb6yiuv0uTJU2jLlq2RfsVS5GMruKlTn6UHH3zIt8DHHXIS+Vgs69fvBtHnQYMGCss6dgW+6qprxN9GjrybLrqou7XIJ8XAsJPTvn17mjBhHI0ZM5beeuvtsNVFyt93371CuEy3AyJf8s7o7rJimrt5Cc3bsjTSydYFjenIOvtT3Vz/bu9cyaai7fTvP3+hJTvXUqNqtem4egeL/8URPwIQ+UKyhcgXEiCKgwAIgAAIgAAIJJQARL6E4k76xipT5Pvnf4rp6R+iM992PyCberXNpbwAodu2FZWLOj9ZWUr8/+WxX51MumD/bGpU4Cz0seFg3TyixgWZlOVTD5zxeyndPnNP1Hy3q59F47tGW39VxsJ4881/0eDBQ41Nx0rkYwvBUaPG0BtvvBlpp1atmjRy5D3UqdMRUe6umzb9SQ8/PI7ee+99cT5bzD3wwBg64ojDK/RTdZ9t2LChcMM98MAD6KGHxtHEiY8KF9hnn51CLLjZWvLJ8zh2X+vWrSgv739i7O7du2nXrt1Up463GLHXXnvRrbfeQqNHj4HIZ7GwIfJZQFJOGf6faTTi55f8Ffrv2Te2OpMebtfbs+x/tv9Og3+YQh+un0/FZaVR57M1dMdarUVdR9U90LM+PmHWpv9Qn/kT6eftv1OZFqt0n/wGNLpND+re7GjyiorK9tg3Lnyaxi99J9Ju/dya9MFRw6hDrVZWfalqJ0HkCznjEPlCAkRxEAABEAABEACBhBKAyJdQ3EnfWGWKfK8tLqbHF0Rb8p2zXw5d2y6H8rL943v6hxJ69Zdi2lVSMQFGZgZRrWoZ4p/TwbpeYQ7R8Xtn0/n7+WucE4iM+UZL4UtERzXNonuPSQ6Rj+PL3Xrr/4nhs6jFgpy05ouFyPf99wtp4MBBtGLFCtEGC26bN28W/81urv369aXLLruUatSoQSyiTZ/+Do0bN57WrFnz3/MPofvvv5f222+/qClauXIl9e59FS1btly4zfJ5ZWVlNGjQEPr440+sF4pqHecmBnLf2A2YBcqhQ4cIC0E/x65du+i22+4Qoh8LkFOmPC3cdXEQQeTztwoGLHyaxi2d7q/Qf8/2EvlYQBu9+A1iIZGt+LyOnMwsGrLvuXTPQZe4inOPLnuPBv0wxbVO27re++M7uvjbsbS1ZKfoHguO9x/cg4bse45Xd6vs7xD5Qk49RL6QAFEcBEAABEAABEAgoQQg8iUUd9I3Vpki39tLSmj8/GIq0jJvdGuZRf0PzaWCHGdBTge7p5TomR+L6M0lpbSzODrDrZ+JYCHwX3/3F0dv2s8l9PiCaJHvtBbZdGunXD/Nx+1ctq774IMP6eKLL6KDDjqQ+vbtTwsWLBDtxULkY+GORbtnn31OJKq4/PLLiLPh3nrrbTR79hzRDotmxx57LM2d+11E3JMC4JVXXkH5+WbuL7zwIg0bNkLUcfbZZwnX3NWrV1OvXn3o999XWzNzEvlGjx4VcS3es2e3SNzBfWzUqBENGTKIGjRwzqzbvPk+xNZ86sFuxNddd72ok/vLln7Z2famqbm5uWmboAMin/VyFSf2+/5JmrjsPX+F/nu2l8jH9Q784Wmj9Z5TgyyyDTvgYrrzALPwrYtybh2vnpVHr3e6mU5teKjxNHb1PXX2cOFCLI8udQ+gD7oMoxrZ/u7RgQCmaCGIfCEnDiJfSIAoDgIgAAIgAAIgkFACEPkSijvpG6tMke+D5SU09tsiKtJi8nXdJ5sGdcyh6pYiH2e2feDbIpq5upQ0r7BA/GtWy6C3fIp8nETkxf9EJ5i4YL8c6ndYbLPWBhqUVujPP/+kPn2uianIx02w0Ldhw0bhdpuRkUFbt26l776bJxJwSAs/vf8cX4+t81hIM4l8mzdvof79b4gIhVLkmz793Yhl4vnnn0dNmzYRVc+cOUu0yRZ055zzd6pbt06kSTWZhWrJ16tXT9HHIIceO4+Fzf79bxQiIYuaTz/9FH300cdCOLQ9nOIS2pZP5vMg8vmbndNn30UfrJvnr9B/z3YT+fyIcXrjNbMLhDh3UoNDKvy0p6yYzphzD32y/vvI309p0J5e6HgTNahWk5bvXEc9vhtHX238KfL7+U270CtHDDFaBg7+cSo9tOStiLtvnZxCervzbXS0pctwIGhpUAgiX8hJhMgXEiCKgwAIgAAIgAAIJJQARL6E4k76xipT5Pt8VSnd9+89xFZ46nF0syz6v065niJfWTnRqm1l9Nj3xfT1mlKRZMPpqJGbQUc2zqRa1TLFC+OqbX8l5yjmSpSjWlYG9WqbTRcd4E+Ye/DbYnprabS7W882OXRFG391JWLRxEPkW79+A/3yyy/0888/C4GL35P4b34PdiUuLCykK67oIazgOF4fuwHLLL38tzvuuE2IcuwOy4Iix+hr3bq1aMpvTD4uHyuRj7MKT5gwkcaPnyj6cuWVPYQVHychgcj310qAyOfvijCJfLVyCqhapvd95doWp9GIA/8R1eC2kl102uwRNHvTz1G/ccy9x9pfQwfX2FuIdb3mTaDVuzdFnXdm48Pp1SOGVugH1/e3OXfT5uId4nyOvff5MXdTy4JGkfJslXfKrOH0Z/F28bfmBQ3oq2Pupb3z61doY+am/9BZc0ZGzmMLwoGtz6YH2lzpD2AVPBsiX8hJh8gXEqBDcflwdssq9fXXX9Mll1xO6Zp5Kj5kUWs6EJBxXpo0aUxDhgw2Dklu3vnHSZOeoDp1/vcVOx0YpMoY5Dx07tzJOFdyLnk87Hrk5KaUKuNFP1ODAES+1JinRPWyMkW+WatL6a45RbRbi593ROMsGtalmoiP53b8sbNcuMh+ucpd4OM6OCbfgXWz6OimmbSrhOjzVSW0ejtVCAhfI4foxH2yqU+7HKqZa+8qzPUPn1Uk6tSP/ofl0Pn7eb+MJ2q+ZTvxEPm+/PIruvrqa40ZdVu2bEFnnXUWnXbaqdSiRXNatGgRvfPOe8LCbdWqVVHD57h8TzzxqNi/DB16izhPHizyXX75pXT99TcId2DOQDtixHBiF1c+goh8LBK2atWKnnvuebrrrnuIk3E89NBYOvXUU+innxYJi0R2Kz7kkHaRdvROc/bi1157nW6//c4IA/mesmPHDuLkIaaDYyPee+/99NVXM8TP7dsfIsbTtm2bRC+LhLQHkc8e8/aS3XTyrGEiO616PHVoX+rT/BT7irQzX1j1JfWc90iUm+5htVrR+13upIbVakVKvPvHXOr+zQO0o7Ri9vDaOdXp3c53ELvPymPqyk+p9/wJkfvqaQ0PE/WpB7vgdp11By3Yslz8md1u/3XkrXRi/XaR00wiZMfarenDLsMDZ/kNDCsFC0LkCzlpEPn+B5AfqGvWrA39orpkyRIRX+PMM89wFDDkA3zOnK/TTsCwHb/N0pUbOI4VogoIPFccUFj96mlTXzqeI3l37Ngx9NpNFB8ZONstfo7NOTb9lSJUly5dxCa6Mg9ez/zVnr/ex0O0VINk61YBQcftJfLJ3zk+Uiz58jV+/PHHUadOnVy7zmO+//5R1KPH5RELCFMByWbFipWu91wn0VJ+lLGJ+aQGhsdHnKArz70cRL74cE3VWitT5Pt2bSndNjPaku+QBlk08phqxKKb2zF7dSnd+3VRhSy6QeaB5bwG+UTdWuXQWa2yqX6+P4GP27zp8z303brorJT/d2QundrcXxKPIGPwWyYeIp90q/3mm29F5ttjjjmaOnfuTAcffJB4brP7rulgAWzp0mXCApD/cQKPbt260RVXXE7z5s2nyy+/gvbs+V/mYhb57rnnLuJnEmfW7dbtdOHuK4+gIh9RBl177XUiuccpp5xMo0ffL8Q+mUCDE4m4fTidNWu2cCuWyUy4P27PMU4c8sknn9Kddw4TFo/c1mWXXUIDBtwoLBnT9YDIZz+zuiDGJb3i2HnVzsk2LvxmDL22enaFU7Mzsujpw66nHnufWOHvTufzScMOuIiGH3hx5Hw9E7CTu7BqnWgaz5hf36Rbfno2Ihaye/C0wwdRt0YdvIaH34kIIl/IZZAqIh8LGRwE95Zbbo6yFFFfqEw4ZNwLNwsT+QJ3wgnH0113DaemTZsGJisfzE4V8Ms3j4NfTN0C7fJDdfnyZY6m8ZMmPSlM/PmfzWHzcmpTj9c5sRTgYiHyyfkwjV8VRbw2Pl7jrqzfU03kk/11Wvt8fYwZM4pGjXogEmcn6HXN5Tio9Z13DqfPP/+CbOPDuF3DXAcfNi4r+r1H3mfUfugvKV7rSF2nprL6ZtzrfiTbc9rEe4l8tuKXPE8fn6ldvi6nTn2Gxo59yDOQulxP9es3cH1xsRXe5D2BLR74OO2004R4qY6TrTM4DlTbtgfTtm3bo+7B6vzyOuc1jSO2BCDyxZZnqtdWmSLf9xtKaeiXe2i3ZgB3YJ1MGn1cNeLYeG7Hr5vL6MG5RfTTxv8F9cvKJNq3ViY1KiDhjrvVbDxVodqCHKKzW2XTRQfmUB2PNp360+fD3cT9ibpPH1ONujS1T7iQqPUUD5GP+87PgQULvqfLLusReCjqnpMFN86qu379eiouLo4ksrjppoGOMf5eeeVV8TG7Xr16NHjwoEisPu6Qao2ni4FvvTVdiIZ8dO3aldq0OYiKi0uEELd48WJq2LChcB/Oz8+LjI3rO++8c4WIOXz4XfTSSy9XGLebyPfmm/+iwYOHivObN29Ow4ffKYRRJzE0MNAkKwiRz35CNhZtoxNm3k4/bF0ZKRRW5Ptt1wY6dsb/0Yqd6yt0ZP/CpvTFMSOpcbXaUR18asVHdO2CxypYPvNJHG/vg6OGReLp6ZmATSIfx+07ddYI+nLjj6IdfTzfbVlKp80aQRuK/tpL8tG/1Rk0rl1v14y+9lTT/0yIfCHnOFVEPvmCZhJi+LcJEyYYrbpsrPO8RAcnxCbRSH2J5wcmm+fzVzQZY0NuHviLGrsq9ut3vfi65mVlZHrRNrk8yrH069cvYlVj+xIecimJ4k6iXNC64y3yyc2RjRAcdAzxLpdKIp9uJcUxX3RrLf2chQsX0hdffOloFeskHgXhrl/TTlZdNvcVp3Pi5abvZFHH/XCzGPayxPMS+bzql/Og34fkumV3Hj8fK7g+Xaz1ugZU62Iu78ZDnXN2N5o8eYp4tmzcuFGEV+A1smLFbzRt2ks0fvzD9MADD4ohwlU5yBUXvAxEvuDs0rFkZYp8P28qowGf76Fdmrtuy5oZ9PCJecRZbt2OkjKi+etKadrPxSLGXvNaWdS+fga1rp1J89aXESf2+HO3d6bdrAyiJtUzqW39TDqmWRYd2jDL01VY79eFb++i9bui25p4Uh61qZeZdEsnXiIfDzTs3kLdT/BHoxtuGEgnnng8sQjH2YB538n/+vS52jdX9V1I7mP32WcfkRzj1VdftfoIqTaqWv5Pnfos3XPPSPHews9OPoYNu4NWrvxNxCfUj40bN0VclTk7b716dSuc0qdPb2GlmG4HRD77GV2yYy0d/dWt9MeezZFC9XJr0CdH3UXta7Wwr0g58/118+j8r0fRztL/Wcfyzxxj7+0jbzPWya61J826k1h0VA9dGJy04iO6av5fQjkfugjIf1u7ZzMdP+M2+mX7X1mxG+TWpK+OvZcOKGxGu8uK6byv7ydOCiKPdjWb08dHjajgQhxo4FWoEES+kJOdKiKf+sDVhT4W+fiFy2R+7vUyrgt8XtZu8qFvEhv1F00WJ558chL9+edm0be8vDwh6NWo8Zf5OruXscWgtFhx+1KWbCJf2M0Pj9/GnTCeIp+bcBzyskpocS+BI6GdcWlMd5fk64Gt6zh7m7r2eW0NGXJzRLRfuPAH8WXZKSacfn6Q8ToJ4bYin6kPTvceWefcuXNj6m4eK5HP9qMHv5z07Hkl9evX39UiWd4r2YJAimTsgmu6bzMzPvQ4jcyXLTvdXIzk9awLgPo9hLMmshWeHgJArht1zgcPvon69x8g1h6L0dx/drVm4Y+tTdu1ayfu6XxA5Aty5QUvA5EvOLt0LFmZIt+yLWXU95PdIkaeejQrzKSJJ1Wj2hZWdZxNl0XCpVvKaOHGMpq7ppT+s7mc9pSUE4uAquzGkmF+TgaVlpVHJfvg9jluX3ZmBhXmZNAhDTKpc+MM6tQ4i+rmu4t0nPDjrDd20s7okHz0TLc8al6j6op86h5F9QDRPxCrFuPq+wRb77355lvUpUtnuvHGgTET+eR7BX8ok89a7sMHH3xQYS2yS+3KlSuFCy5b7bGAl5PzP/frmjVrCgs8tsTjZCNz5syhww47jHr0+Cs5AD/32LLR1nNIbTxdQ1ZA5LN/kphEvkbVatPMY++j1tUb21eknPnAr2/SkB+fiSo7eN9zaEybK4x16sKcPEkV6PhvH66bT+d9PSoSv69ZXj366KjhdFCNvSL1vr5mDl029yHaVfqXmfWRdfYXIl5hdh6NWzqdBv8wlUrK/wp9kJ+VS893HEjnNekcaKxVtRBEvpAzn0oiHw+VX/beeeddEeuBzcq9gr67iXy6OMJWRW5x3twEPu6bqS01HtiZZ/4tEhNDffjLc/bbb1+68sorjIHrk03kMy27sFZ8phd5PyKfU+w1k7uunEsboTHkJRb34qki8jmJ8TwX06a9LEQSdq3leJaqJSoD5DHed98oIazosex0gc1JKHKzSEukyCfHM3HiY8QiUpjQAOriipXIpy9YN25OrvAm0VNlLMUx1YKZr1+e/6FDb60gwMn22TVW3vedLqrHHnucOnbsIMQ3Ds/gdP9wG5P+TJk+/V3xEalPn15CkOZDColez5+4X/xVuAGIfFV48g1Dr0yRjzPjXv3R7ihxrH4e0VOn5bu6zrJ4x+6xbywupnnryqm0vJz2rpFJDQuIMimDSIv/lkHl1LxmBnVuki1+WrC+lH7exEIgR5wqp+KyDCoqLaedxUQbdpXRpt1E24vL6YjGmTSwQzVqXN3ZqnBLUTldPJ3FyoqWfNzOq2flU708/zH+4r1KbS35WOTaunWbELaqV69u1S31Y/b/s3ceUFYUWR//vwnAkHNUoggoOQko5oSirijI6spKcDEQXAUBlSwqAoqCAR0B3W8VRdldxYBZkSAIkhSUjBKEGfKQhpn3ndtjPer1VHdXv355bp2zZ3VehVv/qu7x/eYGEfZKA+XQV0rdcMUVlweA2U8/rceXX35pzG92GqCKteTRR39kEp58BNbo56o2ffqLeP31N1CjRg08//yzqFv3jMeTz5eCsmXLGHvq3/8eA8xdeeUVmDJlknJ/blLTkFYUart8+XLjD1vU2JOv8Akx5NN6jIxOX2WtxU3fPwkqRCEa5ad76JybggpQNChZ3YBlFYs553I0h9SKee2KeahyA9I4c6gt2XnFolFYfnBTwN7mZetiarM+RqXdRfvXG4Bx78lDxudUMZeq5VLVXApJ7rJ0HH4/nh0Y26f2FchsdT+H6epfGaMnQz6Xgpm7JxrkM9tvl2+N+lpBPvHXNvNf4azmEz/XzelldSxOoW9uxsm/tHWugZOXos4cdn28hiGqKhK7gXxWBT/MZyp7KkVaE6+a6oxPFMjnZi9myKczVvSxKrAQyrMXCU8+N3tx6uvkdUf3m0KdIxGuK69t/ku9CujKkI9yDFEqgzFjRmPWrNkheQc4PbtOz4XVu8VN4Q2GfE43NHKfM+SLnLaJOHMsIV/WcT/+/skJ5OQGwzGqbPv6tSVQwQaOZR/3Y/IPJ7H8Dz+uqJ2KTjVTsCsH2H88H0dOBXvw6Z5LyTSfESJcJcOPjPQUTF1xCsVTgftapuOys62LZ+w66kefT08UqhJcMg148/oMLY9EXRvD1U8H8tF7mgpevfPOXMOLjUDYtdde42iC14gV1e8o2V6nNDE6hTfk38NU8Zcq4/7xxx+F9ubkyUcDKNSW0meUL19QkVTev503nm6+W0fBE6wDQz79AzN7xjmNrFmiIoY17Ib76l0LKqShanLRC/F58ZR0vNX2Qdxs4zGnGlcytTjeaz8M11ZtFVjKqnKvyhZRMbdUWnH0/GEK/rv7+0C3uiWr4qsLx4P+n5s7BRjyudOrUO9EhXzyL0o78Gb+Ekzu7NOnPwdKFLtx4yZliJX4xSaHo5FwTpVc3SbQtzs6q5AzOWQx3Dn5nHJz2dmrW7nSbg7Vl243kM+q4IcM+UTCfPorqh0kMBdIMBd30QmtpjXkZl5PvmfmUD+7z4QtwgZVmLj46yutb/d8WIFi8/7sihvYfWbWMVzPiA5sN1fnjUfIF+qXCJUHqvleiLsXicIb5uIUjRqdGxRiq/rjigz5CDyGo5K51ftE9QcD6kt2y5V45fsvns9oQD7zc+Hx13iRHM6Qr0geu+WmYwn5DhsecMcLefIRWHvzugxUsqly+0dOPsYuPQUChf2aFcPHW3KxKisfFL4bjvaP5unYdtiPX/fnYVCrYmhdzbp4xsYD+Rj45UmcoLhdqVXJ8CHzaufcguGw1+0cOpDP/D3g1ltvwdixow3gZ9fk38+UV65z54uM7qdOncJrr83E0qXfo0OHC9C3bx8UK1bM+Gzhwu+Qmfma8c/RgHwUffTAAw8a6w0ePMhIgWL+b09dTc1piBjy2SvHkE/3ZgFW+fOcZuhc6TyjGi1BP3NTwTqdYh6qcTS32QOQPKOf2jgPoze8hdx8tbctjWtVrj7ebfcw6peqBirscf+aGYH+6SmpmNVqEO4462KnrfLnCgUY8nm8Fm4gH7mUUz6GZ56ZimPHcoyQul69/obU1MhV3FJBOsrLtH//AaN6lFPBCrfyWEEPnbDOUCCC2T6rOaIRrqsL+XShga72MlAye93pQj67UGExp1yN2ClHiPwlnPahqqSqmsNNpWdhc1bWvkIA2e4vuGaYKUM+KhRAf7E2NxUUcwJM8n/wqWCIWMMqBw19bgZtTndCVTjGaYxsx5IlS4LAPc0nit9UrFjRCJOxyu2nWiecnnw6oNjsAaf7TpHPR1VdN9yefLKu8+b9JwjYqf74QNqK+zZt2nPIzJzp6hxUZ2P+ckf3VRTC2L59R6H8fXJ/s0ayF7JIqyCq69KXJlWj3wnTp09z9ERUeWuI5ztRK3rrPpOR7MeQL5LqJt7csYR8FN566wfHkZMbrBsFt47sUAyX17b2nqP8d2+uz8XvR/1oXjkF/96QC/LuC1c7r1Iq7mmeht+OApeelYJS6dYht6v25mPYwpM4aYJ8FB487fISIM/EeGs6kM/syffEE4/jpptudNyK/N9Io0Y9hhtu6GqMobyuEyY8iU8+WWB4BD766Agj5za1Dz6Yj3HjHjf+OdKQ79ixY0b+4gXYrqYFAAAgAElEQVQLPjVCdF94YZrhvHD4cEEIodycqutS37Jly6FHj1sD4b46kI88BClH7VNPPW0s5/Tf1o6iJ1AHhnz6h2UuZKE/sgCifdJxVFDBCnNlWzFfOCGfmHPx/g2g0OAVhzYHVeWlPH6DG9yAQfWvR5m0DGw7thd0J+j/RftLjQsMSEkehqJRUY7dJ/Yb/1qjREWUkD5zo0tR6MuQz+Mpu4F8K1f+iN69+yInJ8dYNS0tDc8/PxVXX32VRyv0hutWcdSb7UwvM+ywq5pLo6y+mOl+IbezzzyHFTSSv2BSlV6RqN5LdV1dyGe2PxxefGJOc8itLuSzyqlG85qhpI4XmHwnzOdt9QXd7j+IrD6zC1GmQJ2srKyg/HQqPWQQbobR4v6Yfy6PsapUunPnriAvQFVhgzNnv92wtWvX6wN3MZR74QXyyWeteoatwrlVz6MdrKX/iN22bWsQ2FLloLNKFWC3R/M7TvedYgew3L4Pzf2dbDBXN7fan/yMUnXaESMeCXwJcgo7lm1SQTO74ks01s4z1up9Rj8XHrZWIf4qCGz3LhJrsSef11sJMOTzrmEyzRBLyEd59Lq9fwKHThaGc9VK+dCvaTquqqMGffl+GJVzyXtuw34/pq86FVRJl/LzdamXiuolffh+T0GlXbnVL+fDreemIz0FWL4nD59uD/Y4qV02BbOuLoHTfj+KU/ldm7ZoZx7GLj2JUyanlfMqpuDpS0q4rtQbT/fLa06+UPYSaci3des23HPPvdi8eQsuuuhC4/sYFdBQNTc5+cy/p+jfZXj3888/o3fvfkbFeXObPPlp/OUvN4UiV8KNYcinf2ReIB/lu6Ncd5TzTjTd3HoqC3U9+cxjqYgG5dnL8+eDioZQgQ3RyOvvrz88g7d3fhf4GeXu+7TTaKPaLo19cesnoGIhO09kB2Ah7Y36DW/YDX3rXGkZmqyvdHL1ZMjn8TzdQD7VF18dYOLRxMBw8xdgJ08keV35i6F5nNs9mP9yqPLyc+vt5uTRYefJp1vtyimHVaiQzw08cboLZjBE/VWVMGVvNipcQBUuVd47NF7Op0geeTpemeKOqM5F5YFn50ll/g8m1V2U76DQk3KjiLM1wwYZpon+tI45pNzKA88px6QqBFeV40y+MwS+ZI8xO+9Kq3vgFfLRvFb3MZS5dT35zKBL3DtVSGokIJ/8Trv44s5o0qSxAVudPEvN5yDeEU7vVvkOm/ej0oLWkeGXKLwhntn9+/cbBVeosApV3rX7kkKfmcPbrSCf3bNB9lDYsLmSr+rM5fc56dulSxd0736LsvCTDuRzeg/y584KMORz1qgo9Ygl5COdhy88iaW71SFd5AHXu2kabj7njDeH6my+/i0Pz/0YDPko1Jc8/MoV82Hb4Xys2pcfNLRqhg/ta6SC+N0vB/KxYX/w52eV8eH/umRoXYX3N5/G8z+eMqr5yq1ttRSM7VTc1gtQa4EE6+T0e9BpO5GGfLT+4sVLMHDgIAwfPtz4nWTVwgn5CO716/cPrF27Lmi5Jk2a4KWXphu5/YpCY8inf8orDm42ili0Ld8AFdKDi2rsPnHAgGNzdy3GHycPKiclEPb1ReNRr2Q14/Nwe/IRbHut5QDcVfty/U1JPc2VdilM94Xm/XF3nauM4hw9fpiEb7J+spyb1r+xenu81fYh9uyTVGLIF9J1PDPIDeSLR08+py9UTgDKyy9xO2hm5cWjOi4dD8VIhOvqAgAnAOk2JNPpysq5xa688nJHyEf/wUE56KzCBOQQYOFB5AT67DxtxH8srVixIgDVxPnQ3iic3FwBln6ugoOqcTKwoNwuMjhTaa2Cb7LG5hBolf3mM7HLVSbvW/ZgW7lyFaZPnx7QRA6BpP/41L1vTvdDfG53L4Wuw4YNCUAjsz066+hCPtUzHKonnwwGnbzoaA+yjQTNVB6g8l6tIJzcx8kzVrZRXp+qBQ8c+EBQdVwxr3lO2Q7qQ5CPvEedmo4nn9MdF3dRdYfMZy4qPhNYl8P26f0vYCXZLMCj0+8kp/3x53oKMOTT06mo9Io15PvtSD76f37SqEyryqdXOt2HvzZOwy0N01HCInpXBfm8np8T5CPfw2O5fny+Iw+z1+XigMIb8dKzU/Fw22IoaRPq69XOeBxPue1E6C3l5OvS5VpHMz/++JNATj4K8aXfMXI7ePAQRo8eg99//x2tW7cG/c60yg34yiuZWLBggeGdR1V469SpU2h9KrSxZMlSnHfeeYGCGSojc3NzjT8a07rmsFyrTVntX56LxlIhrXPPbQiCfGXKlHHUKFk6MOQL70lSGOugNa/itR2fB4XF0ipUfOP11oNwu5TbLpw5+XTCfK12S555VywajV+O7gx0IWD3drshxr/ftnwy3t+zzFEsAn2PndsdYxv/1bFvUenAkM/jSbuBfOTu/tFHH2PixElRy8knb0/1RdrJW8gJoFl9IbP6ck/2CKhi53USDcinOno33kq60MUJ8rn1WiS77SCbDK2soIHsyUc5wSj5sFVhFDPk0smH5RbyOYE22rMVeJDtM0ODtWvXGgBTBgpmj0Wnta3yHJJNVkCSPjOPo5+ZizvIz5fwxhKVcc25A0N9VTmFYurOGwqM1oF8tD55klKTPczcQj4V0NOBfOL8hw8fZuS669nzNsMWORxW1ijckE++F+Tl9u23C5W5iMzvWvk9Sl8SIuHJZ74bshe21R9p5DMfOfJRI8clpUS45JKLjWdR5Pak51DkAJTPniGf7hPprR9DPm/6JdvoWEM+0nPtvjw8+2Muth/2I4/icE2N8uHd1CDNCK+tUAIwB8+qIF+aDyhT3IdiKT4czfUXquCbnupDuWJAig9G4Y+jp4LXtYN8FJa7+VA+3vs1Fwt35hfKxUfm+3zAbeemo3fTdKNCLzdWgBUoUIAhX/hvglUYLq005Jy/YNL5fw8sqoJ8Th55VvOXTy+FjzqMRMeKjVxtisJ0B699DdO2fBgYR0VCKIdgs7J1YK7QSzBxZKPuuLVmJ8PDb8hPs0E5/0Qzeyy6MiYJOzPk83iobiCfx6U8D7cCdlZf3nU8dyIJ+VTFGqxEcAJpOl/2aW43kM9sS6jhuroHK3uH6VR8paIqTp58BFonTpxsm8TfypON/qqp8gqi/biFfG48+Wh+Ga7J97R165YG7BCgTD53+kuyqnCEW8jn5OVE9ln1kT1jzfao4AjNZQ6t1L0vop8d5JPvlNt5Vf3N90EH8lESbjoX+qu3DK/dQj7Vu0j13NMZPPnkRCO0lTxGxToCiBPkI8/Jl1562fjL+qWXXhK01UhAPhmeWT3bsYZ84veE1TMvRJLPvEyZ0jhy5Khxh1XAneai94icF5UhXzieROc5GPI5a1SUesQD5Mv3+/Hzfj9mrcvFmn15yDWFvdJ5lEzz4dp6aehxbhqqlwrGfCrIR3261EtDrVI+rNibj4+3Bufkq13Ghx6N0lEsBfh+Tx6+2BEcMmwF+Q6cBL7ccdqYb9NBhaF/Xp4apVLwUNt0tKmWWghKFqX7xXstWgrM3bkYPx2hyAjr9k32T/g6Kzhk2a1KoxsV/FHWrp1fpja61+rk1C1pPh+w5hW8sPXjQvsZXL8rpjbrG/g5FcN4bsv8Qv0IBBIQVLU9Jw/iku8exa9Hg6NGCMx91/mJQDiwrpgf/bECPZZPRk7eCWMIeRxObnoXyFYKKb5+6eP4Yt8a4zMCkE+d1wtDJdvMxTpUHou6tiRjP4Z8Hk81GSCfKsG/E/gQsiVyuK5b251yD0YS8unkrFNdZd3CG3aPgcojzQlKuIV8VrnvZLvEnGbIIO+RquNSpTLhlSjf7X79+mDgwMGFvKSc7rpq/+JnViHOqpx8tBcne4T3HnmVPfXUxKCiIaG+qsLhyafSQMceHcgn4A95sZFuVh6lYj0ViLfSWwX55BBpmlN4wDVs2NCAjQLy0Wfm/KF2e1blilR5u6ngpbyO1R8sohmuK+/TLjRXaERh8QMG3I+MjIzAHSd4J+/FDsLKmjPk03myvPdhyOddw2SaIR4gH+lJDnwEzf69PhdLducVKmJBfQjIdT4rDXc0SUP9cimBY/j29zw8u+JUUMhs+eI+nF8pBeVLALtzgJV/BEO8yhk+tKmWYuTk23bYj5+zg4Fd3XI+zL7mTE6+vHxgXXY+5m85jUU7Txvef6qWmuIDFfXodk4aLjk7DSWtCwQn0zXivbACAQXm7VqKW5c/DfLWikXzwYd32z+MbjU6xGL5mK35/JYPMXhtZqH1zZDvxa0f4/41rxTqR3n1ZrUaqLR/yf5fcN3S8TiYW1BAVLQLKpyLzzuNDSqm4SQAeeKRN+GPh7YEul5auSk+7jjKyKv32/EsdP7uEWw/ts/4nKrxLuz8hFGIQ269f5yG2Tu+DPzI7LHoZEcyf86Qz+PpJirko21Tqfpeve40FFCFeNLP7cIR6fNIevKpku6Helzyl/26detZhuLFwpPPyWNSJ0TOSpdIQT75zlAeMDPscgv55LtE/2w1H31mBiey11zlypWNvCuy95vwvKLPqIKtGSKFAvnEGHMFXSdd6HMBzAhqHTp0WOmVqArbDLfXnVMhGXGnzOHkTp5c8l10yjcnQ0/yOp0z5+2g8yGdH354OJ5++ik0aNAg6F0lvDXtikOI+WVPMRl6bty4MVA8QhfSh9uTT76/ffr0NsJbVRqr/ighnhNVCgQz3LVLoaACwU7Phfmui/tktY7qd4UMXMX5MuQL9becu3EM+dzpley94wXykc6EBHYd9ePNDblGtdvcvMKQgCBaw/Ip6NcsDW2rFcTBLtuTj4nLTiL7RPigQvsaKXi6c0EVyCOngE+2nsYn209j66F8A0iqGlXqvbBWGm5tmIaGFVI4TDfZHx7en6UC/9uzDLcue9qojhrNRh5dc9sNxV9qXBDNZeNiLStPPvJ6HNO4Z8DGT/euQrdlEwNedOKDduXPwRcXjkOZtMIFh17d/hnuWf1SoZx/ZoCoIwSF2j67+f3AXJWLlcWCTqPRulx9Yzjl6Ou88BHsO3XY+PcW5eriy07jUbFYcOERqrg79KfXA0uGYouOvYnYhyGfx1NLRMgnPJrMXyTlL5G6X+QjCfnchOuKY1R525m9cew88mIB+QgUUZiigClyyKIXwEeaRBLyGf9RvWyZkWeLmgyNQoF8NIdTfkIrzzk5P6K5jwzkVPfaCWZYebE55WR0Cruk/Zr76Hh0ya8ssoGaXVW4UD35VN6j8p6dPFvNUNKuijbdHSrqIhceoX2pnkcZiotw9KysfZYegHZwTNYyEpDP6teLuIeiKAX1E/DZymPVLfxyc+5yX7JF9syz2oN4Lsz3wA3kU6WQ0Nmn0x9GPP5aLxLDGfIViWPW3mQ8QT5hNOXHI4++t35Ru8tRvjsKw/1H82LofFYqDp/y44nvT2HZ7ryw+A6VK+7D6A7F0apqCn47mo83firwLjyWWwAiVS0j3Yc7G6eha4M0ULEQyvXHjRUoygrM/+MHA/RR+GU0WvGUdLzTbohRbbWoNauceaTJW20fxM2SV6NV6G3ZtJL4sMNjuKhSkyD5yCOz+/JJeG/XkqCfq+Z20p1CcAkwHj59zOiqKpphhpBWkM/skciQ74z6DPmcbqLD54kG+QQ4s8qdRSFWojl9iad+kYR8bjz5VB47OrnTzMfrBfJ5vEqB4WYo4VTJ1m7dSEM+WlsF2EKFfDSfDOXE3pxyLtp5c8ngTAUJQ4V8ZJsqnNPpvOzArW7eRVpbN4TbDewRejsVV5HvqEpTp3Bm+d6I8SoPOfP7RV7X6U64fR4jAfnsvCXtctyp7rPqXevFu1M+N3FH6tSpbeTIs7Nb2GF1z3Vsot8/5hyI4rx0IF+4itK4vSPJ1J8hXzKdpve9xCPkE7v618+5mP1TLhQOfUaXShk+9Dk/HVfVTQP59G04kIfDJ4Hjp4HTITj1paf4QWG8dcumGBVxKcT32ZWnDO9Cq0Ywr07ZFDzWoTgalGOy5/1G8gzJpADlXiNAdCzvZES3lZFaDHPbPYzrq7WJ6DrRnPzo6RN4e+d3BrSsUrys5dLkLfngull4YetHhTzt6pSsgoUXPYGzMyoHjTeHuooPu1RrjXnthxths6KZ8+eJnzcpcxa+vvBxVC1eTkuWI6eP45olY0Ghv6JRwY4FHUcHeQ9uztmDCxeOwB8nDxrdrPZgzi1ol1NQy8Ak6sSQz+NhJgrkk8GJ+Uu5yoNMBjc6X/hCkdFuXjfVdWltFeSzs8nJC8tqrA74DEUL1RinvHfyGCcPOLc2RXOfbm3j/sEK2AFV6qkL+UIBaPJ7RTf8l2xSQUAV3JHBX3Z2tuE1Kt5fOiDRzV0xQz4VbHaazwnwivG6lYplmCX2r6uz7rnLUM7Og1v3d4KTRuJzq0JQTpDPLuxYd23uBzDk41sgKxDPkO90vh/vb87DnF9OY9/xfPgVrK1MOtCzcTpuaJCGssW8QzYKxc0+7sf/Nufi3Y2nccIi9x7BvYolfLjs7FTc1igNlTPO5AjkG8YKsAJnFFiw90cjRx9Bq0i00mkl8E7boSBAlUxNeOf9fOQ3XFTxPNxV+zJcXrk5amVUBOUdJD0/3bcKT/z6rpHfjgoYyU3lJSc+/y57vVHcQnjUiZ/TmJuqX4BpzfuhWvHyeHvnIjy4bqZR0dY89+Tz78I/G9yoLfnoDW/h8V/nBuwkz8F57YfhiirNg+YwexoSwKXz7Vq9baAfAcMrFo3C8oObjJ9R9V2a6+qqLbXtSeaODPk8nm6iQD7xxfqSSy5G+/btgzyQdD0yVB47Tl/IVPKq8keZ+4UKrZIVToVa+MDj9ebhCaIAPYcffvgRHnhgsFExVjQnICIDHi+ecXLV4KFDh1iqZgcFrTzAZKhH+TTl0GQ3hTHMRlmFSstFIOLp+N2+a91AvtmzX0flylUKhX3L5+Xlfph1tPsd4LTPePC2jqd7EaotDPlCVS45x8Uz5CPFT+b5sWhnHt7acBpbDvuRp0iIl5Hmw83npKF7ozRUKB466DuRB6O673sbT+P73da5xIqnAk0rp+L6+mnoVCMVJbi4RnI+HLyrsCnw2b7V6L78aRzKLQjTDFcrl14Sb7cdgmuqtgrXlHEzj1UIrq6BrcrVxycdRyk97SgE968/PGN4CobSVB54dvOsPLQF1ywei6w/8+wRTCRASKBQ1f6x6kVQHkDRmpWtg3faDUXj0rVwIj8XQ9bNwkvbPgkAQ6uQ3lD2lgxjGPJ5PMVEgnxiq3ZhYlZyOFVY9ChjoeGR9uQLt708HysQDwqovM90vcsibb+Tx2Gk10/0+Z3gl3l/upBPpYtYK5xgL1z6q4p1hGvuojQPQ76idNrOe413yEc7OJXnx8q9+Xhz/Wn8lJ2nDN9N8wFX1E5Fr/PTUau0O6868n/JOu7HFzvy8NHW0/jtiNprkGwh773r6qUZa1FYL+UH5MYKsALOClA+th4/TALBq3C0CumljRx8V1ZpEY7p4m4OL5Cvbsmq+OCCR9G0bG3Lfamq3OqIcFZGJXzcYZTt3PI8BOW6LBmHr7PWBX5sByCp09rD240KvLtO7A8yiYqC5OSdCPJaTE9JxaxWg3DHWRfrmF8k+jDk83jMiQj5PG6Zh7MCrAArwAqwAqxAAivAkC+BDy8CpicC5KNtU16+TQfy8frPuVi8y9rLrkONVPRtmm5Ut9Vp5Bi46ZAfczbk4oc9eUYRD1UjlteuRiq6nZOK5lXSUJK993Tk5T6sQJACBHooR5/w6ApVHqrISh58l1dpFuoUcT8uFMhHHnKdKjbG660Go36pao57pEq2VAiDQoJ1Wu2MKpjT9iGQJ59ue27LfAxZNztQaZlCawnOXueQP3Hmji8waE1moSrA8roE+IaeczMeb3K7EcLMrUABhnwebwJDPo8C8nBWgBVgBVgBVoAViKoCDPmiKnfcL5YokI+EJPx24IQfL64+hc+3q0Ef5cprWjkF/2iWboTUOjXy3HtrQy525/hxOl/du1S6Dzc1SDXy/lUrSZVz+cukk678OStgpcC32T+hx/LJgcIKbpUycsW1G4JLKp3vdmhC9aeqxC9s/RhTN3+AnSeyC+XckzdD76RGpWthfOPb0a1mB1fAi/LbPfnre3h52wIcyFV7WZZMLY7+da/B2MY9g4pkOAmq8sgbWP96PNesr5aNi/dvQL9VL4BgpDnnIAHHp8/vhR61LtSay8nWZPqcIZ/H02TI51FAHs4KsAKsACvACrACUVWAIV9U5Y77xRIJ8gkxyfvupTW5mPtLrqW+55RPweDWxQzgp0JyWceBqStPYtGuPGVBDzFxjVI+9GtWDBeflYp0PefAuD9zNpAViLUCVPjhth8mFwrHdLKrRokKhgdf50rnOXVNqs+pyMaGo7/jh4ObAx5xYoMty9ZDy3L1QAVIvDTK07cpZw++yVpn5L2jluZLxQUVGoJy4tE/x6r9fjzbCPc9eDoH5dNK4dLKTUFhw9zUCjDk83gzGPJ5FJCHswKsACvACrACrEBUFWDIF1W5436xRIR8JCpVvf3v5lwjT9+RU/T1tHCrWcqH+1oWwwXVU5Ce6jP65JzyY8nuPPzf+tPYcThfOY5mKpHmQ4sqKejTtBgaVWDPvbi/yGxgwimw5MAvuG35ZPx2PEvLdoI6FCp6YcUmWv25EytQVBVgyOfx5BnyeRSQh7MCrAArwAqwAqxAVBVgyBdVueN+sUSFfCTs8dPAZztOY86G09iTkw9F4V1UKOHDPwxPvBQjJHfB9jx8uu00Dp1U596jcN9apX247Ow03HpuGsoWY8AX95eYDUxYBb4/8KsB+rYf32e7hzolKRfcEHSocG7C7pUNZwWipQBDPo9KM+TzKCAPZwVYAVaAFWAFWIGoKsCQL6pyx/1iiQz5SNwTeX4s/L3AM2/7YXVSvdLpPtzYIBU/Zecb/7PLvdeueopRPbddtVSunBv3t5cNTAYFlh/YhJ4/TMaWY38ot1OvZDXDg699hYbJsF3eAysQcQUY8nmUmCGfRwF5OCvACrACrAArwApEVQGGfFGVO+4XS3TIRwLn5vuxcm8+nl95CjuPqj30KJ9erkVhDfLVq17KZxTWuKJ2GqpkUHGNuD86NpAVSBoFVhzcjL+umIKNR3cH7emcUjXwVtsH0bb8OUmzV94IKxBpBRjyeVSYIZ9HAXk4K8AKsAKsACvACkRVAYZ8UZU77hdLBshHIhO/23rQj2dXnsS6LAuapzgNgnnNK6ei1/lpaFIxFRlpcX9kbCArkJQKrDq0FT1/mGJUUqVG1WIJ8LUqVz8p98ubYgUipQBDPo/KMuTzKCAPZwVYAVaAFWAFWIGoKsCQL6pyx/1iyQL5hND7jvnxzMpcLNl12lF7cta7vUkx/LVRKkoV8ymr8DpOwh1YAVYgbAqsObwNPZdPAT2MlIOvedk6YZubJ2IFiooCDPk8njRDPo8C8nBWgBVgBVgBVoAViKoCDPmiKnfcL5ZskI8E35Xjx4zVp7BoV54y/x6F7p5dJgX3t0xHm2qpcX9GbCArUJQUWHd4h7HdpmVrF6Vt815ZgbApwJDPo5QM+TwKyMNZAVaAFWAFWAFWIKoKMOSLqtxxv1gyQj4S/bcjfsz5JRdLd+Vh/wk/KFNfqg+onOFDp5qpuPXcdNQszd57cX9B2UBWgBVgBVgBVwow5HMlV+HODPk8CsjDWQFWgBVgBVgBViCqCjDki6rccb9YskI+Ev7wKT+W7c7Dhv35OHjSj/LFfWhZNdX4X+n0uD8aNpAVYAVYAVaAFXCtAEM+15IFD2DI51FAHs4KsAKsACvACrACUVWAIV9U5Y77xZIZ8gnxT+cDObl+lEz3gUJ1ubECrAArwAqwAsmqAEM+jyfLkM+jgDycFWAFWAFWgBVgBaKqAEO+qMod94sVBcgX94fABrICrAArwAqwAmFSgCGfRyEZ8nkUkIezAqwAK8AKsAKsQFQVYMgXVbnjfjGGfHF/RGwgK8AKsAKsACugrQBDPm2p1B0Z8nkUkIezAqwAK8AKsAKsQFQVYMgXVbnjfjGGfHF/RGwgK8AKsAKsACugrQBDPm2pGPJ5lIqHswKsACvACrACrEAcKMCQLw4OIY5MYMgXR4fBprACrAArwAqwAh4VYMjnUUD25PMoIA9nBVgBVoAVYAVYgagqwJAvqnLH/WIM+eL+iNhAVoAVYAVYAVZAWwGGfNpSqTsy5PMoYIyHL1u2DLfffifefPNfaN++fYyt4eVZgQIF5s59D3PmvI3MzBmoUKGC8bPNmzfjyScnYtKkiYGfsV6sACvACoSiAEO+UFRL3jEM+ZL3bHlnrAArwAqwAkVPAYZ8Hs+cIV+wgAQnRox4JAiaEZzo06cfuna9HkOHDvGoeHiHRwryTZo0Gbt378GECeORkZERXqPDONvx48fx6KMj0bFjR3TvfksYZ46vqcQ+ySq7Mzlw4AD69euPnj1vQ506Z2PixMlBoM28K7fnrNNf2FChQnmMGzcGNWvWDEA+eo7atGkTsXslntWdO3cFttqiRQtbDcQzTwNq1aqJmTMz0aBBg7BfAHpW58x5p9Dede4w6b506TLHfZjBaiibEPb07Nmj0B8OaA9Od4rWpH5Dhw6LmJah7IvHJJcCDPmS6zy97oYhn1cFeTwrwAqwAqwAKxA/CjDk83gWiQD5xJfO99//wNNu+/e/2xHShQvy0ZfyGTNedW2vW4+8SEA+gjQffDAf48Y9Dh3NXG8yjAN27dqFUaPG4Ouvv9G21e5saL/UdM7uxhtvKARsZGDkZZtPPvlEELSU4Z0dzJT7NW7cCGPGjMPq1astPT11oJ28D6f+8rOqustu76sK2tnpqjoTub/VfE7j7NbUsZHmJ2hGgCwra18Q/BJ3xsoGoWmNGtVxySUXW0I2lfck2U1nVrduPeM+6byXMjNfwfr16zFlyrNBz4O1TMgAACAASURBVJS4W3b3idYT/WifY8eOwaWXXuLlUeCxrIBSAYZ8fDFkBRjy8X1gBVgBVoAVYAWSRwGGfB7PMhEgn9MWw+lpF07I58YTTuyBQhnlsNtwAE6zJ1O4QJQ4l0iCQAGFnO6Azudm6GTlHecEsgQ4UZ2vFWgR9on9mCGek/26nlEqGPjSSy+jZMmS+Pvfexkhs+RNJ+6ZvNe1a9cGQr+bNWuGp56aiF697gzyanPSJhx3Sxd0014+/fQz3HvvPZbykb0ExqxC2a32o3Pv5Hsvgzjh7as6M3M/nXeXfGZ0LuS5un37DsOrb+PGjcaZqRpBQ/rf6NFjgmCb2S6V7TSfuR9pNX/+h7beeaG+ryL5DnF6tvjzxFSAIV9inlukrGbIFylleV5WgBVgBVgBViD6CjDk86g5Q75gAeMV8pGVqjBNJ88onTA/mtspXxp9/sYb/8Lw4cOiGr6rC7fsHgMrjXQhn8oGKzhkB/l0Q27FXpw8xO644684cuQodD1cKRT1pZdeQGbmTJBXGMEoeR/Tp78QCAmV4ZEMJO0gnwzGVBBTAMgOHdo7etTK50maUjN7MKqeVXmcsMfOS88J8qmAowqK6UI+2T7d+2C+U1ZQztxP3J8BAwYEaacL+VRa2gFYM+BzAne6noEef8Xx8CRVgCFfkh5siNtiyBeicDyMFWAFWAFWgBWIQwUY8nk8lKIK+azyYLmBfHb5qZw8nszH5uTJF2nIJ4CIKn9ZLL+Mq7yJSAtzbkQ7gBRLyOfWs81Of8qz55R3UCesV4ZBmZmvGbkXhwx5EAMHPgAzgBPhnQLYOEGxhx76Jz7//EsjRDiUpoKDVjDPDpIJHcgGufiH2San/YQL8q1cucrI9enUzDkBdUEgzSufK/075WZUAVU7yNevX19jnM75qTwZV6xYYXj6ZWdnGx6GVh6rsXynOJ0Bf54YCjDkS4xzipaVDPmipTSvwwqwAqwAK8AKRF4BhnweNS6qkE9AtcqVqwRBADeQzy58LdEgn4AEBCLkL+YCMojwQFEp1eO1C3m4lT2heIlFw5PPKXxXFsKqr4AyFGJLOd2GDRtiGX6qA/lkD69t27YakE+EdaqKTpBdlF/trrv+DvL2M4cpizXJroYNGwYKf5iBZChnJPSxetasAK5Vfx3oKsJc+/X7hzKXYTg8+Zw8cMW+xVnpFCsR94fOgYpeWBUKcuPJpwMZhY1ks3x/xB7NHn12f1AI+cXAA4ucAgz5ityR226YIR/fB1aAFWAFWAFWIHkUYMjn8SyLKuSToZbsraML+ZxyacU75JM9aUK9Qk5VS0OdV2ec+ZxCAUiJAvnEXRLedjLk04FWpKfsISaDQAH5ypQpbYT+OlVTdrrXXu+Vk+dXnTq1g2xUnaFu3kM7gGYH4ewgnzl02qpary7kk4ty0Bn9+99vGY8HgTM3Xnc0RrznrPINqsJrdSAfFb2ZNm06nn76qUJVieUiHNOnT8OsWbON8HK3OSmFR6luvkaddwj3SWwFGPIl9vmF23qGfOFWlOdjBVgBVoAVYAVipwBDPo/au4F8eXl5xhe0Z56ZimPHckC5nnr1+htSU1M9WuFtuBNws5pd9SVfF/I55QPTqWKpssuqOIRu3jXVnG5CQM3FDAgIzJnzTiH4o5vrz9vJnhlNei9ZsiTIDrL14YeHG3ChYsWKluGJVjZEC/LphGkKG81nJQO5K6+83NijGfLNmfN2wBtV5clH2k2fPl1ZMMEuXPWbb74tFBatC/lUocWhgFj57OguvvJKJsaNG4OaNWsGPpLv6IkTJwyNzDBQdQfsqtqGCvlErkNazy6fpA7kk4GpyCtI81LhDXkdsTfdEOVwe/LZPeNWENoN5JN1cMrzF673Dc8T/wow5Iv/M4qmhQz5oqk2r8UKsAKsACvACkRWAYZ8HvV1A/lWrvwRvXv3RU5OjrFqWloann9+Kq6++iqPVngbHirko1XNYX06kE/Hu8UJhph3HO2cfCoYpAph3rlzF958881AQQYRrhttyCfOasaMV5UhlG7ugJ33G8EH4d0mvNq8FN7wGq4rry1AphfIRzpSdV06V1UTnmfz5v0HpLXZE83pXtuFC3uFfCp7zWeza9cuzJjxCh54YDDsQsvlIhGXXnoJypYti/vvvzfgiRYNyEchtarwaLFPujvr1q01PCyp0X20gnxutA0F8qmgouo8zJ6cKihn7qPjnceefN5+RybjaIZ8yXiqoe+JIV/o2vFIVoAVYAVYAVYg3hRgyOfxRNxAPhUciQfPCjeAxyyXObRPB/LphgN6PBpjuBNQdPIIsoJxZhjjpKHZGywWkI/0sLLTqpKo3RnoevKpPOF0q+t6hXzyOsJLzQvka9CgQUASp3xvcnVfAWJ0IZ9O4Qars3Hj5WXnLWd39qrKxTLQDCfkE7kUdTUhr72hQx/CyJGjMXjwICPE1Q7yWYXfiv2bqwvbQb66detpFQgRc8+Y8SJefHFGoFBHKCH8Zq9nN+cfjncsz5GYCjDkS8xzi5TVDPkipSzPywqwAqwAK8AKRF8BhnweNXcD+ZLRk88c4kaVQSm8UvYukcHSgAH3G+FyVoUo7MJ0VRDBCXREA/K1bt3S8O6i8Gu76q0yAKVQzqVLl9lWLvV4NS2Hy4Ue2rdvb/QLBbzqQj4V0HQD+UIN15W9zVRiEAyhpjO/KjecHK561VVXokOHCwp5v5HW48dPQO/ed6FZs6aG56u58IZsm07hD917EWrIu9X85tybFMJcuXJl1KlTJ1BdmAqMyNVh3VbX1c3JJ7S3AloibJ6KndD7xgryyRqZ/+Bidb/d5OTTDQEm+7zkY4yHPxbp3kvuFx8KMOSLj3OIFysY8sXLSbAdrAArwAqwAqyAdwUY8nnU0A3ky8/Px0cffYyJEyclRU4+IZ0cCrZ9+2+2kK9bt5sNIGZVudIO/sh50aw8kMweaZGGfJTnjcAm5VBzAkb0RZw8fSg3HhUBWLfu55hAPtWVd8qRqBqjA/lonAxZMjIyjKmsztn8c5UnnxUIc/L6U8FN8xjdnHwqIGP2+FJp5gT57F5HXsaa51UBUF0PMLF3ytsnFxwRZ02hqZdccjFuv/3OiFTXlW130tx8R2Ub6Z/nz/8QwlOwQ4f2QTkU7SCfHCqsKiQi9JaBoFNYrV3IsFVeSLu1Pf5q4+FJrgBDviQ/YJfbY8jnUjDuzgqwAqwAK8AKxLECDPk8Ho4byOdxqYgNdwo1dVqYvshOnDjZAFZOnnwEuayKGNjBH/OXXLeQLxqFN6wgk+qLeDTCdZ082ZzO1fy5GajoQD4RIkuhlrI3nApYWQELup9PPjnRgDGUJ84M4uguqIpcmO0PJ+QTZ02gi5qo3GtXsELlWecmPDOckE/MRWc6evSYAOiSQ5mt7occiku6qzwTwxmua867J86xX78+yMycGVRIxQpm0s+tcvJZwbVwQD5R8KZFi+ZYvXqNbfVlhnxu30jc34sCDPm8qJd8YxnyJd+Z8o5YAVaAFWAFiq4CDPk8nj1DvmABdXLy2Ukeb558wlYZZKpAE/WLN8ine7VDTcqvA/nWrl1reHRdfHFnIx+gXaEElRedDCqFJ5S5n7DfKWQxXJBPXl8uMkJAkzy8brmlG556amKh4hyqoiTijOyKmeieo+hnp4P5zOh8hFcajScvW4KpIozbCpqJQhJWz2skIZ/8nGVmvmYb/mznyTd06BBje05hsm5y8ok55XnJy1eE9Ntp62SH3T1wuvtu7xD3T34FGPIl/xm72SFDPjdqcV9WgBVgBVgBViC+FWDI5/F8GPLFN+RzOl6nwhsyhJE9EK3COufMebtQCG6sPPmc9k6fm73LnMIf5TllgKLyZBOfU/5FCmsmbWTIR9Dv4YeH4+mnnzKqslpV4TVXBFZpL87RDnaYIQrtlTysKGeeUzN7IYp8ik6QyTxvKN54NIbCSin/HbWsrCy0adPG1itMtR85zNaq8rFVlWoxn/mMIgX5zNBT6C8qJBM4o/yXTvbaQT7KD/rOO3NB+RQHDnwAoYTrCnvkoiDiDpqhv9PZsyef01PIn4dTAYZ84VQz8ediyJf4Z8g7YAVYAVaAFWAFhAIM+TzeBYZ8RQPymcNrrSCfXREHGUA5heuGUgjDzVWWPeRELjYZrDh5BplDgVWFKcy5Gs1h2ub8iap8fKSnOVecXU4+6i9styqQYC4gIYNZp5x82dnZhmeisMkJ3HiBfObqvdOnvxDwWqN/JvBn5xkpr21VqEIFVlUwUIbd9M+iwEw4IJ/qnEjfOnXODngZiqrGqufGKl8d2WkF+bZv327AUvKsa9iwIfr16+8I+Wg+yi8ph/5TuPW0aVMxefIzEN6N1E9VrdoO4tGYSEI+AYp174ubdwn3TUwFGPIl5rlFymqGfJFSludlBVgBVoAVYAWirwBDPo+aM+RLbMink49QBT3cePKprpgT5Ivkl3IB36zywcnQRVWMQYy3K9RghkoqECN7UZJGcqEGMV4FG+28t+xsC0e4bs2aNfH119+gS5drjWONBORThSir1jJDQFHURL5vQmO7s5aLSKjAoB3wdYJ8dq9XJ5BsBpB2xWGsnicz5BM5IkUVYIKHbnPymfdk9tS1g6Qq+CfmixTks7PH468/Hp7ACjDkS+DDi4DpDPkiICpPyQqwAqwAK8AKxEgBhnwehY93yOclz5NKGvpiLirk7ty5y6N6BcPNoZAUnqlqcj8rLy0xTrdSKPV3mov6mCGJlTeZjiBOFX+dPtdZw9xH3qNusQcBJOicnSqDyuupQJsqLFoGf/Pm/ceYgnKa0f5nz34dR48eDVQ7NYdvWoUV01jycrv22mvRrFnTIBnCAfmER5mYOJyQT35WreCqqsiF0MZ8rjq5Fq0K2KjOUwXlnCCf6t7oVoSVbVu5cpVRtdvquZZDw6kAEOXNpKbKQSiKBIk+Tu9IpxB2eT/9+vU1vAKpyXbIelp56TrZYffc2wFTO7AYyruExySHAgz5kuMcw7ULhnzhUpLnYQVYAVaAFWAFYq8AQz6PZxDvkM/j9qI+PNyFNyK1AbeQzyrHmBkakb3h+lIue4Tpgj2VXjrejrLdKihoVenXDYz1epZuIN+NN3Y1qqGK0EwriBIOyCf0pf3ZhVM6rSVDIl0oqwP57HSPBuTr06e3kTfRaU8q0KcDzMPlyVemTGkcOXLUkEvkPLTSTgX6nMJ5VXPpAFO7cGavzxSPT1wFGPIl7tlFwnKGfJFQledkBVgBVoAVYAViowBDPo+6M+TzKCAPL6SAV/ASC0l1Cl/Ewq5Ir+kE3szru+0fafsT8a5FWpNkmz/e7lyy6Zuo+2HIl6gnFxm7GfJFRleelRVgBVgBVoAViIUCDPk8qs6Qz6OAPJwVYAVYAVaAFWAFoqoAQ76oyh33izHki/sjYgNZAVaAFWAFWAFtBRjyaUul7siQz6OAPJwVYAVYAVaAFWAFoqoAQ76oyh33izHki/sjYgNZAVaAFWAFWAFtBRjyaUvFkM+jVDycFWAFWAFWgBVgBeJAAYZ8cXAIcWQCQ744Ogw2hRVgBVgBVoAV8KgAQz6PArInn0cBeTgrwAqwAqwAK8AKRFUBhnxRlTvuF2PIF/dHxAayAqwAK8AKsALaCjDk05ZK3ZEhn0cBeTgrwAqwAqwAK8AKRFUBhnxRlTvuF2PIF/dHxAayAqwAK8AKsALaCjDk05aKIZ9HqXg4K8AKsAKsACvACsSBAgz54uAQ4sgEhnxxdBhsCivACrACrAAr4FEBhnweBWRPPo8C8nBWgBVgBVgBVoAViKoCDPmiKnfcL8aQL+6PiA1kBVgBVoAVYAW0FWDIpy2VuiNDPo8C8nBWgBVgBVgBVoAViKoCyQz5Fi9dhU4dWkZVz0RfjCFfop8g288KsAKsACvACpxRgCGfx9vAkM+jgDycFWAFWAFWgBVgBaKqQLJDvsVLVmHIP++KqqaJvBhDvkQ+PbadFWAFWAFWgBUIVoAhn8cbwZDPo4A8nBVgBVgBVoAVYAWiqkCyQ75bej6Ihwb3YtCneasY8mkKxd1YAVaAFWAFWIEEUIAhn8dDYsjnUUAezgqwAqwAK8AKsAJRVaAoQD4SlEGf3rViyKenE/diBVgBVoAVYAUSQQGGfB5PiSGfRwF5OCvACrACrAArwApEVYGiAvkY9OldK4Z8ejpxL1aAFWAFWAFWIBEUYMjn8ZQY8nkUkIezAqwAK8AKsAKsQFQVKEqQj0Gf89ViyOesEfdgBVgBVoAVYAUSRQGGfB5PiiGfRwF5OCvACrACrAArwApEVYGiBvkY9NlfL4Z8UX38eDFWgBVgBVgBViCiCjDk8ygvQz6PAvJwVoAVYAVYAVaAFYiqAkUF8nXq0BKLl64KaMs5+tTXjCFfVB8/XowVYAVYAVaAFYioAgz5PMrLkM+jgDycFWAFWAFWgBVgBaKqQFGCfB0vaI4pz73BoM/mhjHki+rjx4uxAqwAK8AKsAIRVYAhn0d5GfJ5FJCHswKsACvACrACrEBUFShKkO+9Oc9g8rOzGfQx5IvqM8aLsQKsACvACrACsVKAIZ9H5RnyeRSQh7MCrAArwAqwAqxAVBUoapCPxGXQZ33F4tWTL98P+P1RfTRCWiwlBfCFNJIHsQKsACvACrAC4VeAIZ9HTRnyeRSQh7MCrAArwAqwAqxAVBUoipCPQV/8Q768fODAMWDPIT/2HQGO5/pAP4vnRnCvWJof5TJ8qF4OqFzaj5LFfPAx9YvnY2PbWAFWgBVIagUY8nk8XoZ8HgXk4awAK8AKhKDA8ePH8eijI9GzZw+0b98+hBl4CCtQdBUoqpCPQZ/6zseDJ1/WUWDxJj/W/O7Dtmxg5wE/ck8DiUDLfPCjXEmgbiUf6lfx4+JzgfNr+di7r+i+YnnnrIBnBfafOorLF4/EpqN7MK/9MFxdtWXQnA+sfQ3PbZmPwfW7YmqzvlrrZW7/DA+snamcTzWBsGH1oW14teV96FfnqkA3+TM3NmgZatNpc84eXLhwBP44ebCQTV7nTqbxDPk8niZDvmAB5859DyNGPII33/xX4Iv35s2b0adPP3Ttej2GDh3iUXEeThrPmfM2MjNnoEKFCgkpiAA0NWpUD/lOqO5auMSguadPn46ZMzPRoEGDsEy7bNky3H77nXjyySfQvfstYZ2zVq2anm2dNGky5s//MGieUG0+cOAA+vXrj549b1PuNRznL94rJKSXc6J9z5jxatA7S9hHc0+YMB4ZGRlhOS95Elp36dJlWs8x3cclS5ZEzJawb44njHsFijLkY9BX+HrGEvJROO6O/cDcH/xYstmHQ8cpPjdx3eDSUoCzK/rRtQVwQwsfUhJ3K3H/HmMDWYFkVuDTvavQbdlEnFO6Or7sNB4Vi5VWQr5qxctjUecn0aBUdVs5xHw5eSdwTdVW+KTjKEf55DEtytUNsoOA4d2rXjTmMH927ZJxWLD3R8f5VR0IJq47vMMAmHITIFHATbt9h7q+ri4hbSzKgxjyeRQ8ESCf+ML6/vsfeNpt//53OwKZcEE+AQlWr14dZLMMDz1txuVgsS952I033hD0pdtKZwFgsrOzDcjj1Mzzyv0FdLn00kswbtwY1KxZ02m6qH4ugIlqUfn+hAPyFHXIZ35GvMJDL5CPzvOppyaiV687DShqhnzmzwWgGzBggCfgKeZp06ZNSABM2En3VYbm4YJ8qveYOCddyCf22LBhQ+OZJ9vojyY7d+6yfbbDAX6j+vLgxaKqQFGHfCQ25+g7c+ViCfl2HwJe+daP77f4cIo895Kklc0A+lzkx3XNGPQlyZHyNliBqCmgglSlUkvgoXNuxJRN74NAnVWz86oTYI7mUnkH0pyyp1woG7ZaX57XyfNPgDwCfu/uWmIAQxpzXbU2Bvi02r9bSCfWoX3aaRKKDrEew5DP4wkkAuRz2mI4Pe3CAfnsQBHtJZqgT2hj9YVaBnIqMCB7hAnIZ2c/7X337j1KYCEAn9N5mj/XgbNu57TqrwIXAnR06NA+AInDBfnC7W0n9hXvnnxC06ysfYYX27x5/ynkjeb2TL1Avl27dmHUqDHYuHGjYU/FihUDnnxdu15nhNWuWLECY8eOAQFqustDhw6z9cCzAv1u90X9rZ4BK09FJ8j30ksv4+qrrwp4ear+CEDrqkAbvUvo57qQz6qflYZOtoeiH49JPgUY8hWcKYO+Ah1iBfly84A5y/x4fTFZUdjlLWGc4HzqAiHVy/kxrAvQrFbC7CT5Xna8I1YgQRUg0Pdd9nrLUF3algjT7b58Eu6uc1UgpDcUUBdpyBUK5Jt8/l341+9fGyHLU5v1wWPr3zTCdGXPwVDDd2VPxEjvPRZXkCGfR9UZ8gUL6BXyyV+WzTBMfOkfNmxIVHJwyZBB5V1nDqHzCvnswJcZIjiBu3CFMrp9PBjyWSsWauireUZxTwiayWGqKkjn5vy8QD5aR9jVsWNHXHnl5QHIR5+ZQ011AJcKDrvZj2yTKixc2Lt9+45CIbN2oEw8i3YetzqgTUcDM8iT/wiwdu1aJSgV9yyafwxxey7cP/YKMOQ7cwYM+mIH+ShM98G3gYPHzpwHFayoVNqPc6v6UKuiH6WLx/55sbOAgov3HvZhy15ge7YfJ3IpQ19Bo9DdK8/z477LYBTj4MYKsAIFCly2aKRnKS6pdD7GNO7peZ54nEDku9tz4mChUFxzLjyyn0JbzSGzOvuyCrl1goTm/HxiHjtPulAgX+/aV+CdnYtQOq0EOlc6D+/uWoz6paphS84fgf3evuKZgKefbm5COQyZdDLvR0e7eO/DkM/jCRVVyCd/oZfzi7mBfPRldOLEyYEv2HK4azx8QRVflu2+zMvXxyvkU0EgWRMB9pzsEmcQi3A9J8jXrdvNjqGGst5OnpS6j68Zilp5XunOR/3s9FXlTVSdr9tca2YPPnO+QFV+OfOerGC5G8jnZLddTj4nD70WLVoY7wRqlNdP9gB1cz7U1w6c20FXK0jn9OwJ+8IB+cwamkOTVZBPZ123GnL/5FSAIV/wuRZ10BcrT77Zi4H/W3LmLAiDnVPNj36dfWhTJ7Gevb1H/Pjfjz58sg44dPyM7fUq+zHwCqD5WQz5EutE2dpIKvB11rqwTH9p5aZhmSfeJhFArHqJ8iidWgKrDm0LePQJoCagHtlOBTqoOIZTGKy8Txl0mfPbifWPnj4R5EkowojlvHm0ZtOytY38fG4gn7BFBeZEGC3NR6G6ZoAph9nSPG7CdM0AMxkBH2nCkM/jU11UIZ/4wlm5cpUgLxg3kM8MFaw8lDweUcjDxRd6J685uy/2duG6qvBb81pWIXky/BJAVJ5P1+aQxbEYqJuTzy6El6bWKXag47lmBXKc8vk5hevafS72VqdO7aB9mG1xC7V1AZPYm1WOPqt5dCGf2QOuRIkSRjiuTs5PsqlOnbMLeaCpYFwkPfmctFfBMqGbgJB2RW90YJuTJx99Tk0UKzKH8qvuNnvxhfuNlrzzMeQrfLZFGfTFCvLd/bofW7POwK8yJfwY3gW4oH5iArHso8C0L/xYssWHvPyCO0aeiHdfDFzfPHnfJ7wzVsCtAuzJZ6+Y7BlHPUXYLhXXoMqyZvimk2tPXtEJdEUa8sm2qCCbgHjCa0/AS3MhkMyW96Pr0glGCK9OyK3sBUk2uIGibu94rPsz5PN4AkUV8pFsKlCiC/ms8gAKSOSmiIBVwQsrb0AVXFN561mBTKsrY2WHufBGuLwUVevpAAiPV952uJMnnwAWKk8vHTAiL+4ESahvLCCfFWhR2WJV+MEsstVzYQXCnApSqICeLuRzCjuWAbT5ObYC+U5ALxSPTrvnTH4HqPqZ7yJ5zVHRHN3nS+cu291f1X7NnqOqsGEVZLd6lzrdkUi+J3ju2CvAkE99BkUV9MUC8uWeBrpO8yMv/wzQa1IDmHAzQEUr7Fr+n/Gwqsq1+fkFnnTHc9V58rw+fWmpQPmSQPE09Uxzlhd4J57ILficwo//3smP2y/gAhxetefxyaMAQT6v3nyjG92WtOG6AnIRhNpwdGcA8n30xwojNFcFp4SXnZNXmw7o0gnXFRVwQ/Xko32JCrxm0Gf21BO5+ay8FeU92XnmyeHJyQz46E3BkM/j+9IN5MvLyzO8XZ55ZiqOHcsBVZbs1etvSE1N9WiFt+GhFt5QfUnUhXxWnlTyl1udMFmn0D/zF1y7ME3VF3j5S7MTnPMarqt7irqhpk726q7npl+0IJ9dPjXZ3mhDPju7nGxRwRgn7zE7OCZDYPPcKi9VXchn50Ep7maLFs2RlZVlVICVnyurnJvhqLbr5J0n7oX5neEE+Wgv48dP0AZ8tI5XyCffYaHNpEkTg3KROoXlO3n1OY1389xz38RTgCGf9ZkVRdAXC8h3IAfo/nLwOVxxnh+Dr/ChZDH1+RDcW7LZj3dX+JCRDtzWzo9mZ52BZwT2Pljlx2c/AydPUzWM8D+bvhSgaU3gjg5AzfKF51+4EXjmU+CIVPzytnZAr07WYDD8VvKMrEB8KzBmwxzPBvp8PhDoS8Zmhlxij7fW7IQjp4/jKP0v7wS+7DQeB3KPGt59lLOOPnuzzYOoWKy0UhYdwEcDI+3JJwCbvE8Zzomfj2rUAzO2fYqW5erhk46jgvYkgJ0bWOfW4zGR7xZDPo+n5wbyrVz5I3r37oucnBxj1bS0NDz//FSjSmMsW6iQj2w2f+HXgXxOX4DNXix2sI++sNMX8JEjH4UcPncGNhTk9xKf0c+pyXkE5S/9KtBi9o6xgmfhhnxWnoE68NMKBLrxkAzlToYD8qmKJJhtsQqJNfdzAmtWZxlquK6dl5vVZ1Z59tzk17PLW6fSSgUjdSCfFVSUnyHStGHDhkY+vRtv7IrVq9cYlXWnT5+GWbNmg6AZ/YwKdIjn0AlIOd1FN1634o5ScZApU55VVus2P3t2Hnyh61pH4wAAIABJREFUeBna7ce8Ftlbt269oHeW/O6tXLkyOnS4IBDWK+Z28nRlTz6nW5XcnzPksz/fogb6YgH5KLT1toL0q4F2TVM/BlxeAPBUbc8hoFcm8GckLCqX9mPqX32oXraA5y3aCEz6BMg5FeHn1095A4Fb2vqQbvo7/eLNfkxe4MNhKS9f97bAXQT5LPYVYWt5elYg7hQIB+SjTSVr4Q35wMxVdgWoo4qz89oPM7p2WzbRKE6xqPOToJBeVTMDPp38eZHMySdy8cnedQL0CchH//7uriWGJ+ND59yIKZveR06e9BcU00advBgZ8sX8VXDK5/f7I/D3t/BvzA3kU4GXWOVOk5XwAvnM4EIH8jmF+8lfUmfMeDVgqg7cEp2dChSYb4Kw2+o8VF/kzYBIF/I53ULdkMBweD852eL2c92cfCrvJLsiCWY7dO+sFTyKRE4+J+9Cu3vvdP+c4FooxSnMGuhAPp3nm87KHI5tLkRizi9n/tzNvXPSTp5Lvg/bt/+GESMeKQT5zIDPzXtHrOX0hwzq5wThqA/tbdu2rYUAnjy+X78+eOqpiUGVlp3Cn93oy32TUwGGfM7nWpRAX6JAvh93+DF07pnw3lLFgGm3A7UrARSmSx58kz+NTJiu+cZ0PhcYcjVQylT9lyGf87PFPVgBDtfVvwNmyEcjZS82EfZqF6bqBvDR/NHy5BMqiFx755SubngnjvvlbSMsWS7wIQM/gps7ju8zin2wJ5/6LrEnn/4zpuzpBvIloyefOafY559/WeiLswxkBgy430jSv337jiAPO7tjkOGoW48auwqoKiDlBF3NoX6yZ5wu5MvMfMUI21Z5rJnhh50uVmF8Hq+0p+G6nnyqgiJuIJ8uKI4m5HOyye5zJygdCchn9uSaPv0FzJ//YRAskm0mzzfyzjMXFFEB8+nTpwfNo+ozZ87bgXeAm3svz+UWdMuevHbAksKMqYUC+GhcOCCflYcgvaPEe5TWIi9m8maW3ydOnqieHnIenBQKMOTTO8aiAvoSBfJlHQWGvAPsOkjn50fLs4Hh1/lQsVSBJ98PW/2Y+rkPe49EDvRRjr0S6ZRnD7ipJdiTT+9R4l6sQJACDPn0L4QK8plz5ul45VFxCmpO3m4y5BNjzNaGo7quqqquWEf25BO5/0ToLvUhj8WvstYy5LO5Rgz59J8xz5AvPz8fH330MSZOnJQUOfmEIHJYoco7RoZ83brdjD59+qFr1+uV3ilWxyF718ggziknn1Wyeqt1nCCfGCfghzy/LuQjD8BvvvkWS5cuCwKdqmIUxot282ZDMwEe3F7ZSIfoyvboQj6V55Yb7yO7vHCyPVYee7p5De20Vp29Hbx2goB2HmlOkG/16tVKU+0gt7kIxrx5/7GFfFQVl4pP2N0n3TBqGVCL0N6ePW8LCkm18wp1+wxQf7PnrcqTkTyHCewJcEbjdCo9m+3RuctOnnzCPruiQOI9KutZqVKlkN6xoWjKYxJXAYZ8+mdXFEBfLCDf/hyghyknn1O4LuXk+2EbsGJ7wfld2ghoVB0QBThyTgLLtgFrfgOOnjQ4YNhbsTTgrIp+XN7Yh6plCgpryG3xZmDyAgSF6/agnHwdC+AgN1aAFQAY8tnfAlFEw9yrRbm6hqcb5dyT89mpwJ3Ze4/m0vV6i7Ynn3mf5pyEtL9ba3Y0oJ7QYN7uJQz5bK4RQz6Pb1o3nnwel4rYcN3QRysDCF5MnDjZAFZOnnyUW8rJy8duHbnCZYkSJQyvQPKK06niaVfEQFWIwE5wVVEDN9V1aW7aiwweVN5tdjY4eT9ZQcOIXSSLEEQV8FDZrmuvLkiifTpBvnDl5HMK/yVbnCCfOa9d+/btA0flBPlCCdcV+ixZssQAWU6efBQ2agbTNIcTaBebkAG6DMQpR9/MmbNsPf+s7qxbTz55HvnMCLrLXoxOnnhO6zp9TnY4QT7znuX3w8qVqwp5TAvwTTn6qOjJzJmZaNCgQSQfd547gRVgyOfu8JId9MUC8hGQu2l68Dl0aODHiC6+QiGwci/idiepci4KoJmJsYFA4PFTBdVtzQDO3amre6elACWLA/T/qvbxWj9e/toXlBeQinTc2dF6TDjs4jlYgURSgCGf/mmpPPlEeKucn04GeCrAZxfOa7ZGB/L1q3OmpoAIH9b1KHSCjbInn1hHzt1npV614uVt8xJyTj79exehnsmZky9CYnme1ivks/riLCBFuOY3Qzpal8IHqcnFNejfxZr0z+LLrvhSb1dcQ9eTzw7y0ZrC+0cOm8vOzg6AvWbNmhmAUoTYOUGFQi/fP737qEKzXERE7heLcF4dTz4rmKcL+XQKUggdQg1bdDvu66+/wVdffYXhw4chIyND+Uw6QT4aROsSdLv//nuDAE2kIJ9sqE5OPruXjdX+rICX7E2p+9yF8hxY2WwHZp2eR6d3mk4hEV3IZw6rpv2oUh44FRDy/IuCJ0gqBRjyuT/OZAZ9sYB8BONueN5fUAX3z1anEjC5B1ChpPvziYcRlE181iLg3RXAqdMFFpGXYZ+LqBJwZKBjPOybbWAF3CrAkE9fMTPkEwBMeLTRTJcvHonVh7YFQnGFJyD1aV2uAWbt+EJ7QQJwA+tfb1TslQtvyODQDAyFTXbwTg4xDgXymTcQSnVdWRfhEaktTIJ1ZE8+jwfGnnzBAuom5lfJbpeTTQ5ZFUDAyvNJ/rkcrmgV/mYFG+w86wRoCjVclwCoThEAq+upAwjiAfKJPYp9UE5Fyu1GHp9mMKsD+XRAmRO40nnk3UI+nTnd2i7PGe+Qzw6KWd1VpzyEOprqeMxZzeMF8tmdpVMBFmGP0zNs5Xms+mOF2ZtSt3iPjsbcJzkVYMgX2rkmK+iLBeSjExg6148fd5yBfPRP/7gU6N4mtPOJ9ahtWcDTnwC//nHGkvIZfvS/BLjqfLPPYayt5fVZgdgpwJBPX3sB+Wa1HogJv86FqKp7ddWWQZMI6HV55eZGOG+tEhVhl/fOzgKzJ98zm9/Hgr0/GkOEt57Zs04OJVbNHQvIp/J4dPL20z+Z+O7JkM/j+TDkCz/ko/Bbq2b+8mqVt4tyaq1evQYrVqwIePJZ5bajOalC5cCBgyF7FJkBlcomVeENqwT4sief8HKU7df1ZtL1ZNMN/9XNb6fzqKjOQ9bIDqw4AZtQQ6rdFHkRe2TIVxDmqQsmCWzt2rULDz88ApQfUNxlu/Hy8xVqgQunO2N3Z71APruxdh7Dsj12kI/29fDDw/H0008FeXSavfrIa1R+r1H4uchxmJW1zzZk18kbUed55z6JqwBDvtDPLhlBX6wg339/9OOFr3wgDzjRKOdd/0v86NTAB/pnkW8v9BOL/Mi8fGDHfuDfS4Efd8AIGRatUTU/Bl4JNK7OkC/yJ8ErJIoCDPkS5aTYzkRVgCGfx5NjyBc+yCcDlhEjHil0Mlb508xgiaBS167XGSFtMuSjCc2gT0DDjRs3GqG0ZtBmlW9MBSVUnmhW4bpmyKcDOcyFEuzybTmFGwpx3eS3s3tUVOHR5v5OwMgOrNkVpbCyyy0UlOeJBOTTydtntZd49+ST7TY/M6q7LZ8N5emk5z2UAjE6YbFWmjqdhxX8tnsO3dw5J08+s90qz0fx7lN57onPrN4tTvv3+KuRh8e5Agz5vB1QsoG+WEG+7KPAiPf82JIVDMAol171sn7ULO9DRrwXq/AB2Uf92HkAOHwieB+UM7Bbaz/u7OgrVIXX2w3k0axAYivAkC+xz4+tj38FGPJ5PKN4h3y6SfF1ZSAIJirkhlrt1byWXQVQXbvioZ8KONhBPvElW3gd2nmc2X1htzpjnZA9L55QbjQXYKRjx46BHIIqz0qrAirk3WkFea0KnpB9ut6R5r14hXxWNrmxx25fbrSnvgL0rF271oDZ4WqqOyaHv4t1zAVmzEBd1ztVdWfcaGoGuQQXre6V07vTPE7sQRdWuoV8a9euw7PPTsWjj45AzZo1lX/EMJ+r0Kty5SqFwuPdrh+uO8PzxIcCDPm8n0Mygb5YQT7ygFu40Y9Xv/Xhj8PezySeZiBQ2bE+cM+lQM3y8WQZ28IKxF4BhnyxPwO2ILkVYMjn8XzjHfJ53B4Pd6GAqmIsAY85c942vmALb0GCA1TNc8aMV4MAg8pbTYBDHU8/F6YGunqFWaGsqTtGN7eZ7nxu+sWzLm72Ec2+sketDLpkkEwVeune2xW/0YVkXvcWTk+2UO5LLCGblWeoV015fOIowJAvPGeVLKAvVpCPTuHQcWD2IuCjtQBBv2RpGcX8eKyrDxfUS5Yd8T5YgfApwJAvfFryTKyASgGGfB7vBUM+jwImyXDxpXnYsCEQlXNFbkFzfjLaspWXnZuQ3HBIpwKT4ZiX5yg6CuiEapMaOiBMp0/RUTZyO41FUZ7I7YZnDkUBhnyhqKYekwygL1aQj3LXrfkNmPo5hbv6IKWyC98BxWimVJ8flzYBBlzmQ5kSMTKCl2UF4lQBhnxxejBsVtIowJDP41Ey5PMoIA9nBVgBVoAVYAVYgagqwJAvvHInOuiLFeQ7dgoYP9+PH7YFF9+g00lJKSi6Ee+FN6hoCDkg5uUVvlME9+66ELgpuAhmeC8fz8YKJKACDPkS8NDY5IRSgCGfx+NiyOdRQB7OCrACrAArwAqwAlFVgCFf+OVOZNAXK8i3cCMw9v3gs0hLoUq0fjx0rQ/VysCosBvPjSDfkZPAl+uBt5YB+3MQVC24xdnAg1f5UasCV9eN53Nk26KrAEO+6OrNqxU9BRjyeTxzhnweBeThrAArwAqwAqwAKxBVBRjyRUbuRAV9sYJ8j88Hvv7lzFmkpgCXNQaGd4nM+UR61sWbgFe+hVFpV4QeVykD3HupHxefy5Av0vrz/ImjAEO+xDkrtjQxFWDI5/HcGPJ5FJCHswKsACvACrACrEBUFWDIFzm5ExH0xQrydXvBj8MnzsCvKmX8mNzDh1oJWo32dB7w4ld+fLTWh9N/FhFJTwX6XORH97ZFC/Ll5+dj48ZNOOecBkhNTQ37A+f3+7F48RKcOnUKFSqUx7nnnouSJUuGtA7NtWPHDpQrVx7lypWFj0ojmxrlzN63bx8OHTqM885r4rin/fv3Y/36DcYsTZo0RsWKFUOyLVkHMeRL1pPlfcWLAgz5PJ4EQz6PAvJwVoAVYAVYAVaAFYiqAgz5Iit3ooG+WEA+ysd34zTydzsDVC6oDzxyHVCqeGTPx2l2Kgiybiew8Fc/8vw+1Knox02t9CDdR2v9mPGNDzknxSp+/K2DD3/rCFAocjw1AnGHDx8xTCpbtgxSKBFiGNrevXsxfvwEfPbZ53j88XG45ZZuAXC2evVqjBv3uO0qrVu3xpAhD6J4ceuLQIBv4MBBBnRr3749pk59BlWrVgnJ+sOHD2PQoAfw3XeL0Lv33zFixPAgLQgA9u17N7Zu3YZmzZpixoyXULVqVdu1li1bhttvv9Po8+ab/zJspLZly1Z88MEHtmNvuOEG1K+f3GWZGfKFdFV5ECugrQBDPm2p1B0Z8nkUkIezAqwAK8AKsAKsQFQVYMgXebkTCfTFAvJR7roeLwefw9Xn+zHgcqBkMTVQIyS4bqcf7/4AFE8HerQFGlTxQeF45emAt2f5MeVTYP0eyq9H1XH9GHMD0KK2M+hbtAnG2MPHz5jQox3w905A8TjIL0ieb9999x1mzpyNH35YgdOnTxuGElC78cYbMGDA/ahVq6Yn/WQAR55x06Y9j06dOhpzyvDLahGyY8KE8cjIyFB2IVA4ZMjDBnRz01q0aIHMzBmoUKFC0LCff/4ZvXv3Q3Z2Nnr2vA3r168P+pxgKIE+AorUGjSoj9KlSwf1OeusszB27BiUL1+u0D5lyKezf7m/m/0lUl+GfOE7rS/2rcELWz9Gnr/AfbhdhXPw2Lndw7dAGGbaf+oovj/wKzYf24Nqxcvj4krnGf/PLXIKMOTzqC1DPo8C8nBWgBVgBVgBVoAViKoCDPmiI3eigL5YQL7so8BtM4LP4ZqmBPl8yEhXnw+N6T3Lj+O5PsP/76zy+Xjq1hRULRve81y1Axj5X+B47pl5e7b3o19nZ8i3eLMfkxf4giBf97bAXQT5LPYVXuvtZ3v22efwwgsvWnaqV68uXnxxOho2bBiyWRT++u6772HEiEeNOWRPu6+++hp3393f+DmBsUqVCsJYc3NPY/PmzTh58qQBG1WQj+Zdvnw5hg4dhp07d7m2zwryzZ79Bh5/fAIaNGiAvn1745FHHvM8t5UnH0O+AmkZ8rm+YoUG7Dt5GPetmYF5u5cgnyoA/dmuqdoKn3Qcpb1Aj+WTMHfXYu3+csdXW96HfnWushy7eP8G9Fv1An45ujPIRhpQO6MKnj6/F3rUuhAFb3Tr5ocfg9e+hmlbPgx0qlysLBZ0Go3W5eqHZHuyD2LI5/GECfJR3gVurAArwAqwAqwAK8AKJIoClF+qS5cuKF8+uf6avnjpKtzS80HjGDp1aIn35jwT0yNJBNCXKJBv1e/AkLfPHGfJYsD024HalcJ7xKt+A0b+JxjydW/nR/+LEx/yTZo0Ga+9Ngtt27YBhcWmpqYYIaQLFnwa8Or76197YuTIR1GsWLGQhT127JgBy+bP/xCXXXYpxowZjerVq2HixEmYOXOWMe/06c/j2muvMf75wIED6NevP8hLTwX5yANx7tz38MQTTxogULR+/foaIbZmW0+fzsO8ef/B9OkvgPLppaWlGSHAvXvfFZRPLycnBw89NBSff/4Fune/BYMGDTT0cNvIE7J582YgYLhgwQIcPXoUmzdvMaYRnn/XXHMNWrZsHgjjJds7d77I6DN37ruGVtTYk09P/dGNbsOYxj31OidRrxP5uZi+5UOM++UdHDktuQz/uUe3kO/aJeOwYO+PISlkB/le3PoxHlo3C2SvVUtPScXQc27G401utwV9H/+xEj1/mILDp48ZU6X4fHjqvF4Yes5fQrK7KAxiyOfxlH/8MbSHwuOyPJwVYAVYAVaAFWAFWAFPCtSrV48hnycF9QbHO+hLFMhHVWsHzwEOHoMRoluvsh+P3wxULeMM3/ROqqBXMkO+119/A61atTJyy4kCE3l5eXjyyacMQEWtSZMmRlhrtWrV3MhWqC8VnqDQ165drzcg3K+/bsTdd//D8MKjnHYzZ2aiceNGxjgZ8lG48PXXX2eEELdp0wZNmzbFmDFjAxCMPq9evTpWrFhpjL3qqisxbNjDqFOnNsjbb82aNZgy5VksWbLU+JxChkeNGoUbbri+UN5Bgoq9evUGwT4BHQ8ePITRo8fg999/19o/wbouXa41+hJEnTHjVeW4/v3vxiWXXByAfE8++YQBFs3jGPJpyY6iBvl2nsjG5E3/w+s7vsKB3KOWIrmBfOQhd83isfhs32o90U29rCCfGcrZTV4qtQTmtR+Gq6u2VHajUN+rl4zBioObA593rNgICzqORpk0dUh/SJtJskEM+ZLsQHk7rAArwAqwAqwAK8AKFFUFZE8+0uDBwb0w9J93xVyOeAZ9sYB8B3KA7qacfFee58egK3wgDz1Vo4IYH68tgHDULm8MtKsX/oIWXiDfwo1+PPOpD0dOnNnBbe2AXnGSk8/qQSAvuREjHjE+JohGAI7CV8PVNm3ahIEDH8DGjRuNKc3egnLxC3nNN96YjY4dO+CLL77EsGHD0alTJ8PLsGzZspg+/UVkZr5meCCSp16HDh1w8uQJLF/+Q2AKAoCPPDIcZ599dqGtEBB86aWX8cwzU43PBFyTgaPO/q1gnXksQ74zinC4rs7NKujz3q4leGT9/2FTzu5CIa+qWdxAPgJoly8eidWH3OW3FOuqIN/J/Fxcv/RxUK5A0a6q0gL/bvMgqhQvi23H9qLXyuewMPvnwOe31OyIue2GKr35hvw0G89ufj+w9wrppfFBh0dxYcXG+iIWwZ4M+YrgofOWWQFWgBVgBVgBVoAVSFYFzEDtgYF/w7CH+sR8u/EK+mIB+U7lAV2nAgWp4gtaq7P9GHUjFbqwPioCfaJybanifiNsK9zNC+T774/Aa98Bx08VWEXW3dkRuKMDkBqe4rXh3q4xn8hLR/9MXn6Zma+gUiX3cdCffvpZUOGKsmXLoUePWw2vwdGjx+I///kvrPL+LV36PUaOHBUoqCHDRgJyv/32m+HBR16Bubm5Rr9p06bj448/UWpCgO+ee/ob65UpUybguSg6UzGN/v3vC4BHFeQjMDd06JBC81P+wD59+hleiTLkEx1lPa0Kb7An3zpPd7moePI9sPY1PLdlvrZWXiEfvVPLpZUChdI6tWeb9sHtZ10c1G3J/l9w3dLxOJibY/yccu99fdF41Ct5xjOYvPKuWjwm4JFYp2QVLLzoCZydUTlorkX7N+CGpRMC/ci2fza4EZPPj/0f7py0ifXnDPlifQK8PivACrACrAArwAqwAqxAWBUwA7VB992OEQ/3C+saoUwWj6AvFpCPtOvxsh/7c85Augolgck9gDru2VIoR2E5JlTIdyIXeP4L4Mv1wOk/6WWxNKDvRcAtbcJqYlgn27t3LwYOHBwIf73jjtvx2GOPID3dfaUQc7iqXOyC8vQ988yzuOGGrqCf67YTJ05gw4YN2LRpM9auXQuCgSLfne4c1K9KlcqoWbOmsTbl56PiIOPGPR6YIhyefDQZ7ZOKg1CeQ2oM+QqfEnvy6d/cSEK+345nofN3j2D7sX0Bg5zCZ50sn73jS/RdNT3geaeCjmYPQgq7/d8FI3BZ5WaB6Snf4DVLxoKgoWhtyjfApx3HoGKx4OrWTjYVxc8Z8hXFU+c9swKsACvACrACrAArkOQKmIHagHv/ikeH3R3zXccb6IsV5Ju8wI9P1p2BfOSU1/IsYEI3gOBYrFookI88DD/7GZj1HZAlpcuqUQ647zKgY/giX8MqS3Z2Nh59dKRReIIa5cp79dWXcf7554e0jhXkK1GihLHO++9/oDWv7MVHELJ//3uxdm1hzy/Kt3fVVVcZef9atWoJyqf36aef4qOPPjGAIIXyyo3Cep99dgqaNWuGe+65Fxs2nAEIAsZ5yclHa9Gc5OVHdlOrUaMGHnhgkAE3V61axTn5uLqu1jMgOqkgX80SFY2qtK9u+ww5eVJuAABuPPk25+zBhQtH4I+TBwM2VSteHos6P4kGpaq7slN0HrNhDsb+cqZC0uD6XTG1Wd9Cc8kFP1RgcdKm/2L4z28EYGHZtJKY0/YhdKnWOiS7itoghnxF7cR5v6wAK8AKsAKsACvAChQRBcxA7b7+t2HkiP4x3308gb5YQb7vtwKj/gvkyTG7ACqXyseD16Sgac0/410jeFppKUB6WkFYrWi6kC83D6D/Uf6991b4MX+ND6ckpkRztqkLPHClH9XLhT+s2KsslB9v+PBHsHp1Qe4sAmZjx44xil6Iohxu16ACFlQJl/LlUZEP4cnnBfLJufPOOusstGvXFpdeeokRVlyrVq2garmyvRTSu3v3bgO6kSfgmjVrUa5cOYwc+ZiRu4+q+VJhENFmzXoNGRkZQdV7dfdP8PD8889DqVKlgvL8yePJ5m7dbsagQQ8YP+ZwXQ7X1blfMuQjuEcVZe+pdy2+zfoJ3ZZN9AT5fjm6E50XPoJ9pw4HTPEK+cxQUgX5KG/f1YvH4tvsn4x1zZBv5aEtRkGQLMmugfWvx3PN+tpW4dXRs6j0YchXVE6a98kKsAKsACvACrACrEARVMAM1O65uwdGP3pPzJWIF9AXK8hXEN7qxxfrfYVAHyExymGXEsE8dmkpflx4DhXF8IE87txAvsMngBlf+/Htrz5QfkEzqKS5KpcB/tHZj8ubxBfgy8/PxwcffIhx48bh0KGCL/fkOTdp0kS0a9cuZMAnP1DCo09AvtKlSxtefATcPvlkgQHpKlcOjsvOysrGf//7Pxw/ftwAeDNmvGR4FlIjYEcFMe69dwCoIm4oTc6vR2sQ4CRvuy1btoI8GqdNew6ZmTNDml94HpJdIlefsJHAH8HPIUMeQuvWLdmTjz35XF3ft3d+h70nD6Fr9bZBee0+3bvKM+RTzXFu6Zr45qIJqF68vCs7RefM7Z/h7lUvBsZS0Y0FnUYHwbk9Jw/iku8exa9Hdxn9qhQri4Wdn0Cj0rVwIj8X3ZY9BarQK1qzsnXweaexqFpcelGHZF3RGcSQr+icNe+UFWAFWAFWgBVgBViBIqmAGaj9o++tGDvyvphrEQ+gL1aQzw/g1z1+vPQ18NMuH/z0gyi34ml+DLzCh6vPB1L+ZHE6nnzvrSgIzT0RHA0asD4t1Y+e7Xzo0Q6W1YKjvFVjOfKKe++9eXjssVGBUNYrr7wC48aNCQC1cNhlhnwVKlQwClyMGjXGqH47cOD9GDDg/oAXXl5eHp599jm8/PIMY3lVMQu3VW/N+zAX0Zg163XUrn02xo0bbxTQkCGfyN/npEV29n78/vvvBiR99dUZePfdeZg5c1bQMPo5eRReccXlWLJkKYYMedj4fPr053HttdcY/yyHOVPYcOPGjQ2vwNRU5+IHTjbG4+eck8/7qUQK8rUoVxdfdhofct47s121SlTCZ53GoEmZswKbnrd7Kf624lkczyuoUHRBhXMNiFc6rYRRZGTIutk47c8zPstILYb/a/NPdKvRwbtoRWgGhnxF6LB5q6wAK8AKsAKsACvAChRVBcxArV/vbhg/ekDM5Yg16IsV5CPhDxwDZi70Y8FPQL4/Nh5vlDPvxpYAhe5S04F807/wY/5aH04XfA8t1Iqn+/HIdcCF58RmT1aXevHiJRg4cJDhwUchpvfddy/uuecfRsXacDYZ8r300gv48ssvceGFnTBlyrOYP/9DY+37778P9913D1JSUoLAI+XXe+KJx1GyZMkgk2TId+ONN2DChPFGeC21uXPfw4gRjxiwbebMTDRoUJAEUa6Ca4Z85F1H8K2RSqvBAAAgAElEQVRv37sLQT6rqrpmjeR1CebNmfMO3njjX6CwYoJ/1OTCG1ZVd82Qb/v23/D889MMHTp3viicRxMXczHk834M4YB85iIZZBVVuKXQWIJrorUsWw8ty9UzIJxTo4IZVywaheUHNwW6Ni9bF1Ob9TEq7S7avx5Df3rd8E6kRhVzqVouVc1dd3gHuiwdh9+PZwfG9ql9BTJb3c9huk7Cmz5nyOdSMO7OCrACrAArwAqwAqwAK5CYCpiBWp+//wUTxg6K+WZiCfpiBfmoAu2CdX7MXuQzYF8sWq3ywKArgdZ1zuTl04F8G/YA4z8A/jiTyirIfCoi0qxWgZdgvcqx2FnhNamgxAMPPIjvvvvO+PCee/rjn/8c7OgtRuG9hw8fQXp6muFdptMEtGrU6Fy0bNkSixYtNgp6ULvvvgHYunWb8c+9e/8d1atXx6RJUwzPwnr16uLFF6ejYcOGhZaRIR99Tp5xZBO1n35ab4BEsu8vf7kJFStWMH6+f/8BIwSYgJ4K3MkQUMC4jz/+BJmZr+ls0+hDQI9yGZYvX84IRZ4y5Rn06dMbI0eONj4X81LI8Zgx4/D22++gUqVKmDUrE+edd57RRwX5CFqqPBq1DYvjjgz5vB9OOCCfObTWziqCcQ1L1cSEJnegW80OttDt379/i94/Po/cfIu/gkgLiYq5pdKKo+cPU/Df3d8HPq1bsiq+unA86P+5uVOAIZ87vbg3K8AKsAKsACvACrACrEACK2AGanfdeROeHD845juKFeiLFeTbfRgY/KYf+3OCvd18oEIVQMNqPlTSY0ohnV25ksAF9YA6lYKr+epAPqqmuz0b+H4LsGyLH1uyfDh6MtiM9FTg2qZ+3HOpD8VjWC1YWEW57Hr16m0ALwGnKlWqWEi7smXLYsyYUahTp46RH2/8+Al45525KF68OKZMmRQIMbUT3Vxll/qK8FTKy0fehAL0iXmo8Me0ac+jU6eOyqnDHa5Li6ggn/DO071UIu+gCEleuvR7ENy8/fY7jSkE5NuxY4fhNUj7btKkCTIzZ6BatWpGHzPkW7FipeH1SN6Bl112qa4pCdOPIZ/3owoH5Htx68e4f80rrowh2HdbrYswo8W9KJNW4Elrbn748dTGeRi94S1b0NeqXH282+5h1C9VDa9u/wz3r5kR6J+ekopZrQbhjrMudmUfdy5QgCGfx5uwadMZV1SPU/FwVoAVYAVYAVaAFWAFoqZA5cqVUb58aMm1o2ZkhBYyA7Ved9yIiRMKql7GssUC9MUK8r35PTCzwKks0FJT/Bh6rQ8XNwwGb9E8Ex3IJ9tDwG9blh+vfgv8sD04t2CDKn4MugI4v1bsw3aXLVsWAE92esohrzIEozG33noLxo4dbQA/q0Z5/yZOnBTkDdemTWsDEJLX25EjR/Diiy/j1Vczg6bo0OECPProCDRq1MgI4TU3GfJR3759+wTCjBcu/M5YjzzkqMBFzZo1jOG7du3G5MlTjMIaup58FGa7ffuOoOXleSicuHv3WwOfkxbNmzczbKHcgvS/VatWBUG+Nm3aGHt+7rnnjXHdu5OOYwL2myHfN998ixkzXg0K9Y3mMxDptRjyeVc4HJDPXAn3/9k7D7AqjjUMf3sKvWNBUbH3roBijL1r7FFzo7H32DUW7BI1dmOJNfYeu8ZeYhcbiChSRelIL6fvfWYPIKjoHvbQZOY+90kCO7Oz38zZZd/z/f+vy6x+sHPCYcdpMBJJs+12N+YVyDkex/tDkynpKim0MbFSN0yo2IUDhUEpkSB7gvwzvfUo5YxDjafCMNP4pChHmCyGO6SUkc0Xz63LtXyLx1LIJ3BVnzx5gqAgreWcNqoAVYAqQBWgClAFqAKFQQG5XI5OnToVWchH1uhjoPbzT12x4vcp+b58eQ368gvyTTgIeGuLK3JNKmYxrhWDrvXydwl0hXzpsw2OYbH2MuAVwoCAP9LMjViMbsGgQ+38vSZy9pxAvo+dfCRHXPfuP3zxYkhYMHHqkSITpJHCHrNnz0Rw8Fuuwu65c+dB7j/ZNVL0gtybSC66Bg0acGGwpGWGfKRgBQGCRkbaHGFnzpzFokVLUKpUKaxfvwbly5fnfk7e0SZMmMzl3uML+T43L1I0ZOjQEdmO83GfzFoTJ59Kpc6SC3Hr1r/w/ffNM7plhnwkV6GHhyeePn2KPXv+BnEKfmuNQj7hK5rfkI847TbWHYURDu2+ejGkiAbJs6dmNShpaJUltx9x/Q14tBqkinB6I7n7LrnM56rtkr6bAi9gpd9JhMjeZ8BC4igkx82s0gvDHNpCwnybRWq+Km42B1DIl1Pl0voRyEceOm3atBE4Eu1OFaAKUAWoAlQBqgBVIPcVIE6as2fPFnnIR5T+GKj9r38XrFw2NfcX4StnyEvQlx+Qj0CwrusBRabqtCR33Yq+gFXWegt5vhY5hXzEqLL7HnDE/cN1MQyLoc0Y9Hf+kPMvzy9I4Al1zcmnUCi4EN+DBw+BuN60QM6VK/aRuREHHMkLWKqUHTZv3oI3b95k+T0J392xYxuX04+0vArXTZ/EpUuXsWWLNpQxvYou+XdS8KNfvx+/qGpmyEcKgZA8f0ePHuP6fFw0hPyM5OmbM2duljHLlSvHXT/JU/itNQr5hK+oPiDflSgPzj3XxLpalkIbZHavk0JxMOQWlyOPFNP4XHO0qoyrzRZlG7bL5yo/rrSbGR6S4hw/PlqBm9Evsh2KwD7iKjzYeCp19mVSiUI+PrvvC8dQyCdQwELafe+zOBzziAM+jSYopFdEp00VoApQBbQK2BqJsbV3GUhE+R9eRtckdxSgkC+rrh8Dtf59O2LNihm5I74Oo+YV6MsPyJcoA3puzCpGs8osZnQETA2zv/fEpWir35Icd7VKAxafTwmlg8qfHppTyEdGuuzNYuO1rPn5BjgDA5sCBkXIaEKcc3//vZurnmtpacmFnpKwWdII3CPhrsOHD0OZMvbcz2QyGS5evIytW7fCx+c197PBgwdh1qyZGYVB8hryPXr0GD//PIgrCJLePgaP2W20j518pMDG/PkL4enp+dnCIv7+ARg9ekyWPIUDB/6MWbN+03vlY0EfDj11ppBPuJD6gHx8ZhGrTEI/95W4HOXxyeFWUlOcbzIXTW2q8Rnqk2OIM6/NnfnwSQrJ+F16GDD5ATnv6fCHXx2bgD7Xqn2xsPqArx5bVA6gkE/gSlPIJ1DAQtrd9VoE3K5HkbrfhfQK6LSpAlQBqsDnFXAwFcN3ajVIxfT+9q3uEQr5Pl3Zj4Haj707YN2q3/J9C+QF6MsPyPc+Cei3Jau8HWqzGN+agXE2KZ7kKmDzDRb3/RkutLdldaC/IwPT7NPD5Wj9hEC+O34sVl1ikJDJ+PKjIzCoKWCUfeqqHM2zMHWKiIjArl170KyZCxo2bAATk8/bNUk+P5L/7ubNm1w4K8nhl95IGPD8+QtAcuY1bNgQ06ZN+WJuQNKPuANJRduEhAR06NABI0cOzyJb5t/Pm+eaJTQ2MjISx4+fyAgtNjc3R4sW36NixYpgSPnkL7SAgECcOXOGO6Jbt26oWLEClxcwOvo9V5Tjc42ERhPYSRrDiGBhYf7Z3ISFad2zmyuFfMJXMa8gH5npy8R3aHd3ARcum7kRuLaj/ngMLtda5wsiYboTn+/AnwHnMvqWNrLBhabzUMfCAR9X6DUVG2Futb7oU9oFxOE37cUukJx/6Y2E7t74bjEqmGiL2RT1RiGfwB1AIZ9AAQtpdwr5CunCfQPTFrHksVj0GvuVP6iLniK5d8UU8uWetgVlZAr5Pr8SHwO1Pr3a4c/Vs/J92XIb9BUWyOcTDkw+xEKh1gIWS2MWa/ozKPdpgVhBayYE8t31Z7HyYlbI17cxMNgFMCzCkE/QgtDOhU6BH91X4Gjo3Xydd9/SLjjiOD1f55CbJ89LyEfePDrcXfhZN9+2+mMxnEdevo+1OB/xGD+6r0SyWgu2SU69lbUHY2LFrpBrlOhyfwmuRnlyvyMwcVnNQZheuUfGMB8X6yD9dzecgJ9oNV5OIwr5BH76KOQTKGAh7a4L5LMxFGFRmxIoSoyC/PntH6PA2vsxUPMlUixgZyaGBChSEIvsi5AkNa9rZtQsTg50gIgcXURMViIweBUtx9TzYYCYxsfnxS2TQr68UDl/z0EhX/b6fwzUevVoi41rZ+fvgn0md+DUiYMwbfJgvcyrsEC+F6HAxIMfLpmEv67pD1Sz04sMGYN4hQKuJ1gkyT48aMe2YtGr4dcfvBTy6Xct6GiFV4H8BH3fOuAjuyIvIR853yiPzdgadOmTDZkTyEeceB3vLcLT+ICM8VoWq41/m87j8uq9TY1G89uz8SYlivs9qcZ7q/nvXCGOzG3I0z+xK/haxo+mVe6BFbV+KbwfGj3OnEI+gWJSyCdQwELaXRfIV8xIDM/xlaBRaQrp1eZs2u7hcvQ+9BZ8r5phWdwZXhGVrKUZVelydubC1StOrkajTf5I4SGUSM0ibGY1yBTqwnWRAmYrFTG49U6GfofeAjzDRy0MRChmIoacN2EWMMEC0tVABMTINIiX89hIX5kzhXwFZFFzcRoU8n1Z3I9BX88fWmPTetdcXBF+Q+eWo6+wQD6ZElhyluWq15KvAxuVB8a3YmBtyk8/vkdFJwG77gC3/QC1BrAxYbG2P7/zUMjHV2V6XFFQID9AX1EAfGTv5CXky87Jl1P3HAm1XeN/OqNSbjEDC1x0mY+GlhW5jwXJ0df81mxEKbTFeupZlsc1l8WwMTDL8rEhFXenv9id8TPiAlxbZ1hR+Gh99Rop5PuqRF8+gEI+gQIW0u66QD7i5PMYXwkqpQak8lpRaOTP78eRcvQ9/I6XQ41oQiDf/ZEVUdJYDHVREYoFElUsnLcEQM5jbxDIF/pbNaTIixbkux2SigGH3/GGfL1rmOOvbqWgUPEQ9Rv4QJKrNBAzmHA+HIe84kkyH0FXRSGfIPkKRWcK+b6+TB8Dte5dW+GvDVmrX359FP0fkRugLz8gH8lZ12sjcaV/uF+1rMZicrsv59iLTARI3jsGDL6rDBQz17/GZMSIBOBBAItkOdCiGoPSVvzOc8MHWHsZSJJ/OL6/kzYnnwEJVaCNKlDEFMhL0FdUAB/ZQnkJ+bLLyWdrYI6rLos4CMe3kRDcXg+XI0GVwnX5XNGMj68tO8i3KfBfjPPUVsAmjUK+D6tAIR/fHZnNcRTyCRSwkHbnIN+1SF7QQQv5KhcgyMdCrdZAIhbzBnC6LhMH+SII5HsLlidvYDQs7o+qBLuCBPnIy0cuAkcytBby+esA+aoXIMhH9hILcS6G0RIn3+0QGQYcDub1eSN7tV0FM+zvXRpJenC16br38+N4AvlMDEQYdSYMp18nCp6Cg6mEFt4QrGLBHoBCvq+vj8/rIIwctxCvfd9wB5NE+1s3zkfXzt9/vXMuHvHxvKpVLc/Nq2oVhxyfNT8gH3HIdV3PQpmWX49MnoTdLu2VOxVzcyIOeUbr+p3JgQcA+T9xHWpfYIFfXFgMcGZorbacLALt800okBegrygBPrIphEK+CHkc/o14gt6lm8Jckn2Z8kRVKn56vBpnwx99shedraviistCmEmMeO1TMlaHewtxL8Yn43hSmfdi0/lZ5uCfHI5mt2aBzJE0B5PiuPXd7yhrXCzLeSY934F1AWczfkZCdUnILm00J5/gPUAhn2AJC+UArldJdd1IXtV1MyCfKj+dfNrQFu2Lihq3969AdOUB6O6kfSkgLy8MWL2FyWaBfDxXmHPyFSjIxyLg8R3Y1HCClYkBz6vQ7bAMyPeXDpBvZj5Dvo/A5+k/58CoyRB0cKrM8VBSEQ6sRm8AmYN873SEfBWLKOQ7rUfIN41W19Xt01y4jqaQ78vr9dInECPHLoSffzB3IPkig4C0zh2b5+tC5wbgIxeUH5CPnHf0Xg38Ij/kWiVVcn9tA7Stka8y5/jk4fHAuqssHgcxGX9PWRixGNkC6Fib5zeeOT477UgVKNgK5CboK2qAj6y0UMiXDtIIeGtXvB6GObSFk3UVlDTU2pZjFEk4GnoHK/1OwS857JPNJRWJ8XeDCfifDoUu5r86iCWvj2aE6VpITHDc6Te0KV43y/jh8ji0uD0Hr5NCuZ8biw1wpPF0dLVrnHEcmXebO/PgHufH/YxU3yVjtS9Rv2B/EPJodtTJJ1BoCvkEClhIu2shX4QOkK8KVHqEfCJR1gIEGo02DxcH60TamgwEuGg0BOwxSPA7g5OP1KjhYAMS5JIaG4gtx7wxfnhnSBkW3rdP4bXYEQsm9YdUD7UNPkC+YN6wRwv5KueZk49oRRqbyaknT4pCTIoY9na23LyV71/gV9c9WL5hBazEGsQH3cV1P0N0ad0I+vBBfoB8fvydfDNr6NXJl3UvsWl7RruXRMSCQPYRqejL6cQg6L99uB5ijNrli3MaKaKe4PjtJAzo1QKsRgOPf3cgoUJfTBjSFVI9vNNoIR8J19XBycdBPvui5+Q7Hao/J9+06pDyzIFYSG/jRXraFPJlv/xe3n4c4AsMCuEOkkok2LppHjq2/y5f98wrAh7HLYKvn9ZZqA8HX/oF5Rfk23GLxcGHHx4U5LFsa8ZifCvApXL+Od8UKuDRG+DqS0CmYNG4AoMf6mVf+4k8HkPjgQP3gZs+LGSqD9dUqTiLCW2AWvZ6eCDm6w6kJ6cKCFcgN0BfUQR8+oR86W45XVf3BzsnHHacxhXK4NOexAdwFXqj0/LskTDdyZV+wMpany8gNfLZJmx7czlj6DoWDly15Opm9pBplJjm9Tc2B13IAIbZhfTymdu3eAyFfAJXlUI+gQIW0u75CfmkmveYOW48YpQSrg6B2NQOC5ctg4WBEue3L8PRq88gNZDAslprzP9tLMwMGMR4b8Pyi3ZwHdqMSyKdHPUYS3d4Yf6MQSAQRUygISOCmZm5zqEpn1vCAgH5GAa+Dy/g8SvtixrLSuDcsQcqlbBAUnQATh09irA4OcrX+Q4/dGnNAal4/6twXX0Wg4f2A1cWWJmIsxfuom3nDjASA4rkGMQrjdG8RQuYGooF7978hnyqGH/M/20aEmDOOTlNS9bDjAXTYa6Iwl+Lp+NpcCK3x2q0GIjJo3tymrw+6oq94XUx85c2UGoYKPzOYfM1OX4d1RsiloTuisEwYpiYmUIPvJjbnxTyfXmrZYTrUsgn+DNZVAagkO/zK/3cy5cL0Q16o3UPGBhIOQdfh3Yu+bo1Xr4K4ABfurNQn4CPXFh+Qb63McCvB7LmryPzIY/XSiUAB1vAxDB3pDc10MC5ouiTyrzkfvooSFvgI0XxAcy1r8ViSlvi6vzwM1Kg47oPC+8QwDeCAckXyH23mtZIJosOtYDxrWk+vtxZRTpqYVRAn6CvqAK+/IZ8jlaVcbaJK0oYWvLaggTKdbq3CDeivTKOb2BZEReazst2jOcJb7gKvKGymCznIKHFyWpZBtwjv8yJq5DXxAvxQRTyCVy8bw3yEeggU2mgULOQqVnEpaoRk6rm/pmq1CBFqa3eGCfTIDZVBZL/nxRJIE4fMXH+MICRhIG1kQRWRiJYGopgLBVx+aKsjcWwMRbD0kjMHUMSxRuKRXqBSgKXUefurlfD4XaNp5PPiOTkq6onJx8DA2UwOnUZj2V/b4e9mRRgxDA3N0eK33l0/8UNf125g5rmQOCbUJQsVQoSiQhxPn9j3a3KWDiiOYjpLyHsDkateokNs34Ao1Hgpedz1P2+A8z1Yb3i/F5pOfkOvdHNyTe6it6cfIyYwbrhLfHKtiuaVDSBhpWg+Q8/oryFHFO6NYFt94Xo0tge7veeouevk1FSKkJi4A38vvsJfl8yHYxKDcgiMGbSCvy+cQUsGQ0S30fC2KYkDPSUg04L+TRw3kzCdb9eJIIrvDGrpt6cfPKQxxg8ahbW7f0HRiI1GLEBzMxN8frmX/hxzjXcvXkEZpokhEQmobS9Hefq8zuxAEfiXDBvaDuQuhby14ex5LQc04Z1gkqpwKN7j9C0fRdYGOsnw7gW8qVgwCEdnHyViJOvTBF08oXgtI8+cvKJ4Tu95jfh5FNpWMhVLPdMS1aS55aa+3+8TA2ZkkWyQoNYufYZR55tpAg6V/iHZTknq0TEwFwqgpWxmHummRuIYCQVwcxQxD3PyP/NDcVpzzOm0GhGId+nj30PTx8OpAW/1YYlGRkZYuvGeWjXpqnOfyPos4M3AXxjF8I/4C03rL4BX35CPvKY/ecJiz13AXkm95s+9fvSWKUsWYxrzcC5ovbvFtLiUlhMOwIEvc/qvDMzBNYPAMrZao97HQG4nWUREvd5hx5xJRIX39T2DKqUzKsrouehChQOBfQB+ooy4MsvyEfcd71LNcWW+mNgLc1a6fZLO4/kzZvmtQsqVls4kITWHnGchs4lG31xw+4MvooJnts5qJddI4BveuWeWFLjJ64gE21aBSjkE7gTCivk40I5WRJSwCJRocarSDkehqTiaZgMnpEyBMUqkZKq1v7VQ/5SIfROyOeGRJOmvTgRUGBqIkZFawPULWmEhqWN4GRvjKrFDGFKXqDEBBYyBRr+uV4J0y1c99dqeod8K/ZsR1kLY0iNTCARiSCPcEefTj+hw+xdGNmjKQwkaT4qhkGs9zb89aguXH9x5px8CWF3MXjudcwd045bVonUAMUcqsLOMvvEq7p8VDjIFy5D38NBXHgwn8aF646uqlfIt350R1j+bx8GuaT9VU5ClWNeoFujlnC74o0mlYplgZAE8v2xzwOLF00BlGpAHomRw6agXa9ukKoU8PjvPJoOXYr2DflXkfrStX+AfCRcly/kq6VXyPfLqNnYdOAojCUiGBiaQiwR4d2TE2jfexrWH7uIVvUraJ2eXGPgc3QeTilaYvbAVhwQkb8+gpm73mBInxbQsAykUgnsyleDrYUJn2X/6jEfIN8b/oU3OMhXtghCvnd6gnySQgf5iHtGrWG5L6KiU1Tcs8w9JBUeETJ4R8oRFq+EilBp7nmW9lzjd2v6dI+Sjyr3PNP+k4S2FzeXoHpxQ9QtaYhGpY3haG+M0hZSmEhEHPgjj9CC1Cjky7oaT5695EBaSGik9gXE1Jhz8LVu6ZSvy/bipT83r4DAd9w8cgPwkXHzy8lHzh2ZAOy5B9x6DSQr8l7u7vWB0S0BaZo5PyYZGLEbiE/NOhdjKeDaFRwQJG3jNeCMJ0BA5eeavRUw5DsWLaoW7L9n815xekaqgFYBIaCvqAM+op/QnHwkp91Cn8PYE3wdUWkhtNntTQLSGlpWwuraQ+BiU12nLfw5R96vFbtgXZ1hvKDc3ZhXGP5sI3ySQrK498gkyhkXxx+1BuFH+2a8xtJp4oX8YAr5BC5gYYN8gbEKPHyXissBybgVmMy9DJGXIvLuQ+APhxny8mWEvHORpNYMQJgUgXwlTCVoVdEUbSqacvDP3tIgT6fEZ0t8gHxfP9rGUAwPvUE+QKyJx8ZlyxGnAkJfP8azNwz2njmB8lbGCPW5g+Xz5uDOy0j8MudPjOnXltM24r/fcTCmBwY6mcO0RDmoou9i1NpAHPjjZ2hk8fAPikLVqhX0W3gjA/J9XSNu22VAPonWSSOwESffprGtsfd+DAxFGtRv3R8zZk1BaQsx7h38HZMW70DDjoMxacokVCtrzb2zx/qcw7rj77B4/niwSiU0sghMdd2KRavmwlilgVQqhUql4l7q9dE+QD5fHSBfbb1BPnXCO/y1fi2SWQO89boLv9Ry2LxrG8pbi+F77yQWLliCt6nWmLJ0I3o0r8XdHx5umwr34r0xoJEdrMpVhsrnIJZekMBtSl/IUxPwKigB1SuX5sJ/9dE+QL4gHSCfeRGGfAmCZeeq606vVeBdacSl5xEuw723Kfj3dSKeh8kRp1Bzzj3yTOMylWpTSeZNS9vyBOiR+y5xq1sYilDZxgAdqpjjOwcT7plG3O353Sjk+7ACj554cyG6YWFR3A/NzUywddN8tPzeMV+XKa8AH7nI/IR85DlIClZc8AKuvGQRmaCvp8fXl4+Y8ns1BIZ+9wHyJaSycD0JeIdmvXGQAhqr+zEon1bccfddFkfcGchVWc9jJGVRtwyDrnW1QFBPxv+vXww9gipQCBXICeijgE//C02KbHgnvsWzhMAsg0sYMUhobi2Lcrxz7+l/dtoR36W+58J941TJsJKYomWx2ihjnG7iyK2zFt5xKeQTuHYFGfKRRPnB8UrcepOCi6+T8DgsFSEJSiQqWJD/FWirHHFHALAwFKOcpQSNSxujY1VzuJQzQRkLfgk+BS7tF7tzkO9aOM/CG2J4TNCXk087LVLpjzS1PAZT2jSE/cQTmNGnPpdGDmo5gr2uYeTgSRi39Sp+cLTHo01DENJyKeIPzYGy0RA4OxgiMVUDC1NDpEY9xerND7D/xLbsv5LWUcwMJ9+hQN2cfGOIk08/kI9MWZYcD5lSA6hS8ffcn/HKtjc2//4rxKwGUcE+uHpiJ7Yf+g8ztpxBuzrF8fb+Rux/VBpdakTiSqAV6pUWw/2pLxo41gUjT8DeLQexbP9RlLbUT7XdDMi36TX/whuz9Qf5Mu8lVp2CMZ0bo9qIHZjcyxlqMFDJkuB+dgvmrjyNE9evwdxYgiMLfoFx53lIOjMPFt2noIJYwbkvTE0MIQt7gRnbvXD6wO8w0VPRhgzId1AXyGeG/X3KFU0n3ys9QD6zggn5SMoIn2g5Lvgm4U5QMp5FyLkvqogjnXue5RXM0/F+mO74k4gZ2BiJUau4IZzLGqNzNXPOzU5SWOR1o5BPq7j7Iy8O8IVHvOf+28LCDNs2zsf3zb8cQpTb6/WCFP8YtyjXHXzp15GfkC99DgmpgHcYcNcP8I3Ugr8UhfYL6NxoYhGLmqWAYc2BWqU/uO2IQ/3WaxbbbwER3O2UhOGz6FGfwdDmH2Dgu1gWuwZbsMsAACAASURBVO4weBRE/qJmUMKc5BBkUcceaFSeAXHy6en7wNy4fDomVaDAKKAL6KOAr8AsG51IAVeAQj6BC1TQIB/JOxQcr8BVv2QcfRHPheAmyjS8HTAC5ci97mlhUVZGYjQpa4y+tSw5tx8BfvlRAVIL+cJ0gHzV9RSuC8iTopGqMYIZgSqxQRjWoTV6bLiNLhWUiFSaw6G0LRhlOH5u3R4/rr2A3o62WD78Z/zy5zFc/GMUSvRbhc61teXRSUsK+Q8TZ57BnoMrIVfo569pLeRLRd9DJFyXX+OcfGOq6Q/yEYLGiMBFmjJi3No8DGsf2+HAloVg1CwMpCKIJcDyn79HcuO5mDuuPf7bNAGRdcagTNQpeFr8D+M6OGTMX5UUih6tf8aumxdgpScnTlbI93WluJx8s+voycnHICU+CnLGBOYmBlAmvcPQ7t3Qw+0Y2tkroLKuCBszQ0R5X8Twsb/j0OX/YGEmwZLJ0/DLouW4s2I4as/egTqGH0J5k988wI9uN/DP5t9gwOhnL2VAvgOBgIQfxWlXybwIQ754fh+4LxzlwEG+2vlyb/14WkkKDTzCU/GvTyJO+yThZZQcxMFX4OJfdVWd3J5YFuWtDNC+sil+qGGBJmVNYG1ECtfoOpjux1PIB9x/4IlR4xchMkqb1NvKypwL0W3erKHuguqxh9cLUvxjUUZ139wK0c085YIA+ch8yEc7UaYtxCFXpkWYfP3RmCP1yefMzAgcnPvYbUfceS9DgYeBZC4aNKkkQm17wMIo66neJwPxKVrDsKGYhYkhA3OjDyAwRxOjnagCRVABPqCPAr4iuDHoJedYAQr5ciydtmNBgHzkj6I4mRo3ApKw2T0G1wKSoCGWhjx4URAoX867s9r3/Y5VzDHG0RrNHEw5119evByRSbteCYXbVZ6Qz4g4+WroB/IxQNjT/Rg7dTOsShRDbHgIqrQdgSUzRyL62UlMmu4Gw2KlkRQRhGpdJ2Ph1CFICX6IvQ8UmPBTS+yZNQDvK/eGo4Nphvay98+x62QIjh1ZA7kim+QyOq5UBuQ7SJx8/Jo2XLca7EylegnXZWNeYe1fR1ChZm2IUiKwfeNW9F+4B53LRmPc70fQs3tbsO9fYs/Bq5i98wyaVTDGynm/Y9DseXh9bjkeoAOGtC6nzb0FQJUSgcE9x2HP7cuwMdCP8yYD8m304R+uO6eufiAfI8KrfzdgyrJ9KFW6BMLeBMG530zMmvATXp9dhUlu+1DWoQyiwqPRefRijPupLZICL+Oivw36tGuIfbP6Qf39MJRPL9bCMJBFvMKay4k4uW22fiHf22QMOBjI+8uKdpUJ5HPINScfy2o4gEz2Ofl3hhGBOKdJI6Hc3O9JdhDy7xo1GJGY20dc5Ggu3KQyquueeovTr/QE+WbUyTfIRyDeuwQlDj+Pw7ZHsfCPURRspx6/W1z2R6V9iVXMRIxB9a0xtJE1KtkYwCg9r6rQ8T/Tv6hDvrv3n2Hk2EV4HxPHqWNjY8kBvmZN6+eC2vyH/Li6b14APjK7ggL5+CuV+0eSjyUpVEb+SSDgt/wnde6rSc9AFfi6Al8CfRTwfV0/egRVILMCFPIJ3A/5DfnCE5VYeTsafz2MQYpKAzYXXiAFSpTr3QkcItUPp3xXDOOcbVHMVD9VPb80cdcrIfwhH8nJN7GmfiBf+qRYFkqVCmKJlPvjU8sXtOEmSoUcIjH5uYiQKbjffwjHFq3AsiKc3/4HynYag3r2H4oiyJNC8NQrHk2camhzWOmhfYB8ATpCvup6g3wkI1dC5Fs8eugOhVFJuLg4ceHJxCqQEheGe7dvQ2RdAU6ODWBqKMabW3uQXKEbapWzxc2DC+Fh2hdDW9pnQD5lajSmjZyDFUcPwFqvTj41nHWCfPX0A/m0RIp7iyF5BsleIlsmPR0iyYqkUKbtMXKYWo7r1+/iu9atYCgBLmxbhnpDZqJ0hruOgSIhAvcDUtGsroN+c/IRyHfAX5u4k0drV9ki1yCfiJVh08zBYFvOxdimEvz0y1ws2rMP4WeW4YBnSWxaNR77Fw5CUInumDmgIfp164M5By/D4OlubDgXiR3b3PQG0zNuBwBXwXzUqWA9Qr66eQ75yN5zD0nBpHNhXNEMEoVbFN+sRSzLFaZa2ckOXapagIT56rsVZch3++5TLkQ3NlYb2l68mDW2bJyHps719C2zTuPlF+Ajk6SQT6elogdTBagCuaTA50AfBXy5JDYd9ptWgEI+gcubH5CPvPe8ipJhzuVwXPNPRjwJsdT/O4BAZfKhOwvYGInQsYoZfm9fCuWscq9gh+vlELhdCeUVMkZyMHlMqqVfyKdnebXuI76eu6+fPAPyHfDPgEZf68U5+cbW0CPk054x3Tn18fVpf86mzY9FcnIqTExNuI+SPDURjNT0Q4VizrHFQqVSc9Vj9dW0Tj41nDe8hJwHYRVpWIS61tcf5NPXhWQaR6uq/hoXrvs2SQv5Mqr8fnl8DvL9WD5XnHwMq4a3+zWgVCPUKCHCjf/c0bBFa6QEP0NAjAlcnGvC78l1JJuUR90KxXD90mXUa90FoujXePlOhubfOXJVYPXZPjj53uC0t56cfDPr5RnkI869I8/jsfJ2FF5EyqDQrzz6lDpPxyJ+4fKWUgxtbINfmxSDeUZovPBpFFXId/PWYy5ENz4+kROxZAlbbNkwF85OdYWLKmAEz+evOfD4JjiMGyWvHHzpU6aQT8Di0a5UAaqAXhXIDPoo4NOrtHSwIqQAhXwCFzsvIZ+G1VYSXHkrEideJiKVSzYu8AK+xe4sYCpl0L+OFSa7FEPNkkZ6l8n1EnHyhfCDfMTJN7l2gYZ8+t4GWsiXgr77/fgX3tCwuD+upt4hn76vTZ/jcZBPSSCfN7/CGyoWofMI5ONBBPU50XwcKwPy7SNOPn43PC3kq5ArkC8fpcj21BmQ70SQnpx8UvjmAeQjRXH+8Y7HhrvRcA+TQT/JAgriCgmcEwtUsZFipKMthjWygbWx8HQBRRHyESA/cuxCJCalcAtiZ1eMC9F1bFRL4AIJ6+7h6cPl4At+mz+Aj8yeQj5ha0h7UwWoAvpVgIA+0o44TtfvwHQ0qkARUYBCPoELnVeQLyJJhU0PorDiVlQa3OP3sivw8gp3d5aFlaEYs1uWwPDGtnp5MUoXxPXSO7hd4Qf5bI2Jk68ONGptTq6i0MjufBSajN77fcGy/PYqQyDf+FpFE/L9+YIf5FOzCJvXEHJS/q+INAL5br1JxI97fT/Njp6NBu2qEMhXsWhCvpfaHGNCGld4Y1aDXHPykS+snoWlYv7VcJzzSSySaSZytD4si3p2RljeoTTaVjKDWMTv3vq5cxU1yHftxkPOKUcc26SVLlUCWzfNQ6MGNXO0FPrq9MzjFQf43r4L54bMawdf+nVQyKevFaXjUAWoAlQBqgBVIP8VoJBP4BrkNuRTsyzuBCVjwOE3CE1SanNo0aabAhoW5SwM8M//yqOhvYleijJykO/yW16FAMqZG+D5tHowM+CXT0y3iyu4R1/3T0Dnna+g4BmaqIV8tVGnlAnvEN+Ce/X8ZxaTokL1PzyQTDJ8f6WJVCxiljjB0ki4k+dr5ypIv7/iG492W7x1cPJZYn+/SkUP8h0PxOlXsYKXzsFMCt9ZDXMF8slUGiy+HoFVtyIhJ/cG+kzTeb1I2H7X6hbY1rMsSphJde5POhQlyHf56j2MGr8YqakyTqsy9iWxddN8NKhXPUfa6avTUwL4xi7Eu5AIbsj8Anzk3BTy6WtV6ThUAaoAVYAqQBXIfwUo5BO4BrkJ+VKVGkz9NwTbH0ZDqfeAU4EXXgi7GzDAzBYlMKdVKRgITGTueumtFvLxcFKUMZPi+bT6MEmvQloItcvJlG8GJKLr3y9BUkbyaRzk+7UOHMua8Tn8mzkmOlmFim6PkcQDhopUGkQtdoK0CIERRgRwe2k7gXz8QPmAerbY0aeS3nPfFdRNx1V/FDMYfTwAex9HC07jwEG+2Y30DvkCYuToujsAr97Li4yrOTf3jJ2JGPv6lUebSuY6n6aoQL6Ll+9yDj6FQslp5FCuFLZsmId6davprJk+Ozx59hKjxi0qEICPQj59riwdiypAFaAKUAWoAvmvAIV8AtcgtyCfT5QMQ48H425wsuAXNoGX+E11F7HgXoh29i6HMpYGOb4210vBcLvED/LZGEngMaU+VGpNkXGocTn5QpPRd78P72tmWHCQr4yFYZGCMwkKNRzXeEDGo/CJSM0idIEjkuWaIoP9uZx8wYkYsNeHl3OWfKhHOJbA5t6V+DD4HN8DCmJHAvm2PtC6goQ0DvLNaaw3yEcg5MFnMZh6LgThKSr6TBOyOB/1NZeIMOm74pjfupRO4btFAfJduHSHc8qRSvSkVShvzwG+OrWr6HEFdB+KAD4yr5DQSK5zfjr40mdPnXy6ryPtQRWgClAFqAJUgYKqAIV8AlcmNyDf09AU9D8YiNfv5fRlSOD6fLY7C9QpaYR/fq6IKrZGOTqD68U3vJ18XHXdKQ2gIjn5cjEpn74r5OZImLROWsiXhL77fHg7djgn34R6sDM1AAlTLwpNW3hDBed1Hvxy8qk0CF3oLKzwBsty+krEYlJb+BOZGTDQqFVgRWJ88M19uWZubu49LeRLwIA9r3g7+brWsMaeflWQytdG+g1sNkOpCKOO++Mfz/eCnxtayOeoF8hHDKp/3o3AnIuhSFYXjc91Xm8nUu97mKMtVncpCxMpP7frtw75zv37H1dFV63WWskrViiDLRvnoXbNynm9PFnO9/ipN0aOXYTQsIID+MgEKeTL121BT04VoApQBagCVAG9KkAhn0A59Qn5yOuPR2gK2u14jehUteAXNYGXxr3gkyq1xGGVrGIFVz40FjMgaenkahYyniGcQq8h2/4sQApiXB9RFXXsTHQ+jeuFN3C7FMwrXJeDfNMaCoJ8ytRweHqEoGRp28/PlREh6PVLVHVqhRLmBtAo5UiSySEVfz53m0oWj3dxIlSvYJcrKbEyIN+el7pV151YH3ZmQiAfi5TkRIglhtk63TRqBWRKCSwtjbljWJaFSJT9i7FCLoNYapgrrrAMyLfWQ5uf7CtNpNYgdFETQZBPo0yC25iBqNPtFxh/VK2WwDrSgp9fAdt4Eka0rQhGFoe7D56gRGl7IlbWGZLDlfE4e+ERBo4ZBeJa1XfjIN+beC3kE/MDGO2qWGH/T1WLXk6+Y3447R0jeAk4yDfXSTDkU2lY/HEzDPOvhEHrpaIttxRgWBb9altjS6/ysOCRs/Nbhnx37z9DnwFTuXs7aZUrleMAX83qFXNLfl7jPnrizYUOh4VFcccXBAdf+sQp5OO1hPQgqgBVgCpAFaAKFAoFKOQTuEz6hHx+72WovdqLl6NH4LS/2t3UxBCre5dH34qmkGjUuPY8EkNPhyEmB3COOIN+cLHHqu+LobQRg+CoZEw6FoALEfn/2lfSWIxHE2rpHLrr+m8Q3C694Qf5jCXwmNZIEORLjX6A32Ydwx/r5mldbmmshVWrkaJiYWJkhPWuM9Bv8VpUMpNCEfoQvy49ikEDukGkVmesN+kmEomhSIpBvMIY7Tq2hVEm5wdDYBcrPKxYC/kS0Xc3gXz8GnlJvT+xAezMDHPs5BOJlNg5sStU9QejjI1RlnOT62ZZDaJe3sGF+LrYt2QgRGIRjm+YjxhpSQ5Af9xErBonD+zDoGUH8YNTeb07MTMg35qn/CHfYhdBkI9VJmJit86Yc+o6iksUUGlI6C8DEeTYt/8y+g35CS+OLURYw1noVlEMsTwMs6ctguuGHTATAxr2w01Ao5IDYgNIJSIu51U6A2QYEdSqFKjUakikJhAzDO998PEaZEC+3d66Qb7/1UCS/MPe57cLC+dR5DNmYiDCqKOv9Qf55jURBPnInP5+FI0R/wRCU4RySObrDmKBYY1tsbVXeYi+ovm3Dvl695/CLUXVKg7YunE+B9Tys7k/fsEBvvDw6AIH+MiEKOTLz91Bz00VoApQBagCVAH9KkAhn0A99QX5QuIV6LDzFV5Eaqu/5WtjGawfVBPDHMQYss8PPkoxetcyx66boQgg02NZGEslMJYAiakqKMnLRFo0H/HxmJlIoExVIYVjUSycapXCfz+Vxfk7QVjwIBH1q1sD4bHY4y/Ld7ciIQ/fOZjh7JBqOlUsdf03EG6XgvhBPpKTb7qjIMgni3aH68LTWLdpHi6eOA3W2IxzlqlliYiWmaDvj92xdvqv6L3gD5Q3lkId+QSufz/CgmkDEBmWjPJlS4JEyokYJXYuHA+T1lPR//tq0GR2j6lTsHrOJBRzGYRBPZoTmpPjbfgB8r3gDXe4cN1JjQRCPhUOzu6DWqN2wzb1NZ77RcLIyIBzK/53/gw6jVsA29Ab2O5THEuGfk+IJ7bNGI5Gs9ehLtnQBEalkSpNahgevEyGc4NKEIvFEBMAKo/Dcy8fKFnA1MoOVauWB5l3TlsG5Fv9GHIeIcqkum7okmbCIV/3zph17BosVYmQKTXQOvhYDspZFyuJp8cWI7zRLPxQSQKxIhyu0xZhxurNeHHlMEo5dkFZG1OwGjm2/doe/tUmY8n4Hhk1MUTqWMwd8T/4pFiiTtUy8Pd0R/Nx6zGkQ70c7Skt5IvDgF06VNetYo39/6tZBCGfD057v8/pdszo52BmAN95TQVBvrMv49B3ry+vXJOCJ0wHyFBAzALz29nDtbX9F13aRQXyuTSpj38Orc7XHeL+yAsjxy8qsICPQr583R705FQBqgBVgCpAFdC7AhTyCZRUH5BPrWEx/FgAdj2KRqYkWAJnJqA7I8KRMXXRxVaDwbt9cfJNKri6dAxgZ2OGXf0qoJq5CBKpCKlJMsw+6odj7xT4tWMljK1nAUMGMDdgcO1JKEacD0fTJuXxb/eSOHErEGOvRCNCRmiTgPnpuSujAcY3K4n13fl/089BvouB/CHfDCfBkG/OvONYtGwK5CqGc2kQQCcSMUiJeg3fVDu4H9iAPguWZ0C+uX8/wuLZw+B/7xLc34rwY68OeH3xT6w6/gbLV7uhuFmmwiMMg+hnezF89mHIYYLtRw7A3vTzob585OcgXwhx8nnpAPmA+5Mbws7MSICTLw3yjd6DmiUNkCpXgVRnJY1oJlOoEed9FTteFcuAfNtnjoSj63qUfvcYT0PFaNncEQaMAsfcBuE/ph2WzhiqrYzMiPD+yjL0WnAVXTs1wfsgL7yMtsSug9thYyjifZ2Z9eMgn0IJZ96QT4NQt+aCId+k7l3Qe84iSFkgPjYWNsVKIDIiElYmSjzwjEC9UrFIbTo7C+T7be1WGKnjcGbfdhhWbYMyyfew7OR7bFk3EyZpYb8Mq8aReT1wJqk5NiybBmsTCeSJMYhIZlG6hDUX+q9r4yBfEIF8L4CPwouzG6tdVZuiCfmOvNIf5JvvkmPIFxgrR8vN3ghOUOi63PR4PShgJhHh1JBqaF3JItvRKOTTg9A8huAAH3HwRWjhe0EK0c08ferk47GY9BCqAFWAKkAVoAoUEgUo5BO4UPqAfGe8Y9B372vIcxAKK3D6n+/OsujkXBbbO5eCnQEDd/8YrLgWitOByShua4b/lZfihG8yzIuZ45/BVRD+6i2+3xeCX1zs4PsmHkHJLIZ2qwbXGlK0XvUUL1hjHBpcFa3sDBH+Phm77oZho/t7hCly8MafKxcMWEpFuDSyJpzKmfE6g+v5ALhdDOAH+Ui47owmgiGfq+thDBzUAfKkCBy9/Q5dXWxx4nwoBvV1RoK0NO4d24UBiz84+TjIN2cUJCoN/G/tweHbwXjrH4Kpf6xFJRvDrNepScGqX1qi/JRD8FgxGCX7rcP47g1yBK7IwFrIl4C+u57zHoPA1vtTGguGfIdm90WxFqM5Z1rkG19YVqyO917uKFmlJh7ff4Q6davifkKFjyDfn6hrYgjf24dxxVsGxwpqrDn4Cju3LYVhOpBmRIi6sARD9mtw+uBCMPG+6Onogtnn/OBcwSRHobwfIJ87z3BdFqFu3wuGfBO7d8aknf/AThqDxXNW4bc/lmLM0IlYs20LbEwN8OTEUkQ5zskK+dZsgbFIDREjw+bZw3D8QQwO/HsRttJM4buKSPSuVQXDD3iiq5NDjjT5+AOohXyxGLDLi3d1XQ7y/Vy76Dn5jrzE6RfacEAhzcHcEL7zm+UI8mlYFsOP+uPvR1GcM5a2fFCAZdGwtClXrVwq/vwaUMiX++vy0P05Ro5bhIjIgg34iBIU8uX+fqBnoApQBagCVAGqQF4pQCGfQKWFQj5ScbXRmmfwJGG6Bel9SMOiuI0JJrcph1H1rGAt0WDYNk/sD1aiS0M79KtmDltTKRqXNUOgfyicd76BvZ0FxjYpgVq2UtjbmqGOtQhd1j7mcu+RUMfujUvBtWUp1LU1wJ0nwWh56B1YEnNaEBrLor6dCR5OrMfrxdb1vD/c/vXnlSOMK7wxsylU6k/rFvC9dBKuO5eE625xQ8yL8/jrPxmGtzeF2wZ/rFs5GskKNdbNno4+mcJ10yGfWKUBq0jAzIFd4S+qiRUbVqOCbeZiIwzigm6ja8/fcPbeLbw5txQLTkTh5MF1YNMqE/KdZ/pxHOR7F4++f3uC5fmiz4XrTnWEnZmxHpx8+9CwkiU2Th+NjotX49jPbdBj3XVUKWkE/9tHsf3Vh3BdrZPvT224rkgEr9OrMGzOfuy4fg+1baQfLj0N8v206R2WLxiKgDv/4M+T/jh74QjMc1hvIgPyrXzIM1xXg9ClLfUC+WYeu4YSCc8xd/UZ/P7HDAz+aRz+3LUTisgAeN44gGSXmZ+FfIq4ACxbsgYWRol4wTTDhgXDYciBBAaqpEC0rF4XS68E4vsatvqBfGIGtwNjMWCnJ+/quu2qEchXp+hBvsME8mmT+gtpXLjuwua87oUfn+femwS0+esFUgvKl1ZChCjEfUUsi3Xdy2Ncs9Kf/dOCQr7cXdwHDwngW4jIKG0hnILq4EtXgUK+3N0PdHSqAFWAKkAVoArkpQIU8glUWyjku+obhy7bvXm94AucKv/uLMuF1RGfHeEzjRzL42afMth7zhtXDEviUFsrTN7rjdNRLI4Orw1JWCicD7yH54zaiHsTgaGnQ1DPqRL2tbJE1zXuuBih0r7sM4CxoSEuTW2IiqkJqLrmBZJ5AiD+k8/5kUYMg6dT66N6ia9X23U95we3C/78nHwkJ98sF71AvvVb3HBj81hE156K70v6Yclmf/y5ZizOHD+NB7dv4uf5S7OG684ZBSY5Gqt++w3dZ66C6NURTFp6HttOHkcpY61WJNXc6dWjMO9wEDo1qwooonHp8jMsO/UIbaqa5kjQD5DPQwcnH4F8zrAzFw75ao7ajQZlVVgwzQ2zV/2BtT+1RPfVV2Ae5w/PwCe4GVb+UyefsQSaxEAscduGTj80xawJS/HXpSuoYpvm0kuDfH3+eIzRQ7shOdwXR/YdxuitV9HLqXyOCG4G5Ftxn9c9QKQikK8VUgS4YLnCGyQn3z838ObsGrw0aYuhnapg4E9jsfnQXjw7uRPBEW9g1u4jJ9/arTBM9MWf289jwIgRKG6sxKYx7RHX8nfM+bkld/0aZSyGNq6Itqv/w8C2dTPyG+ZoE6V1Ik6k2wEE8j3TAfLZYv/AukUQ8r3AaS89QD5zAvla6Az5yG2+125vnPSKLVhfWgnZgIW1LwuUMpfA57fGMDf8NPUChXy5t7D3H3pi1LhFhQbwESUo5Mu9/UBHpgpQBagCVAGqQF4rQCGfQMWFQD6lmkWnbV4goK8gufikUgOcGlMbqthkhCSr4VS1GOqYqTFgsydMGlTB7hYWWHYmEOISlhjjWAx+r9/B+WAMXs+sg7h30djsmYSRrcuhoQWDTisfoJxTZYx0kOBZuAxWNqboXNUCV+/4o8fJMGgKUm4+AAMblsDfA6p+tTKh6zlfuP3rxx/yzf5OD5DvDJbM+xEbD3tg9OifwL5/hhm/LoVTOxdcuf4KxS2lmLB6TRbIN2N4W9y86g6nDt1QytIYIkaD4+tmIa7OCAxpVZkDcMr4AIzs2Ru9F26HgzkBuwz+O7Qc9zStcGDFGJCckbo2LeSLQ9+dz3SAfMD9aU30Avlqjd4Lsfdh3E2oghF9XbBqQHM4TtsHxYtTuPdOCbldMyxOK7xBnHxOrn+iUpI/jpx5gPY9+8DexgQvL6zD1L9jcOzAQhiTfZoRrqvGqf0LYChS49L60VjuWQ/nN41BNlFxX5ROC/kUcP7jLq+q2hzkW9ZGL5BvyOIFCIsxQvt230HKqHF1/3q8jiHFN0QoYRQB43aLsjj5fp0/D89fBKOxc0OYGWiti8o4f5x7Go+ebZ3Aqkm1bA0eH3TF1C3PsHjdWtQuY4MI//t4FlcS/To65ahIiRbyxWDADgL5+Dl/21Wzxf5B9Yse5DvkhdNekbp+XD853oFAvkUtIRXrdoOOS1Whyu/uiE7N/8rpgkX43ADEnZj2hdVn88p+7fe5MqnsByUpEG6Mr4vvK1p+chCFfLmzGPceeHCALyo6ljtBQXfwpatAIV/u7Ac6KlWAKkAVoApQBfJDAQr5BKouBPLFpihRfuEDJKgKXlxTx/qlMKC2NVd8ISw2Bcfcw3A2IBnmFiaY26EcattI4BUQC3+lBOayJKy8/x5dnMpgUB1riOVyHHseiwYOZth+7Q0STcww4Ts71C9hDLlcgQev3+Ovh1F4XwDfA+3MpfCa3pgLRf5Scz3rC7fzvvwgH8nJN7s5yDLzKKD62dPK3rtj2uRt6N2/CyrVbQiCWIgJMik+GglJMpjalsLhtSvw8/J1qGQihSrcHbO23ceUkT1gZGoNg3TUxgAalQIyuRwvfSPg4lIffpf/wtzdr3DkyJ9glGrOchnhdQ6Dx63FoSuXYUmqM+jYOMj3Ng59dzzVAfKxW2huDQAAIABJREFUuD/DRS+Qr3jrCVDDEM2/bwoDhkXky1u4+TQQGohhziTjvqIW3Ia14GyM22eNQuPffofKywd1mzRBuumFZZW4eu0Jmn1XH1KJAUQiEaIuLkGfP57h11HdoE6KxtkDe9Fixl4Ma1cbDO8r/SAmB/nkBPLd4ZWTU6TWIHR5W8GQ79dOzdBk1EJUsS8OltXef0QibQVhstovrv0N856b0LuGBGxyMKaNnYY+46fBWKTJWpGZ66fBrUs30eaX8ahRygIikRo3jm3Huct3kaoRwaJ4Wfxv9GTUKGutBSQ6Ni3ke48B25/yCo8nw7erbov9vzTINcjHkDQDLMt9nkViBho1y8Fx8pkkBXHI74kbmuSnS/89+SXplqWitY5aZHc4kdXEQIRRB5/j9HM9Qb4lrXSGfDf84tBusycK4K1dkNKkaI9LFVv0rmODStYGUMpVePomFnvcoxCcFpdcuYwVRjuXQDUrKcJjUnDwfiiuhckFnVcfnRe0L4d57ct/kh6RQj59qJt1DAL4Ro5diOj3cdwvCgvgI3OlkE//+4GOSBWgClAFqAJUgfxSgEI+gcoLgXwvwpPRcLk7FLqZJQTOmGd38tZI3mDTY3Yzz5FzK5C320yuGvKv6X04YkBegtMqMJD/zvgdqVKa6ec8p5Nnhyk0eD2vCaoU/3LIrutZH7id0wHyzWkhEPI9xsIFxzBkzAAoVZ+SEkYsxoUjx9B31lyUNRJDFvEUG/feQP36NcBoPobIDNSKRASHJ6HXTz/D1syYC9lVkaSB6Y1hIJVKoFIoc8JltIU33sai7/YnvPtzOfl+awY7cxNBOfn2zugJdf1hKGdryEEWbWO0ZlmGQeSr+/A0bQm3Ya0gEimxftIw2HT4H8pKP/0gEljz8MIxVOo8ET2+rwFFpDf+OX8TCpUGUiNz1GnSDnUq2+UY3mZAvuW3eRbe0CD0j/aCIJ9GJcOJXbvQeegYmH3mmolM4T73oSjZGPbmRDcVgnwDYF+pKsTQfLKe5AiGwEES5p/plkCgKPkBq9EICtvlIJ9/NAZsf6ID5CuG/YMb5grkY1glrh3dDrb6D2hTWYzN246j18iRiH92HneDLfBL/za4f2oboi0boIuTAzat2YBu42ZAEnQHlz3jMWxwH6hymOsyu/tgBuQ74KEnyGcIX7fWOkO+iSd88eetELD8DJe5d1tnSWQ3A0OJCCqVBgoCZAHuyxFiTNakPYZIEKuaPOYY7e/Iv4tFDIzEDGQqDQcryf7u3qIyjnQtjeDwBNwPSYW1lTFXuTYqOBLfb3uFJFNzPJ7WAIbvY7HqXjQcylpDGhONURcj8t2l38zBAtfGNYDBR1ZjCvn0u/3u3n+GkWMX4X1M4QN8FPLpdy/Q0agCVAGqAFWAKpDfClDIJ3AFhEC+E56R6PO3F/fCQVsBUUDF4t+x9dGxuu0XJ+R65hXczr3m6eSTwsOVQD4mxzBIy6m07qHsGnESEdDygdNl/e+8VDgD8m17xB/yscTJ1xx2FjmHfAzUCAkMQonylUCqsn6uqRUKqCVSSDMzao5Off54kYiBRiCoyhbOpDv5lv3HD/KRcN2VHQVBvrzcB/o4Vwbk2/ZIN8g3pHGuQD4Rq8Q/GxdB5DQcPWuJ4bpwC0YvmI+Y23tw3r84ZozrgUvbFyG8WCsMbFsFcyb/huHLNkLkcxaHb8fDdeYoKDMDdT2I9AHyPcNpzwjBI3LVdX9vqxPkI2H9Tqse4UloYr6DrVLFrbB7YA20sDOCPCUFPTY+hY/UDP/0r4Ad/7zA9iAZ6lQthe1dSmPJEQ9cem+IkyOr4cy9UPRsVQnNi0tx81EgBvwTDMbaEj6/NQATHYUaK70QoeRuxhjZux42N7fGoj2PcUZmhocjq+HCJS/0Ph8Fzr9XQL7MKmEkgc9cF1iRwkKZGoV8gj8mGQPcufeMK7IRExPP/awwOfjSL4I6+fS3H+hIVAGqAFWAKkAVyG8FKOQTuAJCIN+Bx2H4ee8LYeBH4Pxp948U0LA4PqIeetYt8UVpXE+/hNt5H56QTwIP19bCIV8hWiwt5ItB323u/CEf5+RrIQjyaSVKt5UWfMEynHxLb/AvvLGyc9GEfFsf8i+8Ub049g9xzBXIx+2wzOG6HAT+NFw3czgvq2a5KtO5Hq67/ylOPw8XvPEdzAzhu7S9TpBPodag0R8P4BWeLPj8ggZQM9gw1gl9bJTotuMVrIqbIzIsBvJixfB0bA1s2umO6R4JaOlUCRf6l8PUbfex650RvOc3hKVCjvUXAyCpUAbTGlhg/T9PcSjGFPdHVsWR40/w883YjFBk64r2eDu+Os5e98aIa/G4OMMJzhYivA6Nx9Zrgfjr6XukFoBv8GyNxHjh6oKS5oYU8gnaWJ/vfPvuU4wav6hQAz5yZRTy5cLmoENSBagCVAGqAFUgnxSgkE+g8EIg3+En4RiwyzP/Q5sEavDZ7iQmKhsnFTleBIYrVKAkxxUkJ6OaxenRDdCt9tcgnzfczrwCn2oLNsZSeMxrA6VQJ19urFMujUmW9ElwDPpufaAb5JvZEnaWpjkO182ly8m1YbWQTw5nt+v8Id/qrkiW5yC5Xa5dRe4ObCBhcNsvCgO2EMjH72bRrkYJ7B9KIF/By3eaG2plOPn2PcFpzzDBp+CcfMs66gT5lGoNGv/xAJ5h+ezkUwO/9qmH5S42uPMqCkfdQ7HveQzKVS6Np2NrYuPOB5jhmYCWjpVxYYADpmy7i91vjeG9oBHu3nqF/ifeQmxkAf8lzvD3CMB8TzVujqiKPYfdMexOHNRp3yFYlC+DkAk1cO76C/Q/FQobaxMMbloGw5qWRjVLCa4+DESnff7QfFrYVvD66DKAraEEr+Z9h2JmBhTy6SIcj2Nv3XnCAb7Y2ATu6MLo4Eu/TAr5eCw4PYQqQBWgClAFqAKFRAEK+QQulBDId8P3Pdqtd4cqcyIrgfPRtTspFpBdBKiYYVDexggBMalg00gcAXMOVkaZcp2l5dInrC7t/dtYIsYQl7L480Yg3sbLP/wifXIsi551SmB8CwdM+uclnocnFZwkfUo1lxfOufyn1Qgza+t6ikA+b16Qr4SpITwWtIUIJG+ZritUSI9ngAeB0ei1+T5vYEcqQd6f1RL2NmbQc8qyAisiB/lkcjguuQIZjyrGpLpuxLoftEnEikgjOdJu+kah5593+Dv5COQb5lz0IN/eR/qBfBZG8F3WSSfIR1IFdN78GBdeRn96z8/jvSoRi9G1YWkMdiqNzlUssOrQY+yKNsSz8bWxfc8DTHwUh/Yu1XDmx3KYvPW2FvItdMTtm9746eRbSIwt4LekKfyf+WP07SQ8n9oAgZ5+cNrphwSNNk9fz871cKhjSSze/QBuj+O5wjtqloWJiRlOTXaCk6kCdWbdRrCOFYr1LVUFK0N4uTaHiUFW2kjDdYUpTQAfCdGNi0ss9ICPXACFfML2A+1NFaAKUAWoAlSBgqQAhXwCV0MI5AuLl6HS7GtIzcf39aolTNNca59OooSFAQY722PsoRc44REO4okxEImwrm8NNChriZhkBZfEnOT6aVjWEncCYiFXaVC5uAkColMQmiDHhMMvkJK5ejALNLC3wOkxjUEg57TjLxGdpISat99L4IJ9pbuUYRC4uBXsrYy+eKTrKS+4nX7BK0dYcRMDeCxsDw1bdCAf2U3uQdHovfkut2/4NK7wxuw2qG1vxbsPn3EL+jExSXLUnHMeyXwgH6muu6YHUpXp2L2gX53w+ZECCrf8IjBg8z3ekK99zZLYN6wJkouYk2/kXnecfhYq2B3tQCDf8i46QT6y0ltuBWPsYa/8/fyqRRjWqhz8g94jHsY4N7Ehbt/0wgR3OV7+1hiKkDCMuhSNWd2rwdFGhAlbbmF3sAm8FzvBSp6Cecd9YF2jAmY5WmPVoYeY9yAJO6c0w4CyBthz2QcHfRLhUK441nWrgLiwSHy/5jEq1qmM8VVF2PLkPQwsLLCqVxWwkZGo8ccTKD4qeCH8E6HbCAMdS+PvgfW4giKZG4V8uumY+ej/bj/GyHGLEB//bQA+CvlyvhdoT6oAVYAqQBWgChREBSjkE7gqQiBfklyFmotu4G2cTOAsct6d1BOtVMwEMqXmM3UztVVxycvBu3h5hntPpGZxarwTbvvFYvVFXzRwsMLt6c1QduYVyNVq3J3RHDKlGq3X3EOcnNQnTGssUNHWBFcmNsHqawHYdD2Q+8XeoQ1x/nkEDj0K1YZC5VcjALKsBW5PbfaJ6+HjKbme9ILbKS9eTj4uXHdRR6g0RQvyPX4Thb6b7/LGtxzkc20LO0tz3u6//Noq+jqv1skng/PiSzwLb6gRur530cvJ50sg3x1eUJ2szc/O5bBtsBM+KSytr4UrgOOQYsaj9z7C7jtBeoB8hvBd8YPOkC8oOhnVF96EPD+F1wCjetTD/KYlQIpHh4ZG4ccdz+GbxGJg5zpY1doOarkcv19+g5+alMG6g/dx5r05vBc3wRv/CFiUsEE5Ywb/ufvil2NBiNWwMDYywNw+9fFLbSuYSBiuErn782CM+McPITINittaYueQ+nApaQSG1eBlQARG7vfGi8RMz7/82DMssHtgfQxqWuaTs1PIl7MF+e/WY4wc/20BPgr5crYXaC+qAFWAKkAVoAoUVAUo5BO4MkIgH3nBn3v6JZZe9M0f50NGPrwvkDWWRaUSpngXI8vy4mZvbohb07/DiWfhOPzgLW7P/B5lZ1zEmFYV4VzBCgO3P0a0TJXxsmnAMGhTvRhW9qkN15Pe+Pd5BPc7hmVQytwAS/rURHU7C8w56Y0LL6N4gyGBy5elu5gFtg+qj8FNy311WNcTnnA79ZwXdOAg3+LORQ/yBUWh76bbvCNLOcg3t33hhnxfqYD88cbKgHwLL/DPyfcngXxf3aKZDmDSCjN/PVY8c4XmL13Kl3+XfVVnEtLJEBqlQ9w6V13XNxwDNt7m7eRrV6Mk9o/6ruiF6+66j9PP3gkLl2UBzsm3qrvOkE+lZlFv8XV4R5IUDPnYWMDUUAJjERArU0GdNhXypLM0kkKtUiNRmeYxZgBzMxt4L3HB9SseGH4+BBYGIsTIVFmfyyy4L39MJSIoVGrEK7i43YxGQnitjCQQsRrEydUZ58xHFSBhWfgtaQcHWxMK+fSwEDdvPcIo4uBL0O7vwpyD72M5aLiuHjYIHYIqQBWgClAFqAIFRAEK+QQuhBDIR04dnSRHjXlXEJ2iFDgT3bqbSEWY2LYyjCTEy6dt5L2bYIDMUT1GYhF+cSmHaz5RmH7Ui8udpyFHaVjM61adewk8/igEp35tinEHPNCnkT0mHPKAVCRCz0b2WHfFF/EyFXo3KI0DwxsjPEGOoPcpIEnaUxVqkIqMCpUGxlIx7K2MUbeMBSrMuojQRJ0ohm4X/9mjWZQ0McBrt/awMJZ+dTzX4x5wO+nJH/K5deUP+RgGId4P8E5TCs61yn55LhoV3gSFoEz5ctAkxyBKJkbp4laf9NEok5GgEMPazJBb5/T8idy/Q4Pwt29gWaoijCSfOZ08Do89/FCzYSMY8yx8wFXXDYpE343/ZeRz/JqojEaD+/M6wc6Kp5OPYZAc5o1HQSy+c6qJr6W+ingbDAu7MjBgU/EuLAnlHEp+UvOFVaQiNkUJW2tzLYciIDrts0E0iw1+Dca2AixNsiax136A1PB9eheWlZ1QwiJrJcvsrl0L+VLhvOB8mpPvy1ZWEQnX3dCXN+RjoMLVbbPx1uF/GNS+Ppc3LLvGMCxOHjqEJp17Qxr3GhefJ+HHTk0+qS2TFPoEd70SUdGhODeaLCkeYmMLEBhHNLh34RRa/zIVZayNPzmVMjkKR3buRKM+41C9lNnXtgT3ew7yvQ7DgA23+EO+mnbYP7p50YN8O+/itMc7gTlOWThYGMN3dU+dIR9Zr3VX/TD58HOwXyi8xGvh8+wgFqbGVrg03RF3b3lh+tUwXlXT82x6OT0Ry6J3Q3scGt4Yks/cHKmTTzdhb/znzgG+hERt9ehvCfCR66GQT7f9QI+mClAFqAJUAapAQVaAQj6BqyMU8pGX/LH7n+CvW8JDrHS5FIYFSD4+E0MJUtNCarvVL43F3Wuh7+Z78ItMysABag0LkYhBfKoKC36ogRLmhlCl5Q8j8ydV+1pVK45L3pFIlCm5fgZiEdfn/PNw/HUzAGYGYmz4XwN4vovHRc9wJMpVSFWqOdjHqljYWxtBzQIT2lfmYGJKHldeELHAzE7VsKR7rQwA9iU9XY8/g9uJZzwhnwE83H6Aim9OPmUM5o/oA3XD0XCb2B8sm31WO1YZh5FtW2DioTuwf3cSk//2w86/FkGUJVyOQWr0M4xx3Yc+nZw5AOB35wTManeCnbkBRKwc5w/8jYl/XUDVYtKMdVcp5BAbGEEsFuHfzdNxX+WCxeO7Q61RI0WmhLFR9iCLg3yBEei74aZuTr75nWFnZcEvXFedgu0z++O+qiXWLp/I7bHsmkgswoqhHVFx6AZ0rByLPr1+x8ErR2Fh+AFyk75M7Gv8On0pWnfrColGg4SXF+FnVA+NKtiBZTS4vcsNzV3PoKujQ4YZjWVVUGtEMJBKEOl9Ef/77RROntgAEzEDeUoyJMYmyHqWD7PMcPLNO8PfybepP0/IxyDa9zqGjVmL/iP/h7adfuA+u9lhPpFYg4k/j8CkLdshenkB804lYseCfqRcTBZZ33sfwB8HYjFnWl8o1QwOzx+Eiv9bB8cqlsD/2TsPsCavNgw/SQiEvREEBQfuvfe2jmrrbtWqtXXbuv3dW9wb96x1te6qdW/coha3IgqIyJK9sv/rHAwGZHwhgQQ45/p7/QJnfc/5vkDuPO/7ylMwpX8/zDp8mRboUbWIdy+hNHeAmUiI4AcHsf9FKUwZ0AiKlHgEhcajRq3q2QLIdMjnfVUDyOeCfSNbFkPIdwMnHhEnnya/DTL1JU4+axH8V/fKE+SLS5Gi6ZKreBam5yq7GkpgZsSHVK6EVAOXqYZLFFx3JWArMsK9GW1Q3ilrmM4gH/fjuHLtHgV8CYnJRRLwMcjH/V5gPZkCTAGmAFOAKVAYFGCQT8tT0hbykeVjkiRouPAi/KPS/oDURytlbULzoW29/g7z/3mKRb1qYO+tQDz7SN6oqb1jzAzflEA9D1vcmtkWbuNPICIxkwOPDCXheQSgKBQIW/M9UiQyWqBDvbnZmMEvJBbNFl+GosCrDStR29WaXr+xmrMxp3OYeeSRBpBPCL9F30OmFOQepcgX4PTKEfjP8luMbmuNvQ8FGNmzUUZIpFRS7EJDK2VxGNe5I2YdvQHh68OY/28C1s4ZAqlMQXUkFZLJO35xzHNM2fgAa2YPBB88XNowBk7dF6CasyX4skSsmzISPZYcQEmjNEjLE/Dx6MBC/B1ggsqOZlDKxEhIAawsTcAXR+LQpSBs27sNTmZZ46t0yOd9BUqO50mdfHO7cIJ85Nr9Tq/H6kvA7oXfYstffhg46HuYqMMNpZIWhiGwmS8QYNVvP6DZ2I2oYvkOv4zaj/0Hl4MPOeQKHgWZpAni32DKkgOYs2QuTBRyfDw5F5ese2Ngy6oAT47dY75BjTGHUbOsbfrtIUvwxfhJu1G/QVWQJHAxsXGwsbEBgWZXj/6FH1efRntPyyxvp3Qn3ywNIN+mvpwgnzI5FHPGjMOAlQdQ2SoeXvM34qdxk+FmbfwF5KYmI1kOWJmbgS9QYuLg3zFhywbIn5yB13k5Nk7pgoSIAEQmWaCchxO9hpjXf2PdMRm8ZvSHRA7sndIL5QdvRaNKdoAsEaO7dsW0v8/BzfKz25HHw8UVP8HPojM6NqoE8MgHAEqQ0M6kkAdYv+c+/jy4HXyFKqgyo1TELXzj9Qf0XXcFMMoe5KqPal/FBftGtSqGkM8nDfJp2Wi47preeYJ8ZOmD99+j39Y7kGtFG7W8iOI8XKnEuPaeWP1DrWxVYJCP2w1CAN+wUfORmFR0AR9Rgjn5uN0PrBdTgCnAFGAKMAUKgwIM8ml5SrqAfGQLRx68x4+bbkEfabrJW/H9I5tSR9/PO9PemFVxtsDh0c2x8twL7PQJzN6NpVSigYcdbkxvj1ITjyM8M+RT11cqx/s13TBw223cePPpy0+UShwe3RRXX0Vi9YVXWoaaaX6g5gI+ToxrgTaVS3AePPPIA3gdecSt8IaZCfwWd88V8hEW5vuXF26k1sTgLjXw9qMCTmJfLDvwDFNmT6HhzAqFEgJeKk6euol2ndtBKI/9CvKtmzMEgT7emPlXPLxXz4CFEYF8rzDkf1vxU4+W4PN4eHxmB2wa9kUpGxH4ilScPfgXJu48+QXy8fl4emgRrrj8gNGNPTLoIoh7iVELD2P58jkw5WXtMqSQ720Yentf4pxfkUx1Z35XONtY5+jk4/EEeOOzG39cjcX0yYPw+GkIyliGY+X6Y/h52kJUdbWGkjgZeXL4nD6J+p26w1TAzwLyrUD0038wzus41v65E/bGgFFCAEaOX4iOPXtCSIDdg7/x2KwxWlcpDSVPjsvb5+OHFZdRq8wXyCdPeoYJCy9izdJxgBoE5wvkWDF6IHqu3AcP46ytVRTypSSj4azjHAtvKBC6ZUCukE+Z8hGrFq9Du6FT4Cl5inl/vcHU4S2wbtYU2DT4CSN/7gJjngA8ngSndm1DkwGjYW/8NeTbPP17HJ43EPfMOmDJhB/BUyoR/foQZq96iL4/tIZMwcOVXV5waT8GlVwtoFSKsWHhCqw5dQGuapDvuvdQRFT9DX3a1gLJy5fWeIh7ex3Tlp7Axh0roZTmAPlehqCv9yVOzlkyc/uqJbFvdNviB/m2X8OJR8GcX8ey60jDddf9mGfIRxzao/b4YrvPW+3yA2p9JcVzggbutrg4uTUsRdmnnmCQL/d74/LVNAdfUQd8DPLlfi+wHkwBpgBTgCnAFChMCjDIp+Vp6QrykZDYNedfYtKBh5zAkZbb/vwWG6jsbImpXarBs4QFJu5/SGGeSCiAyEiALrXdMKRFOUz++yHWX3qddXEQpRINy9jDZ0YHlBp/JGfIJ5HhvXcv9NvoA583UV8uQQEcG9sC115FYs2Fl7q4NM5zEGixaWADDGvtqZHnZOahB/A6+iDdpZjTgnZmxvBb2jMHyMeDXByHqyf/QpJdLXRq1RBx/qcwaek9/PnnQry9dwprVm8C36UORk2ciPLO1nh2aj1up1TBsO618XunTE6+Gf0wpXcHdFzwN5pXKUlhSuqnx5i6+T8sndyLfn11y2Q4fjcbVZzMIVAkYePM8eiz/O8MkO/FkUU4rGiI/rXcvjgQeQSEvcWCP25j3er5uUC+j+i9VhPIp8SdBd/D2TZ7yMfjKXDnzF8ISnVAly7tYSQOQ/ee/8Pef3ZDFuIL72VLEapwxoj/zUI9Txd8fHIWm05HwGvmz1g5KqOT78DRVfhj+kDwm47FoI5pjhd+3GtMXXoAU+dOgbFcgbDTXrhi3R39m1aBki/Hvonfoe6EoxmcfPLkV/h96j5MnjCQhp6rGnHy7VwwHT9vPoyyuUG+Gce4QT65HKFbBiHbFJ5KOYKe3sbD1xGoVKs+Knl6QPz6AiYcjYb31D5QxIfj2K7V8HlvgTkzJ8DByhQfH5/CnD9eYuua8Zj8y5iMTr7fqmDqjC2YvGQxHD7bJKP8dmPzFQssnNwbEgUPe/7XA+V/2Y4mlWyhlCVhZJdvMe2vsxmcfNe8h+K2rD6a1Sqbwc2aHPYEB84F4Y9964AcId979F2rAeSrVhL7fmtX/CDftqs48VAHkI+E63r3yzPkI89AVIIYPbyvZXyt5/zKzDrmVQEPOzOcGt+aftiRU2OQL2eFL125i+G/zUdSUgrtWNRy8GW+eubky+sTx8YxBZgCTAGmAFPA8BRgkE/LM9EV5CPbEEvl+G3PPezyCUhzMmmTV4nDdZFqgIt61sL4DpUREpOMJLEUQZ+S8T4qEUliGSLiU9Gtbmm6j/ZLLyJFnoXTRgk0KeeAq9M7wH38EXyMT81+31IFPm7og1v+kQiMUqu+yOOhex03bLnij6Wnn+X7dadDGJKHr0s1zOteM8vE5DlJOPPQfXgd9uUEZO2Ik29Zn2whnyQhEg8e+sGlUn34n/CGXeth8OA9xIyVj7Fu1WiEBLyCyMYRKWIFypfzoE4oniwSEwcNQV+vDfhzWO8v4bqnEzGliw22PbTGtF/af86nxkNS2FXM2vUBc0d2hIIH+OyYCYfOU1HZyRx8eRK2LZiGfqsOZoB8D/bOxjWb9uhWqYRaNVQeBEkf8OcFf0yeMAwmOTr5QtF7zXnNnHwLu8PZ1iZLJ59cnIhHd27CokwdJD8/g3DLemhf2xE9+8/G9t3LIIsKQaqxFVLjElGhSkVaMIInT8TKkd1QfdIhPNs4Gs3GfAnX3baqO7wPvsCkiUOgCmCVRz7B9JWHMWn6OBjJ5Ag/txw+Vl3Rp3FlgCfDgel90Hjy8Uzhuvcxfs5FTBrTBwo1Jx9PoKQuuW6zlsEtm4IlaU6+JDScfiRD9ers7j2+TIHQbb9kC/lS4sIREqNApQrOWDv+V5T5cQG+sfbH8J1PMWVgK7y8ewOlm/+AOh52SAv6BpTSOMzp3RLNFp3FxTULMX5TWrjuogtydDDxgW2b39Cymtvn3jx8uLIaKy8rMaRXc8iUSpxdPx1uXaehmrsVzcm3dPIsLPvn/BcnH3g4PKcXLDotRceGZTLcD6kxIbjz+D3atG6q5vDLePU0XPdlMPquOc/dyVfNDft+/6b4Qb6tl3HiYSCHV/+cu7hbm8J//QCtIB9ZITQmGa0Wn4d/ROHKz6e1gPqYQAnYiIQ4Nq41WpHX7Fwag3zZC3Tx8h0K+JKTU4sF4CMXySBfbk8M+zlTgCnAFGAKMAUKjwIM8ml5VrqEfGQrCqUSw3bexh8+b2ghivxuhD00Ku+g/i21AAAgAElEQVQI34AopKZI0hLbkxx6JHZUqYSrjRl4Ah5CPiVlHXalVKJRWQdM7VodA7feQHxq9gHHRlDizOT2GLP3HgLIm770psSqfg1w1DcIl1+EFUi4rjEfGNepKrx61oERoUEatpkH78Hr8H1O0MHO1Bh+K37MFvLxeHyQyqYkxHTHqK6oPHU3KkrvY+y0kxgxuhtCA17BpXZHNKtTPq38MVGIz8OhJb/C16wdJCfXYvoRkpPvCGb/9RLlrY0wYvoMCEl1FdqZh+hn27HomAA/dahEc+T5HlkD2xbDUNbeFHx5Co5s24hRW46nQz4BX46/FgxFxV83oKazaUZQx+NRKCqTZR1eSZck4boBoei9+qxmOfkW9oKzXdaQj1wHCTVWgIfz68cgrOI49Gtkhm7dh2PM/0YgJTIYAsdq+K59Y/oc0X0IeHhybDmm3XBDK/FJtBy7IS0n34g/0KyqJbpPmgVXtUq48QGXMcf7LAYO7EldeZ9u7YCveWt0rFUWgBynV4/Ht17nMoTrxtz3xrbnVTFtcBv1aF26vkBoBIVUli3oTId8Uw9CzOF558vkCN0+JHsn3+f7WCDkYc3U39Bi+FJUFt/FuCPhWDyqC4QCAfjgQ2T6pWgKn6fA7b3/w2u34Xi6bx3GbVoP+dOzmLb1Krr36Y8erapngLy3t07A89L98Vu3hrTS9h8TesBzyA40rWwHpSwRwzt1wpQDX5x8PJ4Mk/v0wGDvv1HZ6euKu7k9ehTyvQhC39XnuOfkq+aKfWM6FkPIdxEnfEkRJ81f09Rfj92tzOC/YSCEHHOU5nSGnxJT0dbrLPw+xGm5r9zulOL8cyUcTI1xZkp71CvjwEkIBvmylunCpdsU8KWkiGmHou7gU6nAIB+nx4Z1YgowBZgCTAGmQKFQgEE+LY9J15CPbIcAitlHHmLRMT8oSZ55Dm/+tbwMrYar3k9yKUpIIU0WHWkRCS4TaLXTNPpkpAQW962PiZ2q5/m98MyDd+F16B5HJ58x/Jb3hww5F97gQYmdv32PipN2opLsPmZ5v8bW9eNoxcevGw+xH98gnmeBlQO7USef8Zsj+GXJFezYswXWwi+58sj53PUehJTOy9GqnBN4fAEurBsNp16LUMPZAnxZ0leFN2RxbzFx1FysOLAPwmwKIuR0FGmQ7wN6rz7D+fblKZS449Ubzna2OVfX5QtwccNYfCj/O/o3sUDPQQtw4O+1tJptVk2SGIbQZAscXzSMOvmqWgWid8cx2HThPErbitT2x8fLk/PhI22Hkb0agdSG+Xh8Fi7a/oBBraplWXiDBzk2jOiM+pP2oUF5B87XqtpnOuSb8jfEOVRRVvWnTr4dQ5EszRniZIZ8k07GY834buCr4Gcaw09v5NkTCICJv6gKb5zGjKNx+GNBXxBWTIqXKBQK8PhGWD1+CNpNWYtqTgQU8rB70vfw/HUnmlS2AxTJGN2VhOt+LrzB4yEl6Bpm/f0RSyf/SJ4AjZ/gdMi36gz36rrEyTe2c/GDfFsu4ITvO63d0BTybfxZJ5CPHHhcsgSdl53FrYDIAvkQR+ObrDAP4AGuFiJcn9cVZR2zLvCT1eUxyPe1KmmAbwFSUoqPg49BvsL88LO9MwWYAkwBpgBTIGsFGOTT8s7ID8hHtiRTKHD8fiCGbbuBmGQxc0BoeU6q4W42ptg2rCW+qeFKXWF5bTP/ug2vg3e4OflITr5VAyCDUTbVdXkQGBGHlRzbRnRBpSm7UVl2H9PXvMbOzRMgkSshSYhAwIcEVPJ0h5IvoFVzaRVcWQxGtW+HeSfuQvj6IOacSMDGBcMhlcTj/IW7aNS6NUykEZg+aSVmr1kMcyEffAEfp1cNh3OfZfA0E0MiTsaWOZMxyPsoXIykpPgpzu9ahDjPfujdlIQHa64ShXxvQtB75b+csQ6trrukbw6QL00n4nw8v/53fPAciwFNzfB9//k4eGQ9zAR8KMSJ8Hv2DtVqVIaAz4eAT7CSEgIjPpaN6IkWE7agmsU7DBi2FwePraZFR25euojKTTvAxpSP9TOn4dvxc+Fhm1YZNujQFFyx74f+Dd0RnyrGgSnd0Wz6v6hV1pZWN456cRZrLyRj1m/dIczD7UQhX3ISGk7ZBzEH6y6FfH+MyBbyySVJeOP/DibmxvhztRfq9ZmIcpLHWH41EVMHtqXh29HvfPH3rSQsmDEEyeGBiIgX06rSPL4SaxasQP9p/4PizS3svCPH1EHNkRT6GDv3X8WkZWtQUuqHPdfiMaBHa1qEg9wsW0d3ROWRu1FK/gp3fe9h08aT+PvaOZQwN4YsOQKr5izGoDlLUcLic7VdDW8nCvmev0Pflf+CkkgOrX2NUtg3tgsSJVkXhuEwRY5d+AIjQCknxZRhZCSAXCYD6HNJqgYrQH7OUypAcq0aCY0gl0mpVgI+D1KZ7mvOkkfUzJiP4ZvO4oTvW61BGg3X3TxEZ5CPiBmbLMHCow+x6vQTzu5ebc+pyI9XKNGlTmls+KUpSttbaHS5DPJllOv8xTQHX2pq8XLwMcin0WPDOjMFmAJMAaYAU6BQKMAgn5bHlF+QT7Wtl6GxGL71Gm68+khzqbGWNwX4SqBz7dJYN7gZyjha5W0StVEzD9yE18HbHAtvmMBvzaBsIZ8sORr3bt+FkZklIgKew9TNE6bKRASHpqB8uZJQKIGUmBAERirRq39fJL27h1ehSTAxFlLQEBYcDMdSHuBJEhCZKIezgy0U0iQEBH5Eo47dwf/gixj7uqhd2oZeAYF4949vg1OrgbBJ+Yizf23EqSdK7Ni1ilaUDf7vMh6Hm6Brx6ZQksXz0NIg33v0Xn5SM8i3tD+c7e2ydPIpZSm4e+0KYGqF+PC3kIhKwslSgBf+wahYsRz4PECaEoMnz4PQY9BQGMe/w+PXIRCJRPQKosNDYGrrApFAig8f4+DmVgKQpyLwXTA8G3+LisIAPIx1QbNaZdLds6HX/8A7x3aoW1KIG2cOYMXWS9h1/ChcrIRIjg7EPydv4Pv+/WGWTc693KRLg3yJaDhpD8fCGwqE7h6dA+RLRsDbYJiakmumGJj+j+Zx/Ay1lXI55Eo+XN09kPLpA6ITJTD6HJYpNBJCJpXS+5p8i1RJJVBVKBTCzMYBH/zuoGTNxrASGaVfWuCLx7D3qAILYzle3buAe58c0P/bRjDiyfDS9xZMyzVEadsv4cG5aZL55+mQb/kJDSBfaewb/12+QD6BMhVbZg+DvOn/MLyhEENHLcDUzTsRfnoVjj61x4olo/DX4mEIceyE8b1q4de+gzB+23EI/9uPnRcj4O09F2JJ9qHumupD+qdDvo2nceI+gXzaNXdrM/hvHaZTyEd2RADokXtvMWH3LYTGJWvtONTuKgv3aJFAgJk96mJc5xowN/nyPHK9Kgb5vih17sItCvjEYgn9ZnEJ0VW/V1i4Ltcnh/VjCjAFmAJMAaaA4SvAIJ+WZ5TfkI++gVMqsfLUf1h9yg+hsdnkxtPyOorqcBJq6O5ggSnd6mBo26rUSaOLNnP/DXj9fYubk4/k5Fv3Sw5OPl3sKLs5FJBK5TA2FmZw5BFwo0wPDyWOLOIylFNQFh+fCEsry4zxnBpukUI+/2D0XnaCVmzm0nhyBe4s/wnO9vY5h+tymSwPfcSpYpiIMsEoQkTVdOLxSMh1mjssJSkOppa2oHauPLZ0yDdhN8QcLJM0J9+eMbmG6+ZxO7kO0zSsnuSOzCsoVm2GQr5nb9F32T/cc/LVcMe+Cd/nC+QjWSGf3bkCfqm6qOzIx4Ur99CwTRukBD3Cq2gLNG9YGW8eXEKieTnULGuPC/+eRf2O34EX9QqPg8Ro3bwedfjpsqVDvvWncOJ+gHbOb/KaaWMG/20jdA75VNf8IToJk/fexPF775CSQ25PXWpUVOYy4vHQtIIz1gxujloe3PLvZXXtDPKlqXL2wk0MHz0fEomUfl0cAR+5bgb5isorBLsOpgBTgCnAFGAKAAzyaXkXFATkU20xOlGM4Vsu4cS9t5Bw9kdpeYGFeLgJj4d+LStjw68tYWqsudMhp0ufuc8HXn/d4Ab5SHVd718hQ0bQVoilzXXrFPK9Dkbvpce4Qz4SrrtikN4gX64XlQ8d0iHfuF0cc/LJEbpvvN4gXz5IkOuUFPI9DUDfpce4Q76aHtg3qXvxy8nnfRIn7r3R2iFHnXw7RkFoxC08OtdDzKbDXf8w9F97Du8i45F3VJ7X1QvXOPKBlaOFCZb/3BwDW1TWevMM8gFnzt+ggE8qTSsYVlwBH4N8Wj9ObAKmAFOAKcAUYAoYlAIM8ml5HAUJ+chW5QoFAiPiMXH3dfzr+xYyDu4fLS+xcA1XAkI+Dz80rYQF/RqjlIOVztx76kLM3HcNXvuvc4R8IvitHwYZr7hBvkD0XnKU5sTj0mjhjZWD4ezgoBcnH5c96roPhXxJCWg4bjvEHByBNCffgUnFEPK9Qd/FR7gX3qhZBvv+16v4Qb51/+DE3dfaQz4bc/jv/D3fIR95npLFMtx9/REjt17Cqw/RoHZi1r4ooADsLUVYPqgFujcsDxvzvIe+q8ta3CHf2fM3MYwCvuLt4FPdE8zJx150mAJMAaYAU4ApUHQUYJBPy7MsaMin2i4J4X3wNgI7LjzGvmvPkZAqKd5vjhRK2FmIMKh1VQxuWwPV3fMexsTllpi59yq89l/jBPmcLEzxZNNIgG/MEXdx2YHh97n38h26Lfibs0OHQr5Vv8LF0aH4wGsC+RIT0GDMFs7huuF/T4GSRxxWxQOGCPiAz5O36Db3ACDk5ixrTyDflD7FD/KtPaY95KPhuubw/2NsgUA+1StZQooE5/8LxIbTj3DjeQikJKSZb/ivc/myw8+XXsXNHr91ro3ujSvAydpMp0sVZ8h35txnBx8pmFPMHXwM8un0sWKTMQWYAkwBpgBTwCAUYJBPy2PQF+RT33ZodCL+vPoUh66/wNPgSEjkirScTEWZAXw2h5kI+KhdpgT6tKiC/i2r6PyNUHa3x8w9l+G17yonyGduLET3hhVAwg6LUyP5Iy/6vePsyiPVWlcP64hSjtZf0uAVccHIbZwikWDYmhNI5eDkI5S4Y60ySJakvTktDo3k0RRL5bj1KoRzrrn2tcti35Qfiw3kI/cBqa47bM0RnLjzSuvXfgr5dk8oUMinupcVCiVuv/qA3Zef4vT9AITFJoIWni7qL58kNSqUsBKZoG1NdwxoUx2d6pSFCUewrelrQXGFfKfP+tAiG7LPuSCLc4iu+j3DnHyaPkGsP1OAKcAUYAowBQxXAQb5tDwbQ4B86m+OfN98hPe/vrj2OAhhsUmQyj9XcfxcWVPLy9Xv8M+hycYCAdwcLNG6pgfGdKmH6u5O6ZVDC2qDM/+8BK+9VzhBvoLaU5FYh4AubtG9ReJy6UUQGM8v6gSjYI+rW+NKWDCwHcSfnToFu7oeVlMCxkYCzNt/BUd8nmsP+azN4b93kl4gn7p6KWIpDt16id2XHuPx2zBEJ4mhUKWoKCK/08jjbyUyRoVSDujZpBKGdagNW4u0iuD52Yoj5Pv3zHUK+OTkg1Dm4MtwezHIl59PG5ubKcAUYAowBZgCBasAg3xa6m1IkE/9UkjuvrcfY7H2xB0c9nmOiNikNHZSGPMdKZQQ8HhwtrNA31bVMbpLPer2EugRjMzcfQFeey4yyKfl88OGMwXyQwES+k3+K25NyedDqQNe7G5jAf99U/UO+VTnR7ieWCrFjefvsfjgTdx/+QEJyalpr7+FzbFObkuFAqYmQni62mNK7yboVN8TNmaiAv2wqrhBvlOnr2HE7wsY4MvmRZFBvuL224JdL1OAKcAUYAoUZQUY5NPydA0V8qlfVopEhtBP8XgUEIbLjwJw/sEbhEbGIUU9PNAQ3iiRNz80ZAkwFfDh5mKHTnXLo03tsqhepgRK2lnCRKjbKrl5Pf4ZO89h0e7zDPLlVUA27msFyI2fkzuJkI7ix63YnaIHBUrZWiDg75kGA/nUJSCPQWxSCt5HxuPm82Cc9fXHzSeBSEgRQ0LieulzpAfRslqS/k4jH1LxYWFshJoVXPFtfU80q+6Bcs62cLQxB19PjsTiBPl+HvA9BXyKz3/zsBDdr29WQ4R84YlASBzwObJaZw+1rh85EyPA1RqwMy2cn6PrTFg2EVOAKcAUYAoYjAIM8ml5FIUB8mW+RJlcQaHf43fheBYUgWeB4Qj8GI3AiFiER8XRHGqfg3y/DNXFX0VqlYBphCIAIwEfzg7WKONkA3cXO9Qo64wqpZ1Q3aMEde7p062X063x5F0YngWGcc4RpuVtxoYXeQWUuPgiDq/DU7LkfOR56VTNDu72uqmsWeTlZBeohQJKmAuF+LZJFb0BKE02T4pQpUpkeP3hE168j8B/AR/x+n0UgsJjEBgei4SEZPr7LC1A83PTxe8zMlWm32kCJWBqaozSJWzh4WSDsq72qFWuJCqXdqC/1yzNTAxG0+IE+W7f9QO5T0hjgC/rp8tQIJ9YBhx9Bqz0AQjkKyzNiA9UcAB+rQ90qgBYGLM/DwvL2bF9Gq4CyrAg8JzdDXeDbGdMAQNWgEE+LQ+nMEK+rC6ZJDtPFksRn5wKArBef4hCYFgMouKS8CkuGVHxSUhMkUAsliBFIkWqRE7zXdEUakollKTOBzFR8Hg0goo47kTGRhAJhRCJhLAwNYGDlRkcrMl/FijjYoeKbg6o4u4EKzMRzEyEBRqqpOWxs+FMAZ0qQN5/rr0UjHvvErKEAATy/d7WDQ3KWOl0XTYZU6CoKkDy0SalShAWnYjHbz8i4GM0QiLi8CkhGVFxiYhJSEFyqpT+TkuVyuh/EpkCJMpbBYRo/SoeD0IBj/5OMyW/10yEEJkYw8ZCBAdrc9hbmcHF3gplne1QvawzSjvawMLU2GBc59mdb3GBfOrXzwBf9k+7IUC+uBRg4mngUgAgy0DlC8+rFKmTM7Q+MLQB4KDbgtiFRwS2U6aADhQggC911wKIBs9ioE8HerIpip8CDPJpeeZFBfJpIgPJ90dgYGKyhBb2UCqUNBk6eTNEQo9IAngLM2NYmokM1omnyfWyvkyB/FaAQL41F4NxPzB7yDe2nRvqeTDIl99nweYvfgqk0g+4xEgWS0A+8CJudtLI7zOSxpaAPStTE5iJjIvMh1HFDfIxwJfzc61vyCeRp7n3/nwIJEoK92uQrSkwqw3QtTIgMowMM4VbULb7YqeACvApPgaC7+LBQF+xuwPYBetCAQb5tFSxOEI+LSVjw5kCTIFMChD30OoLwXgQlD3kG9/eDXXcGeRjNw9TgCmgvQLFCfIxwJf7/aJvyPc0HBhzEvCPyn2vhaFH49LAis5AaZvCsFu2R6aA4SigDvhUu2Kgz3DOh+2k8CjAIJ+WZ8Ugn5YCsuFMAaYAdcKuOv8eD4Ozh3wTO5RCrVKWTC2mAFOAKaC1AsUF8jHAx+1W0Tfk2/cfsOoGEFGI8vDlpKylCfBnb6Cum+HUAeJ2J7BeTAH9KZAV4GOgT3/nwVYu3AowyKfl+THIp6WAbDhTgClAId/K88F4FJxEwwMzN/KtyR1Lo4abBVOLKcAUYAporUBxgHwM8HG/TfQN+eZdAg74AUmFPFRXXfH13wGdKwIkTx9rTAGmQM4K5AT4GOhjdw9TQHMFGOTTXLMMIxjk01JANpwpwBSgecCWnw/G4/dJWVfX5QFTOrqjmqs5U4spwBRgCmitQFGHfNNnr8PWDXNQwZNVZuRys+gb8pFQ3RMvAHkhLbiRlcazWgMD6gCmQi4nwPowBYqvAlwAHwN9xff+YFeeNwUY5MubbumjGOTTUkA2nCnAFICcQL5zwXgSkj3km9rJHVVLMsjHbhemAFNAewWKOuRzsLdlgE+D20SfkC9VBow4DlwOIJWtNdi0gXcd3gAY1xSwMDHwjbLtMQX0qIAmgI+BPj0eFFu60CnAIJ+WR8Ygn5YCajFcKlcgIVWOhFQZhSSsaaYAqRxpYSKApakRjAW8IlM1UjMVDKM3uX+XnQ3G0w/ZQ77pnd1R2YVBvoI+MYlcgch4CSISpBDLipDNpACF5PHIG10BnK2NYWsmpFVrWdOvAkUZ8r32D2KAT8PbS5+Q72MCMO4kcCtYw00bePceVYF57QAbUwPfKNseU0BPCuQF8DHQp6fDYssWOgUY5NPyyBjk01LAPAyXyBQIiExBVKIUEhmDe3mQMH0IUU8o4MHWTIByjqYwNzHSZjo2No8KEMi39EwQnoUmZxuuO6uLOyqUYJAvjxJrPEypVCI4OhXvY8QQS5VZnovGkxbjAdShwwMsTQTwdDKFrTmLYdPn7VCUIZ8+dS2sa+sT8r2IBKaeAR6GFlb1st53Mw/AuyvgwH5tF62DZVejEwW0AXwM9OnkCNgkRVwBBvm0PGAG+bQUUMPhxLX33/tESOUM7mkoXa7dibmmhqsF7C3Ym+9cxdJxBwL5Fp8JwoscIN/srh7wdDLT8cpsuqwUIIVQXoclIzSuCGWBN7CjrlbSHE5Wxga2q+KzHQb5is9Zc7lSfUK+28HA3IvA8wguOy08fSo6APt+BEqwelmF59DYTgtEAV0APgb6cj4qRVQoUlePhXGXwTBq3Fkn5yp/6YvU7XMhbNIZxj1GZTmnqg/f0RWi31dAEfyKjlF9zTOzROqmqZC/8IWwVY9s51FNrpqPfC0aMheCSvV0ci3FYRIG+bQ8ZQb5tBRQg+FiqQL3A+MhYYBPA9U060qC6Op5WMJSxBx9mimnXW8ZgXz/BuFlWNZOPlJxd853ZajbkrX8VyAsVoxnH7M+i/xfvXisYMTn0dcaM2NWelIfJ84gnz5UN9w19Qn5Tr8CllwF3sUYrj552ZmtKXBmMOBqlZfRbAxToGgqoEvAV9RAnwp+cT15vms5CtIIOFNvKsCnTIgBjEWc4FiWa2caq+rDs7SFaPxa8B1KfrVV2e3TEB9YBdXetIV8qvnIQlygYHY6CCrXg2jkEq7SFol+DPJpeYwM8mkpoAbDAyJSEPgplYXNaaBZXro6WQppgQcey5uVF/nyNIZAPq9/A/E6LCXL+5tAvnnfl0EZBwb58iSwBoOIS/heYDzIhwqs5Z8CJHzX1cYYlVieyfwTOYeZGeTTi+wGu6g+Id9+P2DNDYDk5itq7epQoJx9Ubsqdj1MgbwpkB+Ar6iBPi7KSo5uhPTq0XSQlhnykTnUQZ+mgCt9rDglAyBUnzM74JbZpZfZ2Zedky8DmOQiwuc+BDiajPCCZP9KKD4EaDAyrWtOwFLjyQxsAIN8Wh4Ig3xaCshxOAlnfBCUgESxnOMI1i2vChCg1LicNUyM+Hmdgo3TUAGZXImF/wbCPzx7yLegW1m424s0nJl111SBuBQZdQyz4hCaKqd5f3NjPhqWtdZ8IBuhtQIM8mktYZGaQJ+Qb8MdYPMdIDZVc0kFfJrqE3IFoOskLuRvIfIfqeuW19puf/UFGpdOm4c1pkBxViA/AZ9KV76LB0SDZ4Hn7F6kpeYC+YgA6i44k74TcgzbVYdxJn0nInXLDCjFKTDpOQqSU7tAXYHZNNXcWYXWagz5MoFFTQ9SmZyAVO9JFPhlhpsqAJmdA1LTtQy9P4N8Wp4Qg3xaCshxOHHV3HkXz6roctRL227GIiEUzMmnrYycx5MccHtuhSEkWoysrHzkDcLwliVpvkRdv5HhvMli0pGnUECSKmOO4QI4b1LVu5mnTQGsxJbIrACDfOyeUFdAn5Bv4RVg9wMgVcb9TAQ8wMkcqOoMWJkApHjHm0+AVEefA5O6QJ4Oaf9FJqbNH5mkOexb1xXoWhlgn5lyP1vWs+gpUBCArziBPq6Qj2jCFWypgCABY8LWvWgePZ6JaYaw3Owcfirt1feVDgpzgIN03OeQYJ5DSZpDkIDFzLn36DUEPM3w/Zzy+qn2oe7S4+JCLGpPHoN8Wp4og3xaCshxOIF8t9/FQ5HXj1M5rsO6kU/DlRh/IQpPIljRgQK9HwhUzenTfhLfyAhfvh9J/ZIirGrrAEk+v9aQo87rcWozNt8F1GABBvk0EEvHXRnk07GghXw6fUE+kmJ56lngbz/NXg8rOwHTWwGkgi0BaPFiYPwp4Ly/9gdhYQL0rQGMaAg4WQAyBXDBH5h/GfgQD9BK4Rwb2ePQBgzycZSLdSuCChQk4CvsoE8F2nILIdUE8qn65pabT1vIpw7R1J1yeXHyCdv0hvTyIeoiFNRsnu7MUzkG1d16qrBhddeiJo9Rbg5HTeYytL4M8ml5IgzyaSkgx+EM8nEUSgfdCOSbcDEKjyOlOpiNTcEUKEQKKIEGriZY2Zob5AuPjoW5yAQWZqaQyuUI/xSDEnY2IM7M0IhPKOPqnOXFf4j8hIcv36BTk3owEqQVnsga3PGw5di/6NGqKRxt08Ja34aEwe/NW3Rr2TjHvJkyuRwCPv9L2DEPkMkVEFCYbBixYwzy6e/ZYJBPf9ob4sr6gnxxqWmQ79RL7qoQF9/01sDAOoB6jbDQeKDNdiBJy88nG5UGZrUBamR6+Z50GjjyNA36cW2/1kvbK6svxFUx1q8oKaAPwFeYQZ+uIZ86DCO65JSbTwUDCTQTVGnwVUVcMj4nJ186TAQy5ArUGPKpOf9U+1XNrfpaHSiqIF3mgh9kvyRsV+BZk1bwJXPI/f3SC5WonIAM8hX4K46Ep1Rq8llZgW8wfUEG+QpGewb5CkZnsgqDfAWnNVvJwBTQEPIFh0Vi2vodmDa4L8q5OWPYonUo6+oCU5EJ7j19iUWjfkYlj1JfXeSyvUdw4bYv6lepADtLC6RKpZDI5Jg6qA/MRCbp/e8/f4U5m/egVqXycLa3hZlIhJDwSPz36g2+bdEIUdGxFP4N6NwOgR/D6bNLwJ7Po6dIShHj3rNXcLSzAQV+AgE+RceiQY1KGN2ra46m0YI6FQb5Ckrpr9dhkE9/2hviyoApfLkAACAASURBVPqCfEGxwOwLwGUN8qWbCoGlHYHuVTMqSczXXf4AnoRrp/B3lQGvDoBNphS43rfTCoRINAgJ7lwRWNs1I4zUbndsNFOgcCigT8BXWEGfpm603HLLpefIk3xOeJpDpV11yEdyG6pXyFUV9sgO8mWGibpy8qnChRX+/2XYj9zPh36t7nhUh3wmv86BeMe8DHn51CEkAXuy/65D/sIXDPIV+OsJg3wFLrmBL8ggX8EdEIN8Bac1W8nAFNAQ8gkFAqzZfwwdmtZDCVsbDF+0FqsmDKcXNWPjH1g1fgRsLM2h+syKGOievQ3Cgu0HYG1uhpG9uyA08hNW7ztG//1t0wYwFhrR8VFx8Vi0fT/aNaqLPacvolfbFjh44Rra1q+FUi5O2HTwJGYO7QeRUAjP0q548iYIIRFR2H3iHPp/2w5xiUnweeCH3fMnY+Ds5Vg6Zgj+OHUB37VojOrlPdL3pM8TYJBPf+ozyKc/7Q1xZX1BPgLk5l8C7gRzV4WE5y7rBPSqltGUTKJohxzRLmSXvEb3qQ4s7gAI00zW6W35dWDTXc3y/tUpCZDiGwRMssYUKC4KEMCnSIjN9XJTvSfm2ie3DqLfV+bWBXxLm0JRjIOrky/XC/7cQT1vnSI8mEKt3KriZp6buOdII2OzairQJrt+nFb8JU0byEfGi4Z7QXwgrVougXB8z1oZ8vXJn9/7qrpwOuRzKEn3QIBkZgiq0kP9Ohjk43o36awfg3w6k7KITMQgX8EdJIN8Bac1W8nAFOAI+eQKBd6FhkMul1NoV6+yJ0gI7qaDJ7B99kQK2Mau2IQGVSsiJSkJo/t2h5WFOV68C8aa/UcxcUAv+Dx6huCwCIRERqFDw3ro3b55Bnfd+bsPcPr6XbRuUBsX7z9C05rV8PeZy2hWpxrKlSqJw5dvoWOjOoiMicWwHp1haWoKqUyOftO8sGzCcCQmp2DS2m2oWNoNr9+HwsPZCeHRMZg/YiCqlWOQz8DuvALfDoN8BS65QS+oL8h3MwjwugI8CdNMnoXfAP1rZcx1RyDfsmvA+tuazaXe20wIDK4HTGnxdVaD6eeAA36aheu6WgGXhgDmxnnfExvJFCiqCiSNaaf1pRHIR0Iyi0LTFPIRaEWh2MglX11+5kq3pENWxTSy0009R59q/pzCdWWPrgGpSbQSL8/KDvxSnpDdOcvpWAhINO49hoI8ej3j10IFDcnPTAbNyJCXT+XCUweWmrogVRtjkI/TEemyE4N8ulSzKMzFIF/BnSKDfAWnNVvJwBTgCPmIM++yrx+CwsLxz5XbqFGxLF6/fY8BXdvDzckePPBw4/EzREbHYWDnNnAr4UjDZfedvYyerZtRt96Fu4+w9dgZmtNv2dghcLK1htDIiObZI/OfvnkfJ67fQf2qFWBnZQlLM1PweXwaUO8fEkr73Xn6EtXLumNQl3a4+uAJPsUl4J/rd6ir0N7GEuGRn7DPayr6zViCFeOHYec/5/Bt84aoUb4Mc/IZ2K1X0NthkK+gFTfs9fQF+U6/SgNzAdGa6TO6UVphDBvTjONuBQEDDwFiDSr1qs/gYQv8r0VaRVz1RvLw/XQQuB2kWYVdEyPA97evQ381u1rWmylQNBVgkC/T68zt01+FoeZ08ipnWuZce1kVpiDzZM5tl3ludcho1LQLpGf3ZMjjl1t1XdXPCeQT/b4CqjBfLnevCkqqQnSVUaEZoKTk0DrqJjSq1QLygCdQJsRkCLVVd/IJqjWGIjwoQziuan5BuWrgWTtA8d4/3Slo1Lgzly0Wuj6s8IaWR8Zy8mkpIMfhDPJxFEoH3Rjk04GIbIrCqQBHyKe6OFMTY/SaOB89O7ZEq9rVsezPw+jSvAFK2Nth46ETKGFni8kDe1Hop4J3F+89wvZjZ2hRjmHdO+NlcAjWHTgOSwtT1PQsh5IOdujUpD6FcCbGQpy//QC3nrxA/45tQByEpHDGqZv3UMrZCT1aNYGjjRWt0iuVyZCQnIIRC9dg1aSRtAjIjI274F7SBUFhEXBxsEPkpxjMHvYTGlSpYBDnw8J19XcMDPLpT3tDXFlfkO+vx8BKHyAsQTNVSFXduW2Bio4Zx0Unp1XZvfxWs/lIbxKe+015YH77tKq66u1lJPDzobTqupq2q8OAcnaajmL9uSiQkpKC1NS0fGMikQimpqb0dyd5fSNOex6PD0tLC/ohmyE0iUSCx4+fQCwWw8TEBDVqVIexsfY2z5CQEAQFBYPMn5iYiI4dO0AoNPwYcQb5Mt6Vmjj5sgN5ZEYVzMtcpTerghWkv+r7fLdy6a5A1V7U3XJ5gXyqfQpbfA8VTCNzS6//kwEEZi6cQcetHpsO8xQfA9PDgalqmfILZh4v3u2VLeQjzkRWeENvr4jMyac36Q10YUOGfKo37wUlXX6vxyBfQZ0kW8fgFMgD5Os9cR4mD/4RgWERKO9WEnvOXMJ3LRrRnHmrJ42gLjzyzG44fArxSclIThHj46do9GrTFOfvPICjnS2qlCmNnSfOo2HVCnB3cUL3Vk1BACKfz8f+s1dwwucOGlWrDIVSQed68votOjatj95tm2dw5EmkMgyYsRirJo3C249hcHd2hIdzCfw0aylWThgOP/93aFq9EkxFmTLK6+kgGOTTk/AAfRN86tQpdOrUCTY2NvrbCFvZIBTQF+Tbcg9YexNIEGsmA3HwregMtCsPkGq7qkYcdz6BAKmEG5HIfU6Si8/THljYHmjknlbtXL1tugOsuwUk5qFy74EfAQIlWdO9AocOHcG0adPpxIsXL0Lv3j1BwN+MGbNw4sRJuLqWxM6d21GuXLkcF3/79h1OnjyZpw02bdoU9erV5TQ2JiYGQ4YMh5+fH2rWrInt27fA1taW09icOt26dRsDB/5Mu+hyXq03lssEDPJlFCizm43/Ob9cVjJmB+wyh+kKKqXl1Et/jeToFlQvxEGq05KWF8iXXvDiM5Qj85CwYUhSM7gEs3IZEhCnjI+B8fdDobqOzDBP5RbMDvJl1k7lemSQL7+f7mznZ5BPb9Ib6ML5DfnEEinCo2Ph6mQP8u/kVDFSJRK42NuB/PFHqlOSRPiujg4Z3lQTBw15E16htCt1x/D4fDpeaJTxU0PyyeKdJy9Qs0I5Wj1TBeoEfB7kCiV13bz98BGNq1fJ8Nflp7h4PHoVgJZ1atA5E1NScOTiDXRv0wRW5ub5cloM8uWLrGzSwqBAXiDf5PnUPdCyXk3069AKE1Ztwav3H/Drdx3Qu11zyOUKeuUpYgkNzT17+wH2nr2MlnWq4+7TV7C1sqAVeU/duIut08agpKO9WqEOHvafu4oLdx/SghsKUj6SB3yM/IQXge+xbtIIWJqZ0f7vwyPx6PVb/HHyPK3oW6ZkCbyPiKI/9/nvKX19IuNJtd3h3TvRKrz6bgzy6e8EGOTTn/aGuLK+IN9yH2DDbeDzyyRnaQiE61cLmNDsa9ddkgQ49RJYeg2ITOI2paM5MKctQKrhZi64EZUMjDoO3AvRfJ9k9ZWdgT41uO1DX72Iu8zLaxFkMhnc3Nwwb95c2NhY53k79+7dQ79+A/I8XjVQBe6ym0hXkE+b/ea2R/W95xXyBQUFYe7c+YiPz9pKStyMAQFv6fkRhyCBmsLPRbyy0m727JkUBuq7MciX8QTU3Xm55YrLyvWnXk03uwIbFLJtmkpdbjlV51VBN/V9aAr5VFVwyZrq82Tep7DjgPScezntW33vmUOUc3PyZb7XGeTT29PPIJ/epDfQhfMb8hGAN3ThGtSqWA4fIqNhYsSnFnqSA8vS3AzxSUl4G/QB3lNGw9XJIV2liJg4DF2wGo72tmhdtwYUFOa9xOCu7WkyflUjMPCPE+dx9+kLTPulLw6cv4pmNavCP/gDTcYfHZ8AEz4f80b9DIfPf1iRJPrGQgHGr9iMcqVc8fsP3+Hgpeu45vsYE37qhbKuJaAkE+u4McinY0HZdIVHAQ0hn0QmxS9zV6J1/Vr4sUMr3PzvGQ5cuAZTIyHA5+GbhnVRpWwpuDk5fob7oLn2zt95iJG9umDvv5fg6uKIptUrY87WvVg7cQTc1F5f+Dwe9p69gnvPX2Nkj870wwYS+hscEYm9py7SyrkE1hHIR0J+Q6M+YfB3HWhoLglVMhIKoZDLMXrJeswbORBW5ma4++QlOjSuC2MDCOVhkE9/jwaDfPrT3hBX1gfkS5ECi68Bu7Iu2pirTPZmwKZuQAM3QJDpMwsy9/VAYJUP8Dwi56kqOQJz26XNkxnwkZF7HgGrb3AHhplXm9QcGNs018vRWwd15xvZhC6cYNpAM3UhcgNohgj5YmPjMGfOXJAQ2sxNKpUhICAgPVw3OxhnZWWFuXNnw93dnU5BxvzyyxB8+BCqk/tk//49aNCggU7m0mYSBvm+Vk/doZebturhuFwBH5lTHSaqg750193nhcnPjOq3g+T4lhy3ogJu6jn51MdlBe7UC2UIKtSG/PUjGoIrbNMb0suHqNOPU/vsEFTGRNB8hjmBS9V8ucFKTusWgk4sJ5+Wh8Ry8mkpIMfh+Q35YhOSMGqJN/bMn4y/LlxHxKdoJKWI0bl5QzSqVhG3H7/AruNnsG3OROrUU7UVew7jhq8fZo0chIbVKuLwpRs4ePYy9nhNS3fKEA7HgxICvgDL/jyI+BQx3gR/wOQBPVGrQjnq7rn33B97/r2A+SMHwdjIiI4l+3gTHIIUiZS6dGpXLI+Lvo/QtVlDChIHdW6LlnWr6xz0McjH8aZk3YqeAhpCPiLAtYdPcPPxc/g9f42urZvip45tIBQKcOfpK1pJ18rMHDOH9KXgjTh4j125iaNXbqFprSowEgjo8yuWSnHR5y5WTfmNOvBUjUC+P/+9hOPXb6OGp6pYBg8JyckID4vErgX/o3OQpoJ9xHq87u8T+BARBZEJycnDg8hYSNcg7hcTYxM0rOpJ3cH6bgzy6e8EGOTTn/aGuLI+IF9EErDoCnDkad4V6VkNmN0WsMtUgIO+kUVayO7JF8CxZ8DrKCD1c0EOUhCjrivQsSLwQ3XA1OjrarpkDpIrcPy/ACnoQYzUeWmkCvCSjnkZWTBjrly5ipEjR1MXGGmGCvmIC27//gNwdHREnz696V41gXzkg69r166hQoWKcHNzzSCuOpQcPnwoJk+elKP4y5evwJYt22ifzCBS3a2X1xPMHGYcERGBo0ePUTioi9a1a1eULVtGF1NpNQeDfFrJlz44p/x82a2gDhNzc89x3WXmwhvEyUcq4WZV/ZfMSdx0pJAGydVHxkrP74dJv5yfvez2kl0Yr3p/lXtP9T1dXTdXfQq6H4N8WirOIJ+WAnIcnt+QLy4xCUO91sIMQLxYgub1aiApJRWt6tbEP5d88P5TNKqUdceCEQNBHHbkDfWOf87hQ9QnTOrfExNXb4GNlSVCo6LhNXIQfUOvarEJiRi7fBN6tW8OJzsbXHvwBI/836JL0wa0QqdcqUDrOjVoxcvKZUpBRB2EPOr4OXjmMrynj8F//m+x6+gZbJk1BikSGcYu20gdgeVLleSoIPduXyBfHpLPcF+G9WQKGJ4CFPKJsLK1AyQc39GREHqZTA5zUxGtjqveiPOONBWII/8mqQDI801y7qV9AJD2ZpS83qhC+dXnIK9N5PXGwiwtoTiBeOTNikQqhVkOufVo3xwaAY76bgzy6e8EGOTTn/aGuLI+IN/baGDRVeDca+0U+b0x8FsTwCyXOgMkn97HePJ6DLhYAqKML9dfbSIuFVhyFTjyDCDOwLy2VmWAPT/kdXT+jiPw6Pffx+LBg4fpC+kC8uW0a3VXGteceSRMdcyYcbhx4yYaN24Eb+91NJxYE8gXHh5O8+H5+/vjhx/6YNq0KbRYB2n5Bfkyh87m5ORTKBQIDg5GHEkNlEsuQXINo0b9hnfvAlGmjAc2blwPT88v0UPq55rVz/P3ruI+O4N83LViPZkCmirAIJ+mimXqzyCflgJyHF4QkG/UkvVYOX4Y/rl+B8nJydTJ52BnA3eXErjl94zmthr4bRs429vhfVgk/N68Q+cm9RAWHUsdemFR0bC2ssRPHVqjhqcHzZlnZGQEhUKOl+9C4H3oBGwtLdC+YR2ahL9P22aIiI5FQEgoxvzYHQt27EPdyhUwtFtHCAUCnL3ti02HTqJF/Zo0Z9/rwBAaFkggI9nPqvHDUNrZiaOC3LsxyMddK9aziCmQB8hXxBQo0MthkK9A5c6wGIN8+tPeEFfWB+R7/DEN8t0M0k4RPg9Y3SUtn15u4I7LSuTznUQxsN0X2OkLENinTavoAFwcos0M+TOWfFi0evVabN68BRUrVkBMTCwIHDJEyEcU2LdvP+bMmUf/rt66dTNatGiuEeQ7depfjBs3gYo5b94c9O/fL11YdcjXpcu36N27V46iHzp0GGQ+0nJy8mXWMqecfLkVDPH1fYCbN2+m78vP7zGuX/ehX9epUxtNmzZJ/9n9+764c+cu/ZroVLPmF+e+JoVC8ufO+zIrg3z5rTCbvzgrwCCflqfPIJ+WAnIcXhCQb8Rib3zbvAH+exUAVwd7JKWmIjYpCRYiU1T0KIWjl25g0eif4VnKFSkSCV4Gvsel+//hU3QMPiUmoZK7Gw2//efKTbwLj0QZZye4lnCkubeszExpEvx1B45hfP+eGL1sAwZ0bkvBIAF9xMXTs21z1K5YlubK4vN5OH3jPvacPI8xP3VHQEgYzvjcw/gB30MqA9Yf+AcLRv0MD7XQPo5S5tqNQb5cJWIdiqoCBPKVFGFlG+5OvqIqRUFcF4N8BaFy1mswyKc/7Q1xZX1APgL3COQjsE/bJhIC01oB31UGHEhIRh6bXAmExAK7HwEHH2sP+Mg2rEyAp+O/rtibxy3qbJgqTNfc3AxLly7Bpk1bdF71NavN5sXJR+Z5+fIVzUtHQOR333WFl9cCnDp1mlN1XRcXF0yePAXnzp2nzrcdO7ahdOnS6dvTJodgTpCvWrWqWL16VXoRE5Kvb/z4CXj69Bky/4wUz/DyWoyzZ89l6eRTdy1qcxPkludQm7k1Hcsgn6aKsf5MAe4KMMjHXassezLIp6WAHIfnN+QjhS9GLV6Pdf8bSfNlpSSnIEksRrPa1fDXuWuoUNoNYpkUs37th7iERMxcvxNCkQmSxRKUsLXG3WevUaqEA0rY2SIqNh4fIqPQu20zdGnWECZCIR69DsCFu4/g6eqMBtUrYc7GP9G/S1u8fR8KazMzJEmlGNGjMy3cIVcoaAgfcRSev3kPvTu0hn9wKK77/oeRfboiVSLDjUdP0KZ+LZQvXRIlHew5qsitG4V8F6LwOJKF63JTjPUqMgqonHwM8hXIkTLIVyAyZ7kIg3z6094QV9YH5CNhugTykbBdXTSSgWBQbaBXdaCsHWBpwn1WktwgIRV4EQkcegKceA6kfM7fx32W7Hs+GwdYpUWGGkRTD/ecNGki+vTphaFDRxg05JNIJLSgBYFd9vb22LVrO549e8EJ8pEQ2MGDf0VSUhJ++WUwpkyZDMHnfLbkQPIL8uX1sLMK11WHfD179kDJki50erlcQSOGhGrFtMj3iFlAlZYjOjoGx4//Q6+fQb68ngobxxQoXAowyKfleTHIp6WAHIfnN+QLCovA1HU7sGfB/7Dv7BV8io2jubM6Nq6LJwHBOH75Bq2s+yU8VplW8EIJhEXHYOQSb2ydPhYl7G2x4dBJ+r2FwwdSaEe6vfsQhjErNtGcfs/fBiMkKgp1KpTD6+AQ9P2mNUYuXoelY4eijIsTQiI/Yd7WvZAoFKRAJwV+JHQ4LikZro52NC8XXVoJmlB/6W+/0KqZumoM8ulKSTZPoVOAQb4CPTIG+QpU7gyLMcinP+0NcWV9QL7DTwGvK0BUku4UEfCAyiXSHH2kWm5pG8BGlHXVXLIqCc2NTAICY4A7wcCZ18DLCIA4+nTZLvwKkCq+htBIOprp02fScFMSmrpo0UJa0IHkq/Pz8zPYcF2iHQlPHTZsBC0SMmHCODg6OuUK+bZu3YIjR45i585dMDc3x65dO2h4q3qTSqVITEzM0/GQvH6mpl8qv+RH4Q2yMXXIp6qOGxsbi1Wr1oCE+pIQZDMzM5puaO7c+TTf4LBhQ2mREXX3JIN8eTpmNogpUOgUYJBPyyNjkE9LATkOz0/Ix+fzcfiyD14GBKNtozq4/+w1xBIJksViVHB3w7nbvnCwtkZ8UjK6t2mKdvVr0UT45BOygA+hmL3xT4zs3RXlSrnA3MQEc7buRedm9dG+Qe30yrdRsQkYOGcZpg3+AQfPXcP8UYPg899THL7oA2cHe1T2cMOJq7fxTZO6+Pnb9mkJ/NPz4vPw8OUbbDt8ErvmT0aqWnVfAvoEfB7INeiqMcinKyXZPIVOAQb5CvTIGOQrULkZ5NOf3Aa/sj4g3+6HwMLLXyre6lIkU2EaVKtWAihvD5SwACxM0nL2EbCXKk1z6oXGA/6fgOcRwPNwQJJWK0nnbXdvoE05nU+r8YQkD9/69Rvg7b0hQ8GGnHLFabxILgPyGq5LpiWhusOHj8STJ09RvXo1tGzZAuvXb6QrquBV5tx2EyZMwNKly+jYDh2+wfLlSykMI40L3LOwsKB/YyckJEKpVGR7daQfcdOpa0lCgydOnABLS0s6jny4snLlqvSCGeo/I07FHTt20lx6uTn5COQzNjbGtGkzaSERa2srLFu2FG3btgHJ3ff772MQGRkFUvjjt99GgeThI9/78CGUOfl0fUOz+ZgCBqoAg3xaHgyDfFoKyHF4fkK+j5+iseXwv5g8sDduP3mBrUdPY2j3Trj+8AlMhUIM6/UtHGyscPzabXyKicfPXb/B83dBOHf7AUg1rG+bN6SVcY9evoEjl29CASW2Th+TofKlWCLF1sOn8Do0DMO7d0L18h64/ugZ7j19ieE9v4WZiTGOXLkJkVBIw3BJpU71RvZFquvunD8ZqoqdHKXTuFsa5Itk4boaK8cGFHoF0iGfI+fquoX+mvV4AQzy6U985uTTn/aGuHJBQz6pAth8F1h+La26eH42c2PA1hSwMAYI/FMogFQ5kCwBwhPzD+ypX9OiDsCAjOax/LzkLOcmUSDE0TZz5myQPHykQm2TJo1p38IC+cg1bNq0mbrXSHNzc0NISAj9d1aQj4T1li1bBqQQhXrBDpVAXMJ0CVAj85B8gASSZddU7rqctNSm8Ia6k49UGH748BF1YBIX4YgRw1CrVq30rRGguXnzVurgI83GxoY6FYkDkjn5CvzRYwsyBfSiAIN8WsrOIJ+WAnIcnp+Qj4A6kgePuudI+AbJicfjIyImFs72tjQ8VtVIzhfyJQnvtTY3h62Vebpbjzj7SBENG0vz9LnUL4/kxyAhwCJjY7X5eBnmz04OkjPQSGAEK/MvIQEcpdO4G4N8GkvGBhQVBXKBfDR0XiyFuYkQKRIZTI2N6P8LjQTUUatqMUmpEPL5sDQ1po5ctZcQ2oW8VoTFJMLByizDOJlcAWMjAQ3zF0tl1D0gFBDXcBZzABDL5YhOSIWjlRkUCiXCYhLg5mBN+5NGXrsSU6WwMjVGWFwSzIyNYGUmSn/NIeuExybC2cYSialiiKVyuidVI/k/TYyNqKmY9JVI5RAZp71OkiaVKxCTmELXV+X+SUolLmgpHK3Nc70rGOTLVaJ868AgX75JWygnLmjIRyrWet8GtqQVAC3ybXQjYGor/V7mu3eB+PXXoQgODqbOL1J4QhUFIpXKKBAi0Ii4v8qVKwd7ezvMnTsb7u7uOt24Nk4+shECt1T59dQ3lhXkU/95s2bNsGbNlyIY5Gf5Dfnyy8lHwo5Jfr3cGoGgYnEqEhOTqGuRQb7cFGM/ZwoUHQUY5NPyLBnk01JAjsPzE/Jx3EKx6cYgX7E5anahmRXIBfIZ8fmY+McF9GhcCR+jk7D/+hNI5Ar0aVIZ/VtWozCPsL6VJ+7iaVAERnaqhwv/vcWoTvVgbfYlC/ynhBSM2XoGPZtWQY9Glegu+Dwe1v97D+f9AimkK+9iCx74mNytEU75vsagNjVpHx6UePoqENEie9RwMMbozWewesg3iEpIxvjNZ7B7Uk+UsEkDbFHxSRiy7hTWDO+IpUdv0aI9DcuXxC/ta1GYGJ2YgiHrT8F7aAf4PH8P3zcfMKFbYwjAh4u9BXZffozw6ARM6tEECSkS/Op9EmuHdICLnQWd/1NCMkZsPoNGFVwx7Js6UCgVeB+VgJ2X/LB8UBua1iCnxiCf/h5BBvn0p70hrlzQkC8sAVjpA/z12BDV0P2eulcB1n2n+3k1mVEdrnEZl1XIKJdxufXRFvLFx8fTSsCtW7dEQMBbzJo1hy6ZXbguAXukMm+JEk5o06ZNhu2pQ77Zs2eia9cu9OcnT57C/PkL6b8zO/kGDRpIQ2Cz6tegQYMMrsjctMju57mF65JrJRD23r372L59RwZoS4wKBOSSYiPDhw/FgAE/4cWLl5g7dx4L183rgbBxTIFCqACDfFoeGoN8WgrIcTiDfByF0kE3Bvl0ICKbonAqkAPkUzl6X4dGU3eez/NgeJa0w62XIajlUQItq7jDTCTEo7dhWHniDqqWdkwHaXN6t4CxUEAdcRHxSZj4xyXM+6E5dcJtOfsAM3o3pw669Wd8cfNlCHXata5WGnKZEm/CY9C+Zhm0r1WWQr7UuEiM2XUHdZvUxLtXb+jPXe0sKcD7qWV17Lv2FFN7NEYZJxs6XzlnWxy8+QIELLo5WCI4Ig62psZYNKgtHgdGYPeVx6hT1pnuu4StOSLikim0pPCRB5x/9Bbf1C5H55+y9zKWDWhD3YWkEfA35+/raF6pFO68CYU0VYpW1T3wOjwa/+vW+CsHY+abgkE+/T0mDPLpT3tDXLmgIV9ANLDsGnD6lSGqofs9kSIgR37S/byazEhCOI8ePUbdeplbSkoqTpw4SfPWOTk54bvvusLGF6DzKgAAIABJREFUxho9enSnXxNwFB+fAKHQiBav0KZpC/nU11YPYc0O8u3cuZ06E7Nq6pBPPYw1c5EL9XBdAs4mT55Ep8uqGIYuCm8QjceNG0sLozg6OmS71vLlK7BlyzZ6Xl5eC2jornpOQtVeWeENbe5Ywxsrf/0I0uv/AJ9zRApKV4SwQ/+8bVQqgSIqFIrA51BKJelz8N3Kg+9aDjwTLSPIpBLI3/tDEeL/ZW6HkuB7VAbPLC1XZV6bMjkB8lcPoUyIoVPw+ALw3SuC7+wBCL9EzeV1/sI+jkE+LU+QQT4tBeQ4nEE+jkLpoBuFfOcjWE4+HWjJpih8CjQoKcLKtk5f5eQj4O3fBwG4+jQQ0QnJSEqRok/zqngUGI7H78IwtF1ttKtVBvuvP8M3tcpi3oFriE0WY/3wTihpa0HzTr0MicKUXRdgZ2EKZ1sL2NqYISlVCj//UGz5vSuO3H5JIZ+dpQhWpiZ4EhiBn1pVh0goQOOKbnCwNsfp89dxKcEaK3rUwKXHgVh27BYsTISwtTRFdXcnXHkciFIOVujeuBLWH78Da2szRCelwsnKnK5Jnm8SRvxzq5qYsvsi+EYCWJoYoa5nSfx73x9GRgL0poCPh5uP30HM58GMxwNJN+4fHovyzrbUrtiooitik8Q4/ygAPZtUpikPyNo/Nq+GB28/Ykp3BvkM+e5nkM+QT6fg91bQkO9JOOB1GbgZVPDXqo8V3ayB2yP1sTK3NXPLFbdggRcOHjxEQ3lXrlyOjh07cJs4i17FCfJVq1YVq1d/CRGOjY3D+PET8PTpM2T+mbpUpJjI7t1/0m9t2rQB7du3yxIoqiCfp6cnLbpBICwJvb506TItyMEgX55vU4McqEyMg+TgWsj8fDLkcBFUrgfRyCXc9yyVQOZ7EdLLh6GIeP91PhjVTDwe+C4eMP5uCASVG9C/C7k2Rfh7SI5vhvzlA0Au+3oYmbtUBRj3HAVBmapcp6V7lfndgPTUTigiQ7Leu7EJjGq2gHH3EeBZWHOfu4j1ZJBPywNlkE9LATkOZ5CPo1A66MYgnw5EZFMUTgVUTr4sIB+5IPLnzc6L/yEqKRUlrMzg8+I9db9Zi4wx4btGePnhE24/C8L5Z8EoYW0GmUKJoMg4eDhYo0Pdcvi2TnlsOOML4umztDABn8dHWHQCKrnZo3Pd8th87iGuPguGh6M1xDIZPnxKhKeLHeqVd6ZuvUbulhi3/Tq6dW+Lli4iTNx1CeHxSXC1t0RDT1f4v49EklSOWmVK0Pk2nPbFk+AI+oc/AYUkjJcE/JZ3toGrvRVehEThQUAYUsVSlCtph/hkMT5EJ6B55VIY0q4WngZH4tKTQEz+vhHNRThj/zUs6t+K5uUT8HjUqTh0/Ul4ujrQnH4RsUn4vmElBvkKwd3PIF8hOKQC3GJBQ76774G5l4CnYQV4kXpcysQIeD4OUEtpqsfdfL10TpAvc5hvr149MW/eHAr8smrESZaamprt9QUGBmLMmPH4+PEjXFxcsG7danh4eGTbXyQSUYdaVs0QnXz/Z+8s4Kuu2jj+u33X3TAa6e6Wki4lBAQRUECkEQVfUUBFBRSmYFBKh4CSEtLd3blm3bfv+zlnbGzsju3uJttz3lB3T/6e87/y/+4JBvJmzvyCFwRhOfG+/PIL7hXJWmEKnOT0xGMefX/+uQK1a9d+KeTLTzyCfHb1mBV9M2oV1Ee3Qb17NfTK9DzzFBry6bRQH94K9b9rwLzgCt0EAojrvQ7pgAkQyJ7nbTY4Xq+H+sAGqHb/CeTwDMx3LZEYknb9IO06rECIyPas/PMbaG+ezR9M5lhI4OIO2dAZEFW2cdWjQgtt3o4E+UzUkyCfiQIWcjhBvkIKZYZuzONo0t4o8uQzg5Y0xSumgF6PRkEOmN/OL9/qusv2X+Lgq0u9ith/8T6SMlT4ZXQX+Ls74cLDKB7WuvLgFfi7OyMmJR2p6Uq827YO2tYIhkAowL+XHiA0NhmDWtXg4bff/XUCH3ZtAE8XB2w9fQfbTt8GK8DxZtMqiIhNxpVH0fh8QCuU9nbDkaPHsSHCET/2q4uwpwlYfyIzDHd0x3qYvekoDwlmoG3ph914BcnP1h5CmxrBSExT4NC1J3B1kkGr1eG1IC+MfqMerjx+ihX/XeHwspSXC1QaLcLjUyEVifDj8A64HRHHw3+9XBwxuWdjfLzqP8wd9DqHfOwXuqxQx6er/oNYKMCHXRti2vJ9GNOtMU7eCSNPPju/+gT57NxAVt6etSHfwQfAjL1AaKKVD2qj5cRC4OgHAPPos8dmjCff11/PQc+e+ScYzAnezHFWFkZbpkxpDBz4jjmm43MwaLZ06a/c262geY2trvuyTTIA+MEHo3D+/AVe7Xf8+I9Qq1atXENOnTqN339fyotk1K1bF7/+uhienp6F9uTLOVnVqlW5F+DmzX/h009n8I+ouq7ZrpHFJ9InxUJ9YBM0Z/a+FMoVFvKxsFzFD+Ozw1uNPYCoZjPI3/3spaGw6qN/Q7VliWHvvfwWZL807jwEkk4vecbVKihWzoH26gmjti1wcoX8/TkQlqtm1Lji0Jkgn4lWJMhnooCFHE6Qr5BCmaEbQT4ziEhTvJoKFALysRx2zGtNodbi3O1wODnIeAhs3XL+GN+9Efec+27LSTjKpUjNUPHQmYk9m6Bx5UCuyb8X72PNkRsI9HLmcO1hVCJ+ev8NDtJ2nb2D25EJ6N6wEsYu3gkdBHinfW2sP3wN3eqXxZXrYejTvxM6lnHhkC0hTYkPf9uD1tVL8zDfBhUDcflRNAJcnTCwdQ1M/G0P+rauydf+csNR6FklcVaVNykds97rgAy1BvuvPETtMn64+jgaT2KToVHr8Fm/Fijj44aTd8KxcMcZLB3TFVKJGJ+uPojv3nkdDjIJjtx4ggXbTuH9N+ph7ZFr/PO65f3xKDoJPm4O+KRPM8rJZ8dPAUE+OzaODbZmbci34xYwbTeQnDc9nA1Ob/klGeTbNAhoEGT5tSyxgjE5+Qjy5W8BrVaLb7/9HsuXryiUmSZNmoDRo0fx6vWG8v/t3bsPN2/e5B6DLC+fRCLh87JCI19+ORsqlRKpqam8QAlrDCwyz0BWIMQeWtq49iZvQ/7RfIgq1TZ5HnuaQHPpKNQ7lkEXE14ojzVrQT4IRZC++SEkLQ1Dfu2NM1CunAO9Iq+3YUH6CuSOkI340rDXnV4P1dZfoD68pVB6vLgWCwuWf/ityTkACzqDvX1OkM9EixDkM1HAQg5nkO/Ug2RoWflKahZVgEk8/t8oXI97noDVogvS5KSAHSlQx1eKkDcC8vXki0lOx5Hrj9G4chACPTKTBrOQXJlUjCAPZ0QkpOJJTBIq+HlAL9DjdngcapXxg+uz6rrMO85RKoGns5z/wf1ORBzPpScWCXHqTjjqlw/gf5+mUCE6KY3Pw6rgKhMiseqGAqPbVYOzOFOwVIUKJ2+Ho2opL+4VmNXYM+zuJOMg0FEmRXQi21My6lXwzwZvIqGAe+oxEHnmXiSaVymFYG9XuDtl7os1nU6P+LQM+Lg4QqHW4OKDaDSqHMjXYvtjYE8qEvJ9XA+LhbeLQ2aBDy9XBHhkVuB9WZOJBWhe0b2gbvS5BRQgyGcBUV/hKa0J+dif4jZezYR8WpbsswQ0BvkWdQe6Vy3+hz137jyOHz9utoM2b96cp5zIqnZrjomzwmjv3Lmd7ck3YsRwtGzZgk9/9OgxXrWWtRc9+VgxjL593zLYrzDwjIXxsorAbI38GoNxvXr1xCeffAx398x/RxqCfPmNj4uLw4gR7+Pq1Wu5uvTu3YuHWjs6FhByaQ6RCzEHQT7DIqm2LIb60JZCKJjZpaiQjxW+EFVvAlGNJhCWrsTDaxmo05zYmQkYDTRh8GuQf/R9nrBdFkasWPwJdA9v5BklLFcdsv7jIfQvA+3ti1Cu/R76pLg8/dg+5O/NBMSZsDqraR9ch/K3z/J6M7JQ3+bdIOkyFBCJof5vE9R71+b1IiwAThZa6FesI0E+Ew1GkM9EAQs5XKvT4/zjFKQqmR8KNUsqkKHWYcjfEYgnrS0pM81tpwoEOInxe7cAOLC3snwag1y6l/zCgSGyrF9H5Px7Nh3jZ/kNfdln+e2FAbmsyr8vk/TFffC9PPs/fh4d80d8eXvp3p+d2dA6hmZlGng7S1C7dMEw0E6vyiu9LYJ8r7T5zL55a0I+hQZYeR746qDZj2G3E4oEwIy2wMiGdrvFErmx+Ph43Lx5i5+9TJlg7hHHGgNxjx8/4X9ftWoVSKVSXL9+g4fQ+vj4oHLlSgb7sbDawra0tDSoVIZ/mW4oD2FOeNq9e3eUL18u36XUajWvlszOwVpQUBA/R5UqVSASiQq7RYv3I8hnWGJLQz72J1Rpl3chbtoZzDsvT3tJaKzAwRnyUV/nCX/VnDsA5Zrv8wA2VqWXFQVh+fGymvbGaSiWzwZUuXN3Gpxbr4fyj6+guXAo9zYFAkha9+HFNbILgjCPv79+hvrItjxHEpapCvnY70yvFmzxp8J8CxDkM1FLgnwmCmjE8PtPM/AoLiPby8SIodS1kAqwF/R9D1Px7Yk4Xk2TGilQ0hQQ6IEpTbzQuWJmRVxqllOgeqAT/FyllluAZs5XAYJ8dDlyKmBNyJeQAfxyGlh8quTYQCgAhjcAPm9Xcs5MJyUFClKAIJ9hhQxBPoGbF8R120B9YmceOGaMJ596zypIexVcdVZ76xwUS7/IsxaDgrLB0yBu0Pb55hmIWzELLMw4V2N9B06BuFGH3D/Prz8ASechPD9fVtPHRSFj0SToE57mmkPg4QuHcQsg8PLP9fN8++cDJwu6o6/y5wT5TLQeQT4TBTRiuFKjw5mHyVBr6dXbCNmM6soS/o/eGYkHSZpnbj5GDafOpECxUMBVIsDq3qXgKBVmertRM6sCzIsvwE2KqgGO9Esbsypb+MkI8hVeq5LQ05qQLzIFWHgcWHOpJCibeUYG+bpWARb3LDlnppOSAgUpQJDPsEI5IR+De6z6rKR5d2jvXzEI3goL+QqyR87PX1akQ/b2JIibdsnurk+IQcbCCdDHR+daQuhbCnIG4lzzerhqTuyCcsMPeUJbRFXqc8+/LO88zbn/oFz9LaDLHcknbvwGZIOm5j2SXg/FrzN42PGLTdp3XL75BF+mjebkLijXLcjuImnTB9I+Y4yR0yZ9CfKZKDtBPhMFNHJ4mlKDs49SeB6XHCmojJyFuhtSgMGMsXsicSOWcvHRDSEF3KQCLOrkj2A3KXT0ewWzXAgmo16nR5C7DJX9HcHyAlKzjQIE+Wyju72uak3I9zABmHsI2HXbXtUw/77Yn1frBwJbzVcg1vybpBlJASsrQJDPsOAsNFWfmghx9Sa5PNXy866zKuQTCDK98xq/kb157c2zUCxjXn+5KynxHHvvzzF4SF34fSh+mgp9WvJLwaBqUwhYxd5czcAecn6u/m8jVNt+y7NuvmCwgHtPkM+sXwwqgb4wSYbMumbRJiPIVzTdTBnFPPoexmYgOkkFtU4PwSvua8P+8GcLYMler9k7drpaj5Nh6Vh+MQFhqRpTTGOdsQRcrKOzva5iRS7kKBaidRlH9HrNBaVcJXCSCG3yrOY0BfsFx6tWgIh9R0tEgJuDGMFeDnB3ENtcR3u93tbaF0E+ayn9aqxjTch34ykwcx9wKvTV0MZcuyzjDhx+HxDln+7VXEvRPKTAK6EAQT7jzGRNyJffWgKZI2Tvz4KoUp3szecH1SRt+0Ha632Dh9Qnx0OxaBJ0TzPzRmY1gbMb5BN+hNC3NKBRQ/HzNO7BmKuPgT3k+nPylWNQrPyKj8/ZXvQSLKz6BPkKq1Sh+hHkK5RMJbwTg30pGRqkqbXQvcIJ5HbfTsLxJ2lWtyYrHBCeqsW9OCUiUzSZxM9em55FD+vh4SBAFS8hynsI4CATQEh/WLZXi1lkX2HJeuy+rbVuvki9HuyaeTmK4CYT2fYx0QNjm/pgaH0vi+hrqUlZ0LNUIuCVeKnZhwIE+ezDDvayC2tCvgsRmZV1b8XYy+mtsw9vJ2D/cPbvEuusR6uQAvauAEE+4yxkNcjHcuatmw/NqT15Nijw9IPD+B8h8PDJ/iy/QiEvhvXmnEyfngJFyBQwj75cTSqHfMQXEFVpwKvpGuojcPGAfOJCCL0DDQqYn07CoAqQfzQPrKqwMY0gnzFqFdiXIF+BElGHYqPAlJ2hmH/8qX1DNhuqLQbQIEiIIfUk6FNNAr0A0GifVy+14dZoaSsqwBD0kUcaDNusgKqkenPqgbkdAjGtTe5Ew1Y0Ay1VTBQgyFdMDGmmY1gT8p14AozbDkSnmGnzr8g0ng7AhreBKr6vyIZpm6SAhRUgyGecwNaCfCyfnXLlHOgV6Xk2KG7WBbIBk3L9XLHkE2hvnsvdVyyB/N0ZENVqke8hDY6TyiAf/gVEVRsiv7yAL8v1xxbLd1xA2cwcgU6uRglPkM8ouQrqTJCvIIXo8+KjwJQdoZh/4qltYnbtXEYnMbCmvwMalhbxPIzUSq4CuSBfSb0LDPJ1JMhXcp8C852cIJ/5tCwOM1kT8h24D3ywFVC+AtlBzGlbNzmwuAfQqrw5Z6W5SIFXVwGCfMbZzhqQTxd6F4rfP4c+Ma+rtcDJDfIxcyEsXalgyJfDIy+/UxqEfACyPADzhXUFeOTlN64gD8D89kmQz7h7WkBvgnxmlZMms2sFnkM+u96mdTenB6r7CbG2vyM8HVigLrWSrsBzyJcBVYmHfAEl/TrQ+U1UgCCfiQIWs+HWgnxqHbD9JjBhR56iisVM0bzHcZYCszoAfWsW+6PSAUmBQilAkK9QMmV3sjTk0965COUfX0Gfkph3YwIBJG8MhrTL0Nyf5ZM3D+aAfPkV5yDIV6iLQ9V1CyVT/p2o8IaJAtJwZEK+aPLky7oLeqCWnxAbBjrCSWrHeQLp7lpVAYJ8rDRtlicfQT6rXr5iuBhBvmJoVBOOZC3Il64G1lwCZh0wYbOv6FBHCTCuGfBh01f0ALRtUsDMChDkM05Qi0E+vR6ak7uh3LIYUCkMAj5RzWaQD50BSKS5Pi9Mbr38TlmQJ19Rc+sZ7cmnUUNz9QT0KQkGt6p7fBuas/uyP2MFPEQ1DH+RC2QOENVpCVagxNaNIJ+JFiDIZ6KANJwg3wt3wE0KrB3giJr+IrodpEC2AgT5CPLR42A+BQjymU/L4jCTtSBfogL45TTw88nioJpxZ5CJgUG1gS87GDeOepMCxVUBgnzGWdYSkI9BOhUrsnHluGH3aoEA4vptIXt7ch7Ax3dvbk8+gQCygVMgbvwGL8qh+Gkq9GnJuYQqqIBGvpDPzQsOExZC4JU7r3W+oNI48/DeRQ0JLsJSBQ4hyFegRC/vQJDPRAFpOKZsf0KefFn3QA8MbyjB7A4O0JTUkEx6JgwqkA35NqWX7HDdN1hOPsMVxejqkAKFVYAgX2GVKhn9rAX5EjKAJaeAJadLhq45T8kg34BawJyOJe/sdGJSwJACBPmMuxfmhny6iIdQLv8SuqdhhjcikULSpg+kXYcBwvwdLwwX0HheJTe/UxY0ztw5+fKDgwT5jLuHJvamnHwmCkjDXyEFOOQ7TuG6zGRCPbB3pBMqe5MX3yt0ha2yVQ75HmowrKRDvk4E+axy4Yr5IgT5irmBjTyetSBfqgr48wIw9xDPPlCimoMEGN0ImNiyRB2bDksK5KuAImSyyepIOg2BqFJtk+d5FSYwJ+Rj1XB5/r10w2XOBW5e3KOOVbktqBmEdTk88gyNzw+sCRycIR/1NYTlquVbJZftzZBHXtY6+Yb5lqkK+djvwEJqczaCfAVZ2KyfE+Qzq5w0mV0r8Bzy2fU2rbK5su4C7H7PhXLxWUXtV2uR55AvrWR78nUKIk++V+vq2uVuCfLZpVlstilrQT6dHjj4ABi/HUgykPrJZgJYYWEvRyCkB9CyrBUWoyVIAVKg2ClgLsinvXEGypVzoFek59VIIADLOSd751MInN0KpaFqy2KoD23J01fa631I2vYzOIc+OR6KRZPyeBHmBHj5gkAnV8jHfg/mmWeoaa8cg2LlVzyUOGcT1WgC+ftz8g6hnHyFsrOZOhHkM5OQNM0roMCU7Y/Jk4/ZSQ+0rSDCqv7O0Ja0X/G/AvfU1lskyPcsJx9BPltfxWKxPkG+YmFGsx3CWpCPbfhhPPDdEWDPHZSYtBzs318dKgMLuwGsyi41UoAUAChc17hbYA7Ip4t8BMWST6FPjMm7uEQK6RuDIGk/4KXhuS8OVB/9B6pNi/LMx/LqyQZNNXhI3cMbUPwyHfqM1FyfC3N62+n14F6Ct87nnkMsgfzdGRDVamFwbtXuP6He/WeezySdh0DaeYhxorO0gyd3QbluQfY4HsLcZ4zR81h7AOXkM1FxyslnooA0HFP+YZAviqrr6oFe1SX4uZeTRSCfTqdHRGwKlGpNkW8dY4/ebo5wd5YXeQ4aWDQFsiHfxtQS7slXCtNep5x8RbtFNCpLAYJ8dBdyKmBNyKfWAiefAAuOAZcjSwboqxcIfNEeqEtf3fTgkQLZChDkM+4ymAz5WJGMlXOgZUU2XmgCuSOk/SZA3KCtcZsCkG94bPBrkH/0vcFKs5oTu6Dc8EOeYh8vArT8vAQlHQdC2u29vHtlYPDXGWDeirmatOAcgfkdnCCf0VfiZQPIk8+sctJkdq0AQb5n5tEDvWtIENLTCSykx5xNJBTg01/3489/LkAgYLio6E0qFWPnD++gcmmvok9CI41WgCBflicfQT6jLw8NyKMAQT66FDkVsCbkY+sqNZmgb/M14GoU8DQVSFfD7P/ut5WVhQLAWQZ4OQA1A4AhdYHGpW21G1qXFCAFioMCpkI+7bVTUKyYDaiVueWQyLjHnbhemyLJlG/ordwRslFfQ1S+Ru559XooV8yC5tLR3D834KGXX+itMB+AqI+LQsaiSdAnPM01t9C3FOTjFkDg6mn0GQnyGS3ZywYQ5DOrnDSZXSsw5Z9Hz8J17Xqblt8ch3xSi0A+tvn2Y1ciwMcFcz5oB53eeIrIIJNCqUGPyasxffjrGN6tLrTmppGWV/mVXSET8qkxbCPLyWe8/V7Zg+fcuB6Y26k0efIVC2Pa9hAE+Wyrv72tbm3Ix86v1gHhScDtGCA6DchQFR/IJxICTlLA2xGo4Q8EudqbxWk/pIDtFaDCG8bZwCTIlx9YAyCu0xKyYZ+bFFGmXPM9NKf/zXMgUbVGkA//ApA8z1OgvXEaiuWzAVXuxKxCv+BMEOfinj1PfgCRVfuV9vqAV/993lkP1V8/Q31kW559iJt1gWzAJOMEf9abIF+RZMtvEEE+s8pZzCdTaXTQvMIv/XMPhGP5+RjANAezIlk5TaVDYroWEMIm6+faNId8MotBvnZjV6BysDd+/aQHWOiusY2ZJ0OtQe0BIfjkvTYY0b2e0ZBPGJcA+YFjSO/X3djlc/UXPw4D1BpoKpYFdDoIU9Kgc3OB7OR5aEsFQFO66DFBgvQMOK9YD3WVilC0M28ZQNmRU1C2alKksz+HfCxc13j7FWlRrR6OMhH8nCWQimzwgBrY9NimfhjSwKdIx7HFIIlQCLlECBMdaG2x9WK9JkG+Ym1eow9nC8hn9CZpAClAChQrBbR3L5vlPFRdtwHko+e+VEt9QgwyFk6APj46Tz9ebVYqK7QtpL3H5Anr1T64BiXLsfdiMQ9WyKNmc8j6joXAxQOaC4eg2roE+pTE3OsJBJD2GgXJ62/m2Ydqx3Ko967Nuz+pnOfYk7TqBb1aCfWuP6A+vgPQ5k7LxAqI8EIdgeULfcacHQnyFUm2/AYR5DOrnMVwMqVGh6gkJSITVVBq9UXyzLIXWZg3mLWYxYtnVmn1eJqqxu67SThwPxkJCq3tZGGQrybz5HO2iB7ZkG9ajyLfF4Vag1bDf8P4wS0wpFPtAiGfKDoGkmu3szV12HsIzr+uQtyv30Hn/TzcV/1aBQ7nWGMAL6B2O8Qv+BLKFg0R0KgLYjb+CkXH5270rt/+BMe//0XM5qXwe/1NpIwfAXXFsvCY9hXUlcoho3dnaEoFQufjBf8mXbPXT5w5Ce5fPk8em/VBxI0j0Ab6cWDoOfoTOG3ajvgfZwESca77oGjVFNogf/h26A/Z2UsvvSsJ3/0Pqe8Pzu7juPEfeL0/FanvvIWERXP4WhCJCn3fsiHfhhSL5+RjzLuqjxxv1vBA3QAnuEhFELP4KztoWr0eRXBEtdnOWag8g3yB7lIEuMkgsRNYajNB7GRhgnx2Ygg72QZBPjsxBG2DFCAFSIF8FDDFk0979xKUv30OvdJARV0jFZe9PQnipl1yj2Kegn98xSFeUZqwXDXIx8w1mL9PH89CcKeA/dXoJhBA8sZgSLsMNXpo1gCCfEWWztBAgnxmlbOYTZaYrsal0FSLgKBiJlWhj8O8bBg4nbzzCW7GKVihW+u3bMjnYhHbmgPyMbiiZZ5zAgGEz6APQz/56eW4bTeHZrxpGdRi+OhZY5BLmPnPCV9/CmWbZtA5O0OYnm4Q8inbNIcoIgqa4FLw6T0M8sMnoXdyhKIt+3k0dG6ukB86AW2AH58zo10LpI55F34teiJ5xni4/PAbkieOhPtXCxEae4P3cdi+F97vfISwh2cg0GrgPfBDyM5chN7RgcM83lRqiJ+Eczf+p1uXQ9m6Kdy+XgjZiXPQBmWCSYetuzmkVDWsw/9ZGBOHlI/eg+L15jyprsOOffAeOh7JHw1H0pdTeJ+AWm2RMvkDpA7tX6i79hzyJVsU8kkEArxbzwtD6vqAQXBq5lGAKSkTC1Av2AWO0sLDXfOsTrO8qABBProTORUgyEf3gRQgBUgB+1bAJMh36xwUS7/IEyJblBMbhHzsXSglkVfD1YXdM2pagbsP5KO/gTCgbL7jWCEN5co5eT0FC1hJVLMZ5O9+livKwjmWAAAgAElEQVRc2KjNUXVdY+UqqD9BvoIUKqmfJ6RrcOFJii0iW0uE5IxbTdz5GJei0k3KzVAksewQ8jGot3jLGYTFpmQfKSfUY39fpYw3BnWsCdEzYJfr7BoNBAolHLfsgsfU2Yi4dhB6BzkEajX8m3RDyuihSB0xEJBIEFi5GVT1aiHhx1kGIZ8wKQVeH3yM2DWL4T1oNCIu7ofe3RVIS+fj5SfOwWPSTEClQsz2P6GqWQ2Suw/g17o3mKeef4seSHl/cCbke3oNgVVbQZiUDL2zE8LvHId/w04QRcdC0a4FHHYdQEbPTkiaMR6+nQdBFPUU8b99j7S+3fm9cP1qIVxDliH8/mnonRwQVK4xMnp0RPzC2XD+fQ3cP5uL+J++Rnrf7vB8fyr3DIxbtgDpvTtn3yv3Gd/A5Zc/kTh7GlLGvFvglbEK5NPr8UEjX/Sv6fVKecsVKJ4ddWC/UGha3o1791GznQIE+WynvT2uTJDPHq1CeyIFSAFS4LkC9g752E51T0OhXPoFdFGPC2U6gYcvh3DMk6+gxnL+qTb/XDhvRBYmXLUhZEM+hcDRpaCpi+XnBw4cgIeHB+rVq2dP5yPIZ0/WsJe9ME+zc49SuMcZNcsp8CRJiQ//foR0a+vMIZ8MIb3sw5OP5e17e+ZmXL4bhQBvZ4OCMwj4JDoJw7vXw+fDWucbvisKj4Jfmz5QNmuAuD8WZYKvjf/g6Z61UDapz+d22PMfvAeMRuzaxfAeOCZ3uO6GX+A58QtoPd2RMukDeL03kY9hYb6aiuWg9fEChAKIHzzhHn7RB/+Cqk51SG7dyxuuyyBfzA3Ij5wE1GpoypWBpkIZCJNTIHoYCqe1f8F55UYIlKrsM7NQYEXntlDXqIKMzm2hFwrh2+NdiMIiEHVmFwLqduSQj0FA3x5DkTR1DJI/GQv5wePw6TOceyzqRUII1LnzZLAF9HIZh4Pp/Xu+9FJnQj4Vhq1n4bqW8bCr7e+IeZ2Cs700LfeUleyZPR3FqF3ahfL02fAaEOSzofh2uDRBPjs0Cm2JFCAFSIEcCrwKkI//uV6ZDvXeddAc3wF9+nMniVzGlMogad4Nki5DDYbo5md4XXQoVNt+gfbW+Ty597LGMHAo7fk+xHVbW99hxY5uLEE+E41x4cIFJCQkoF27dibORMMLUiAySYXrEak8VJKa5RRg8n71XzgOPEy23CKGZs7y5OvlahfhuhqNDi3HLEONcr5Y8VlvqDV58xWqtTq0GbsCFQI8sH52X6gNgFG/dn0hPX/lpVpGnt0NTaXyCKzaEqr6tXl4a86cfCkjB8FlxXpEHdwCbZkgOC/5A07r/0bUyR3wHjgaDCJqSwdCvv95OXrmIZg6YlBeTz4DOfnils6H+8zvM+fx9+VhttKrN5AycjDE4ZGQHT8L6ZmLHNKF3z8FnZcHJLfvwaf7UMT8tZQDv4xu7aGXSiFMSUH8z99AL5FwcMg8+3jOwQA/aH29+T6z/0WsVMHzo+lIHdQHytbNCoZ8D1QYtiEJKp0FvgP0enzaOhAdKrmTF58VnvxG5VzhLKOwXStIbXAJgny2Ut4+1yXIZ592oV2RAqQAKfDKKqDXQxcbAd29y9CrMx0HBEIRhGWrQhhYDqxCbpGbWgVt6F3owu4+f6dwcAYrwsLCf6kBBPlMvAUE+UwU0Ijht6PSEZ6oNGIEdS2KAixk96/rcfjpZLR1K+5me/LZD+Rr9eHyQkO+dbPeMgz5WvfhufjiQ77K1xzMG08vk8J70IeQ7/4PAp0uF+TTOTtBG+CLqNO74Lx0LTw+ns3n0rm6IHVYfzjsOYiYrcshjE+Ef8teiF3zM/fkYyG+/s17cC87+b+HkPTxGB6u+/TvPzhITO/VGb5dByPyygFe8EOQnlnOXnrpGty+Woj4xd9A6+OdvW8G60SR0fCc8Hmus4hv3YPe1RnawGd5/FgOi7Kl+T7cZn4P14VL8z178pTRSPpsQoFXlXvyZUO+Arsb30Gnx6+9K6Cil9z4sTTCKAV0ej1qBTnD11Vq1DjqbD4FCPKZT8viMBNBvuJgRToDKUAKkAKkACmQqQBBPhNvAkE+EwU0Yvj1iDREJz8PITRiKHU1QgHmybfrdiLmHc0stmC1Vhwhn16PUn61kN6rE89pV1AThUZAoFQioEGnPNV1NZUrcHDGmtP6bXD99mdEXtwH1+8Ww/GvHTy3Xk6PQVW9mkiYPxN+7ftD0aoJZCfOIumTsRzyRe9ZB78O/aEpHwydizOiD22Bf/PuED8M5YUyBBkKHv6rlz8DXjodzy0Yu+JH6Lw9eThxziZMTYNeLOaht1lNU6kcov/bnA35QhOfVxnO6hNYow3SBvSyD8in1WNF34oIdn9+hoLsRZ8XTQEG+aoHOvFqu9RsowBBPtvobq+rEuSzV8vQvkgBUoAUIAVIAeMVIMhnvGa5RhDkM1FAI4YbC/mUKjUc5DLoWBXTlzRWMIG9dOpZgrVnTSQSQavNG54pFomgMfBzNozNo4ceLJdbYdrL5spvPKvsysaxlnO/L/Znn7F+ufo8A3bsZy8bmwn5EjDvsA0gXy05QnpbzpOvfJAnfprSDfqX2IhZTywSgP3HVE8+yY078G/WHTHrlvCcdoVpzKMuoHa7PJBP0bFN9nAO+eb+xMNqdW4uvEpu7JblEMYlgIUHx678Eeo6NSC+fR9ewych8sZh+Dfq/LzwRsx1+DftxnP2xa7/BRmdXs8Ee3o9nFZthse0OUj6fDJSRr3D15SdOs9z60Ud3gp17bzJcXMW3njxjFmefGaDfOsSLVNdV6fHin6VLA75xEIhNAV8J2VpKGTfTYXsy7+D2DOv0/Hvs5xzGHrmWdqDnP1etJtAIAD7nzHrF+Z+sz4E+QqrlOX6EeSznLav4swE+V5Fq9GeSQFSgBQgBUgBwwoQ5DPxZhDkM1FAI4a/DPJlvaxm+Z2xl+MF67YgI12JyYPfhFQi5i+sRy9fR/OaVcE+Z439bMU//yJVoYSDLDN0jEG624/DMLLXG6hStnR2fq50hRIL1m6Bn5cnc3LK0x5HPkWwnzc+6NOFF2BgkDH0aSwHJy+2dKUKq3btx6SBfRDg7fnCxzocO3EMj9Ol6Ne+GaSC5+MfRUbhmxUb8X6fzmhQpVImrBMIckE7trVHkU+x+K8dCPL1Bp4N1+l1uBcagVFvdkWN8mXyVZ5DvlsJmHfEBpCvphwhfcwP+YRCAUZ9+w/2nnkAFwdp3urM/DpkGpVp+nbHmpg8oLlROfkMheu6ff49XJavQ/jtY9A7OearuTAmDoHVW0OgUhf4RDCvO9nhkzyHns7TA4KUFF7YQlWzKjQVysJp49/I6NwO6hqvQRibwAt8sKq2jhv/QdKn4+D+5Xwo2reCfN9h6MUiQC5Dwrf/g/jhEw7zZMfOQPFGG8T+sQgeU77k+2GwkIXwRtw5AZ2HW549Fgby5Xcwo8N1LQX5mCdff8tBPvZdc+7mXazeuR+fjRgIbzfXrEfToDRqjRq/b9mNzi0ao3yQH+6HRcHLzQVODg68v0qtQkRsAiqWCsgev37vISSnZeDdru0hlUr4z79btRkyiRjDe7wBZ8fMsaydunoT4U9jEeibN3cJexIeRz1FRGw8xrzVFTJJ5lzmagT5zKVk0echyFd07YrjSIJ8xdGqdCZSgBQgBUiBkqoAQT4TLU+Qz0QBjRj+MsgXFRePlTv2QSyW4Gl8AlIzMhDo7Q32IiORyxD1NA6l/H2RkZaGVg3roFuLxhzmMG+WH9duRYZajT7MK0qnQ2qGAj+u2YLvJ4yAv9dzAJehVGHiD7+ia/NGCPLx4l57WU0oEGL17v9Qu3J5/oLNPQOhx4a9R5CuVELyzPsue4AAkEuk8HB1RtuGdXIVE0kMu4ZR89ahdOPOGFjPH0mpGQw9cSDJ2h8798PHzRVdWzbmQPLq/YdISknFR/17ws3ZiaOqJ9ExGPv9EnzYtxscn4VQxiYkY+2u/fhj9rRsoGlI/ueQL8wG4boM8rlZpPCGRqPF/nMPkJSmzAX5NFod5m84ibgkpnMm5BvWpS7+925rkyGf7OgpOP25GfG/z3vpTRekpsF95rx8K0XlHJw8eTTEj0LhuHkHEr//Hzw++gxJs6bCdW5ILqCsrl2dgz+HnfshvXCV5/RLG9ofXiMmIXnse2DsOHXIW/D45CskLPgSLvMW834ZfboibWBvCDQaeI6YzMN09Q4OUFepiOSPxxi8E/6Nu0LRsTUSZ3+c55yu85bwPIIJP2YCw5zN7cv5PFw3ZfzIAr8JMnPyKTHMopCvssU8+Zin78+btkOr1WDiwDdx8c59+Hq6IzQqBjUqlOXnv/0kDJVYARVWwEQoxJZDx7FxzyEsmT4OV+49QsjarahUJoh7maZlZOBeWCSWfj4J/l4e/DtEpdZg0GdzMe7t3mheuyr//cLs5Wvh7uSMCW/3AvMEzmoHzl7Cb1t3Y2i39vx7JNsDWQBcv/8YVcuW5r8cqV6hDMr4+xZoH2M6EOQzRi3L9CXIZxldX9VZCfK9qpajfZMCpAApQAqQAnkVIMhn4q0gyGeigEYMLyhcl8E5hVIFpVqF4TPnYd6U0ahSphRCNvyDmMQkjOvfExKxGN5uLtl4joGzRWu3wtnFCSN7duKQj3nCTJi3GN+NHwFPN9fsHSqUakz44Rf+8s3w3r0n4Qj290FMfCL0QiGcJGL0adcK/Tu04mN4uNsL52Pj2M+y/pqYkgpHuRwi0TPPQqEQf678FWuuJuKbj8ejopMW52/dhZuzM7YcOArmjfdmu5ZgwG770VNo16guyrKqpVodfD3dEOyX6ZXDPAjHfPczGlStDAnz1gKgUCpx/e5DrJ7zCeTPvBYNyZ8J+eIx77CNIN+b7haBfPldNYVKg44TV+FJdBLvYk7IZ8T1pq4FKJAN+dYmWCZcl3nyDXjNYpAvJS0DY777Calp6VBptPD2dEM5f1/ceBgKL3c3/pzefRyGEb06o2+7Fhymsu+jncfOoEerJjh17RZ2HDuDL0YO4qkB7oSG49s/N+HnqWNw/WEoQjb+DalYAq1Oy8Hh6Le6olfrpvh6xSZ4ujrhw77dOeTLCtX/79xlbNh/BJ+/9zZW7T6AsX17wMXJEewXJu9/tRBlA/3x/bgRHPSZuxHkM7eixs9HkM94zYrzCIJ8xdm6dDZSgBQgBUiBkqYAQT4TLU6Qz0QBjRheEOS7GxqByT/8CplcDqVKxT1bGGhjHnjuLs5Iz1DA1ckBv8+YkO3Jxj7/ce0WHLx4De7OTnw3Wr0OKqUKIVPHwNfDPXuHWZ58U1j4r1iML39fjVmjhmLj/iP85ZmFtPVu0wylfL2x+8Q57D55DmqNNvulmq0lFYugVLOQzMx8WGGR0ejQuC4mDOyTmf8qKRTvzvkV3jXb4sd323HvGvZCv2bPQWzeexhzxg5D5TKlebjwscvX8fOmnfBwccSCCe9ng7usULsPvgnhkJLBA+ZVqNHokJqcjDXfTIfzs5C/l0O+UNt48r3pYTXId+DcfUxbsh/xyYrs/GQE+Yx4KK3Y9Tnki7cw5DN/dV32bK/dfQDpKg18Pdxw4dY9zB71DhJS0jD625+w5OMP4eXuiiEzv8e0of0RGRuHLYdOICklHSKhAD9M/AC3H4di+9HTmDlyEP9Fw93QcMz9YxMWf/whZFIJzzMpFovw3apNYKkFJrzdm9fN+XHd33B3ckTv15th0YZt+G7cSP6dxCHfviNY8b8JHBLOWLwSc8e+h3V7DyE0OobPm5XWwNxmJshnbkWNn48gn/GaFecRBPmKs3XpbKQAKUAKkAIlTQGCfCZanCCfiQIaMbwgyPcoMho/rN6M2WPexdhvF6N5neoY0KE1fvt7Nx6HRaJ6xXI8nHF03+581RsPH6NiqVI4dPYitAKgculAJKakwclBznNVNa5Zlefmq1+lIu+flqHAR/OWoGP9Wjxx/q5T5/FWq6Y4fv0WREIRWterCaFIiM7NGoKFgEbHxXPPweNXbnBvu/CYOA4Epw3pCxcnBw4KWZgve+H29nDjL/O7Ni3FwiPR+HTqOLwe7AqWu++bZWtRyt+H5wJUqNTcU/DWo1B8tuQPDOnaAet3H8CkIX3RsFrlbKCYrlCAQT42/3s9O8LFwYGHDUfHJ3DAWKdyeVQIep7LK6cZMj354jDvsC0gnwNCrAj57obG4a8D13MVQmAhjg2rB6F9wwpoNWY5B7Odm1Z6FoKdmbOR5fhj0Emr1WP9gauoVykAhnLyGXG9qWsBCjyHfHEWhHxVEOxufsgXFh2Dr//YhOa1quLq/Ufcs7h2pfIIjXyKyPgEDtRYvr2hM+fh46H9+LMZERuHwxev4cy1W/jp4zE4dfUWFv+1Ex0a1eWev9Hxibh85wEWT/uQh/ey5/b45RuY9fsatG1UF9WfVWJmv2xgefza1q8FvUCAiqUDULFUYC7Ip9bqeIjurN9XQSKVYvlnEyGxgAdflokJ8tn+cSfIZ3sb2NMOCPLZkzVoL6QAKUAKkAKkgGkKEOQzTT8Q5DNRQCOGFwT5WOGLT39ajjKBfrzARLeWTTg4ux8WwQtR1KxUFnKxBGOeQb5/jp7Cpn8PoWJQAB5FPYWDXI5+b7TBorVbUKtcMC/GcTc8Esu/mAIvVxckpKTig68XoW7FsrzC7sW7D9GkSkXcjoyGUChCGR8vXLv/CCPf7Ip2DevwkyWmpmHSgl9RLtAPLerUwOo9BzG+fw8s374Xgzu3Q8OqlbJDh1XpsRj++Y9wqdYaPwzrAJkAuB8eyaESy9OVmp6BifOX4IfJo/Hjuq0cIE4fNgBpCgX3IszK2cdCgRes3ozo+CQ4Oshw4/5j9GnXAiv/+Rd9O7Tm4X+dmtbHB727GEz8nwvy5S1RYYTFjO/au6Z1IR/boYEaKlwX5p3ZcdyfuBfJwGhmc5FLsGJGH4yc+zcS0hTZP+/dqgp+mtSVw11qllEgG/KtsRDkY9V1B1gG8rG7dPTiNX7Z9pw4hzSFiofkMhi/Yvt+/D5j3HPIN6QfKpcJ4iIyz72D5y5h0ZQx2HTgKE5euYn2jevyZz82MYmDuU+HDYCDVILLdx9g9tK1UGq1CPLyQP3XKmLkm10wd+UmuDk74sN+3cHyUma1nJ58rFDQ9mOnsWX/USjUarSpXxvv9XwjV65Qc1qVIJ851SzaXAT5iqZbcR1FkK+4WpbORQqQAqQAKVASFSDIZ6LVCfKZKKARwwsD+b79YwPmjR+JwTPmYtygPqhVqRwWrP4LnZo1RHxKCsIin2JMvx581T0nz+PmoyeY9k5fLNmyk1eTZPCLFctYOHkUWPjv7N9X88T2zOvucVQ0Pv5xKVbNnoZR34bg3a4deJ6sVnVq4MrdBzh68Sr+N3Iwgv18IZdJuFfdtys3cgg3Z/RQHl67bPte/D59PCKexuGjb3/CO93bo3eb5hxGntq7Hp9tu45pkyaiQyWvPEV5GcRjXoFLNm+Ho1SGb8cN52HIOZtCpULI+r/h7uqClnWq47s/NmJEny44cfk6D+GbOLAPRn21ELNGD0WFHFU5c86RDfkO2cCTr5b1Id/LruDFO1H4etURJKcps7t5uDogMTkjG5D6ujni61HtUdovb9VZI643dS1AAYtDPpaT723LQL6so6k0Goz59mdIREI0qVEFHZvUx9SQZdyTz5uF6/7ve0wd2g+v5YB8+05fQIfG9fDgcRj8fL1w5tptNKrxGph34IheXXjxnnthEfht806M7tuNz7dw8mg4yqRwd3HCd3/+lQn5+nbLBaGzIN+yz8bj70Mnsf/sJcx4721Exsbjk5ClmPxOX7RrWNtQcXCT7ypBPpMlNHkCgnwmS1isJiDIV6zMSYchBUgBUoAUKOEKEOQz8QIQ5DNRQCOGFwT5WLjuglWbsWDyKPT7eDZc3Vx56G1kTBymvzuAh7+FReWGfJfu3MdHfbtj5c79iIxPROem9bF290HMGT0ED8OjuMccg3xyiQTbj53B0QvX8OOUDzB45ve8ii7L2Tfu25/QsVlDjO3XHVKJhId1snyAbM4n4VGYMWIg9xZjoXQrdu7Db5+Oh0QsxJW7jzB14W9YMGk0Kvo4YPSsBUjzq4+lE96Ec2atjFxNpVFj26GTPD+fh6sr/vfeAJQJ8OUhubzIhwB87QyFknv97D11gefvuhcegeXb/sXyzyfhfngUflq/DctnTs5X+eeQ77H1c/LVckTIm55Wy8lXmOsnFgtf6tHEip4wTyhqllUgE/IpMGxNrOXCdd+uZpFwXaYMe66OXLyGldv2YMWXUzBhwW9QazTcQ5iF07LcmaFRTzF37HBULVeai/nPkVO8cFDD6pUxtm93jP56Eaa+248D/DW7D/LvAhbKWy7Qn+fuZCG8o+aG4Lfp43ilbdbmrcqEfAwAxiem8NydDjIpD9ddv+8I6r9WHmKRCCN6duKbZN8lf+7aB2e5I7q3asznNXcjyGduRY2fjyCf8ZoV5xEE+YqzdelspAApQAqQAiVNAYJ8JlqcIJ+JAhoxvCDIdz8sEgvXbMX8ye9jesgyfPR2bw7hdp04iztPwhGXmIIyAT4Y+8yTj4Wt/nvqHF6vXxtHL10He5Xt1bY5Fm/ajj5tmiEmIRmHz1/GH7M/5pBu2sKl+GzkIPh5emDgjLlITU1F306vo2Pjevjfb6sQHfkUrh5uKOvni55tmuJReDT/64mrN7FwxXpopVL4erojZMpo/lLNQOC/py+gZd0auHryX0zfcBrjp0xB93Ju2V5i7AWbwb3ft/2Lw2cuolf7lujVqgmu3nuEheu2QqlQwj/Alyfzb1q9Cto2rIP/zl1BjQrBPHn+sq274e/jjfpVK/IwQZaXr0pwKXwybACv3GmoZUO+gzaAfLXtD/IZcUWpqwUVyIZ8qy0E+Vi4roUgH/fCvXwDS7fuwoJJH3AP3IcR0dhy6DhOXbmJX6aPg7ebKwZ9+jWmDuvP8/WxdvjCVaz8ew8mvvMWvlz8J+ZP+YADvaxw8lFfL0LNimV5kQ3mORyTmIz3v1mE14L88eDOA+ghQKpWywv1OIlEyBAK4SKXYfnsabywx+b9R9CmQR3uSfxiS8lQ4Nrt+/hi1DuoUCrQrJYlyGdWOYs0GUG+IslWbAcR5Cu2pqWDkQKkAClACpRABQjymWh0gnwmCmjE8IIg36OIaOw7fR4jenXms2bnqNPrER4Ti9/+2oWhPTpmF5w4f+senOQyVCsXjLCnsXB2lCMpLR0ZGUq8VrY0UtIz8DQ+AeUD/XH94RPEJaWgdd2a3CNn25GTqFq2NCoHB/FwNgbMWMhc2NM4tKhdDRIxy5H3/HCpGQoeRvtmu+aoHFwq+wO2R60qBb+sXI07Kh98M6oPHETPBx48dxl3QsN5fq3qFcrAQSbLHsu8gB6ER+NOaBhS0xXo3aYpT8DPfv7rll0I9vdFg6qVEODjCVYm4tyNu7gbGoYuzRtle/m8HPI9sr4nH4d8XnblyWfEFaWuFlTgOeSLsZwn38DqFvHkS0xJxe7jZ9GtZWO4ODlmq8TCd2MSkhDk48WftdiERHi5uWZ/dwF6XoH3/M273JvPzSnTOy+rRcUlcO/dIG9PDv7ik1Lw+7bd+LBvD54yIOubhH3G/14g4N9XYpGQr3v13kOUCfDLLtjzovlYVW53Z2f4eJg3FJ0gnwUflEJOTZCvkEKVkG4E+UqIoemYpAApQAqQAiVCAYJ8JpqZIJ+JAhoxvCDIx15kRQIBf+k11IRCVslWl51jigE25v2Ss7EXYUOjcwLDzHflvGOfvUPnm8OKecsYCutke2CJ+SEQQvyCRw3z9uMgMB+vu6y9sH3nPDervskKduQ8H+vD5spPnywduCffzVjMO2gLyOeEkLcI8hnxWJSYrpmQLwPDVlkS8tVAsIf5q+syI7GKzOyZLErL7/smD5TT63nl3cKuU9h5i7Lnl40hyGduRY2fjyCf8ZoV5xEE+YqzdelspAApQAqQAiVNAYJ8JlqcIJ+JAhoxvCDIZ8RU1PUlCnDId8OGkK8vQT66oHkV4JDvvoUh3yDLQT6y6XMFCPLZ/jYQ5LO9DexpBwT57MkatBdSgBQgBUgBUsA0BQjymaYfCPKZKKARwwnyGSGWCV0zIV8M5h18aINwXSeE9PWhcF0T7Fdchz6HfNGWC9cdVBPBHg7FVUK7ORdBPtubgiCf7W1gTzsgyGdP1qC9kAKkAClACpACpilAkM80/QjymaifMcMJ8hmjVtH7EuQrunY00nIKWB7y6bBiUC2CfJYzYfbMBPmsIHIBSxDks70N7GkHBPnsyRq0F1KAFCAFSAFSwDQFCPKZph9BPhP1M2Y4QT5j1Cp632zI9x/z5Cv6PEaP1AO96zgjpJ8PXpKC0OhpaUDxUCAb8v0ZZTlPvsEE+axxWwjyWUPll69BkM/2NrCnHRDksydr0F5IAVKAFCAFSAHTFCDIZ5p+BPlM1M+Y4QT5jFGr6H2fQ7771g/XreOEkH5+NoV8+RVfeVHRwvYriiVYPRihELmKuDC7GKopk3Mf+fXJbw+sDASr9ZJPrZqibN1iYzIhXzqGWQzy6bBicB3y5LOYBZ9PTJDPCiIXsARBPtvbwJ52QJDPnqxBeyEFSAFSgBQgBUxTgCCfafoR5DNRP2OGE+QzRq2i982GfAdsAPnqWh/yMXh05X40Svu6wUEmwfnb4WhcrRSvUmqoSURCfLf6GBrXKIXmtYJ5OWatXg9WCbmwLT9AqNZqwebfeOA6nBykaFAlEL4ezth08Bp83J3xer2yuZfQ67HhwHU0qVkKPm5OeBSZgNeCvbP7ZKg0SFeo4ePhlMcpUyQU4ue/TqNSsBfa1S9f4NZZZeiv/jiCYV3rcK2s3bIh3x+W8uTTYcU7BPmsYVeCfNZQ+eVrEOSzvQ3saQcE+ezJGrQXUoAUIAVIAVLANAUI8qT/uk8AACAASURBVJmmH0E+E/UzZrgtIZ9Op0d8agb83JyQlKHEoeuPEejujPoVA7gXVLpSjTSlGgI9oNRokZSuQN1y/lh58AqaVSmF8n7umZAlJwgSAGq1lsMh5lHFxp+7FwF/d2feLSI+FY1fC4KDRGyMTCb3FQgE2HU9GvNsAvmcEdLfup58IqEAy7ZfwK9bzmLXj4Mx8Iu/0KtlVYzq3cCgh9ujqAR0nriaf+bn7QyxSIiE+DTMGNEGb7WpDn0BbnEpMVHoM307SrVshqVDqkP0zGLsfvyx6xL2nb6HmhX9kJyhxp0nsfD3dMLjqCTUreyPmcNfh1AoyLWvMfN2wM/DCRP6N8UbE1chwMsZAqGA37f45AxotTrsD3kXUrGIe+3p2GUDOEwcu2AX1BotlkztBgbxOKhkfbI6Ze1NIMCKHRcwd/UxzBrZFv3bsXOafNWMmoBDvnvpGPZHpIXCdXVYMaSu3XjyxaWkw9PZAex5fLEx7aMSUxHo4cy/O3I2ZldmP/Y9xCCvi4MUYqEQmmcx8OweqDRa/rPsu8q8OZHX7kYZyIjOBPmMEMtCXQnyWUjYV3RagnyvqOFo26QAKUAKkAKkgAEFCPKZeC2ouq6JAhox3JaQj21z3t+n0LBiINYfvgqFVoeawT7w93TBoFbVkZSmxLYzt3HidjiHJh1qlsWJW2FwkEvQq0kV+Lg4YN2xG/y07AWbNfay/SQmCSPa10HjykFIzVBh0Pwt8PJw5p/HJqThz4k94e4kN0Il07s+h3z3rB+uW9fFapDvSXQiSvm4QSIWYvmOizh9Iww/jOuEvjM24NsPO+K1Mt44dysCDasEZoMWxlv6fLIeUQmpGNixFvq0qorpv+7n3nI/TerKPeZe1hjO3bpuJyZseoBlC4ajfTmnbFiWkq5CbFIaRn27na999mYExCIB3ulcB3/svIRl03vC3UWOVbsvoVvz1ziQS1Wo8N2a43B3lsPDxQGHLz7E1IHN4SyXcRi4//wDpGQosXhSFwiFQmw9chOxSRnwcXPkcHLp9gtgwGVkj/ocDF1/9JTTnqmDmmd7JrJ1Vuy6iFW7LuH3T3uicrAXft58BkKRkHv1MY9Aa7TnkC/CgpCvnk0hH4NuDMwxxvq/dYfwRu3yaFw5EDHJGXgt0JNrvv7odVT098DRm0/wODoJQ9vVQmKakgO7FlWD8fVfx/j42JQMPE1IRfOqpRAel4IP3qgHL2cHfLbmIFpWL4Oz9yLg6+7Mv3fYvZZLxBjfrSEcpBKLm5Mgn8UlLnABgnwFSlSiOhDkK1HmpsOSAqQAKUAKFHMFCPKZaGCCfCYKaMRwW0K+xzFJuPQomoMQBu8kYhFcZGIEermic70KuBeVgL2XHuBuZDzUGh2qB3nhZkQcqpb2Qbf6FdGgQgCHLgzsrThwGWKxiMNB5pGj1em4F1WaQoURi3eiWrAP98Jic/36QRfIpbby5LMB5GOFNwb4WyUn3+e/HUCNCn4c1jFPvpM3wrDwGeSbO6YDAr1d0eS9XzBhYHOM6tUAKo0On/z0L8oGeqB/x5qY8uMeODnJEBGZgGUz34KPu2OBtzk9Ngq9J29Aapma2P9FWzjk4GMMyCz+6yweRCXg8LmHEEnFaFQ1EFFPU6DW6dC1eWVs/PcKmtYpw8OJa1Xww6mbYfj76G3u7dewaiks+/scpg9rjcv3orHn5F10bFge5YI8OcRjHou//n0eWw5cw8g+jbhX36o9l7kH15BOtTkYWrf3MjxdHfHLtO4c9sUlZ2Dp3+dx9W4kvhnbES6OMu59mpyuxJwVh7mH4Rcj2qBl7bK5nFQLFKIIHUoC5GPfBesPXsWTqHgcfRCNJmV9IZeI4OTsiPc61kVCqgITl+9FldLeHMKKBAI8iUtGcpoCA1vWQJ3yfth0/AbO34/mXsY3Q2PgJJfijTrl0bZmWVx5/BTJGUos2nEGFQM84SyX4uzdCFQN8sSozg1QOdCrCJYxfghBPuM1M/cIgnzmVvTVno8g36ttP9o9KUAKkAKkACmQUwGCfCbeB4J8JgpoxHBbQT7m2Xbg8gNsOnmLAzf2ch0amwSNRo8aZX1RyssZozrWx6KdZ7g31cnb4fhpeEdMXLYXUrkE/ZpWRf0KAfykDLT8efAq96Ia0LJarpBHBvmGhWxHOwZMIMDRm6FYOqYrZDYJ143CvP13bePJNyDAKpCP6d1tyhr8PLkbzt4Mzw35PuyInSfu4NjFR9j49QBu99PXQxERm4Jerari2v1ozFp+COGxqSjj74r3ezZAjfJ+cHGSQSoWGgyxZCG0Ozbvxbh1dzBn1jAMrOaYp7DG6ethmL38EKQyMfQQICI6CVIpg8nOWPFZH7QYvRQhE7qgRe1gDuWYE92YebugUqoRl5KBe2HxWDSpC87djMDBcw8wZXBz7Dl2B6P7NkH5QHf8zmDmxUdY9nkf7oE3/oddYH6lIRM6c4++qSH/cm+x78d2hFajw6wVh7B8+0X4eTjCVSqGSCaBq6sD3Jxk3Es1LjEdV+9E4uSy9+EolxrxNBvfNRPypWHYynALevLVR7BnwbDW+N0XPIJ5020/exehsclQa3XYd/E+2tctD7lEgsS0DMQnpWP24Ne5196qQ1dw6MpDvNexHvcGTkpXYmb/llCoNBi4YBv6taiGEzfDUM7fHWExSTw0d0Cr6ngcm4z1x27ARS6Fq6MUCalKdKlbHhsOX8WCkZ1Qytu14I2aoQdBPjOIaOIUBPlMFLCYDSfIV8wMSschBUgBUoAUKNEKEOQz0fwE+UwU0IjhtoJ8bIvsJXnJvxdQs4wPUjOUiIxPxaWH0ZjauymuhcZwDxvmidW/ZXVM+eMAHKVivNe+Dpbtv4SQEW9wqJcf5GPegTHJ6TyP39ytJ/Fhp0yvq2UHLvOcXP2aVUX1YB8jlDKta2a4bvGHfKywxoxf9uPynUj0blMNp26Gc0++fp9twOg3G2PiD7tx4KehCPJ25dCOeVveePgUH/2wCwFeLjzHmVgsxMx3W2PU9ztwPzwBbs4yOErE+HfRELi9EGYtSE9Cv6mrEe5aBqe+6w6N9nk2NTb/L1vP8vnnf9QJ7T9agYY1SqNMgBvqVQzEip3nMb5fU/Satg6HlwxHkI8LUtKV2HzwOr5ZdQyv1yuHD3rWx6jvdmDL3AE4cukxth28jgUTOkOrYzBQgDJ+bli64wK2HriO8W83B7uSS7ae5WGeY/o04pDv923nUK6UJ4d8Go0OOp0Oa/Zdhb+nMxpUCeJ92X/Yfy/ciUQZf3e4OEgQYAU4VNwhH3tqGehj8PXQ1UdYvOc83qhXgef7ZN8RE7s3xr+X7mP1watoXi0Yf5+9g7QMFU8b8M07bSGTiPg93X3hPn7be57DWhaKKxYKMKRNbbzZtAoP/56+5hAaVQzE6TvhuBMZzwvMJCWm4fdxPRDsY52CKgT5TPuONsdognzmULH4zEGQr/jYkk5CCpACpAApQAoQ5DPxDhDkM1FAI4bbEvJde/IU87adhJuzI5ylEkzv2xzTVx/kHjRBns6Y2b8VboXFITYlHbfC4/DoaRI61SnP86G1rVU2G/KxvGhrD1+FSCTCgBbVsOfiA1Qr7Q0Zy88Xl4SvNx1Du1rlUc7HDX8cuooBLaujUaUAlPVx56DGGo1DvmuRzzz5rLHiszX0QO+6bgh52zqefGzVU9fDMPrbf/BmuxoIi0nmkO+tzzZCoVRjXL8m6NHiNe5t9yQqCSt2XUBqqhJ7zz+Ep6sD9+pzkInh6eLAczIy77bP3m2FxtVL8RDJXE0gwNGd+zFs2XWM/3ggxjX2zlMw4fbjWMz47QCHOhExKSgX6IFbj2IQMrkrHoQnYP3+q1Co1Dj003uQSUX499R9zF97DO5ujni9blmU8nXD9F/2oXntMhzu3Hkci8bVS3NvP5ZrkIHmRZtP48LNCHzUrzHP0Tdv7XF+PpbHj4GXH1YfQ+Xyvpj5XhtotDoOnfafe4DZyw5h7JuNMo+kBwQiAZb9cwHVK/ji+7FvWOWSZEO+FWFQvVAYxCwb0OqxYmgDm3ny5TzDzdBYnh6gYaVAzN96AqM6NUCtcn64+jgay/ZdRpVSXjzM9mlKOsr7eqByoAdGdqjLvX5P3g7DnfA4HvIvlohxOyIOPRpUQv3yAdh98T5WH7iE0v4eKO3tygsIsfQCzNC/ftAZfu4vzylpFp1ZgQ+9HtUDnRDgJjPXlDSPkQoQ5DNSsGLenSBfMTcwHY8UIAVIAVKgRClAkM9EcxPkM1FAI4bbCvIx0LHnwn2U8nZBaoYaBy4/hEKr5QU0WLGEUp4uaFqlFB4+TeQefwz8ZajUvEpuTGIaAr1c4OueWZVXyF69n7E6BlfY3B5OckTEpSI8NgmdG1ZCtSBvCIRAWFwK5m85iU/6Noevm3Vevpk5GOTbeS0S8/ffyd6rEWYqetdsyBdolXBdtlGlSoO9Z+4jLik925Ov97R1eL1BOUx7p2Um02KOa3oWPJvZGF/ae/o+Fm44gZ0L3uHhucPmbEXFYG9MH9KSw7EXmwAqDB6/Ag8cSmHHnK7wyCfNIvMWHDrrLySkKHjuvwyFCks/7cXDifv/bxM+GdICo3s3fLYnIE2hxLQl+1GznC/3SCwT5Ill285j+YxekMlE2Hf6Pm6FxuHP//XmYeYsl56zg5TbmBUcGbdgF9huQyZ24ftm4Z45c0Cy+3nw/COEbD6FLV8PyD4W8/56d85WVCnrg6kDm1ml0m4m5EvFMAtCvuVDG6CMp/WetfweFlZ849jNJ9h49AbPnfdp3+bcm+/4rVAcuxHKvUgjE9IQFZeMb4a0w/l7Efz7aGDrGth1/j5O3AqFQChEoIcTrjyOQZCHMyb3asJDfT/4eTsqBnlzEM28/NgvJIa1r41bobH4qGtD7rFq6UaQz9IKFzw/Qb6CNSpJPQjylSRr01lJAVKAFCAFirsCBPlMtDBBPhMFNGL43eh0PElQZsMWI4aa3JUBhqxXXx66qdVl/rNez8Pdsn3sGBV5sfEQx/x5GfuMVeRlRTlefL1mL8NsPev48GVunDkMrjnzBEuPP7R+Tr56zJPP8pAvKj4V4U+Tud4ikQD/HLmFS/ejMeXtZvhsyX6MfqsRygd64p8jNxHs746hXepw+zBDHL38GHNXHsHkwS14UYQgHzeM/HorpgxuiY6NKxgEXndOHEOP+ecwcuyb+LhtaeSI1M2+LQzCsXtw/FooFm88BQdHGZ5EJ6Fd/XI4fysCvp7OOHb5Ma98275BBTg7SrH39D1sOnQDOq0Obs4OGPtWI7z16Tp8/1EnSCUiHL30GCkZKvw8uWueaykRCfERh3x6hEzqyu90HjjJIN+Fh5i1/DCmD2mVXVyDeZXOX3cCreuVxccDW3AIaunGId9dBvlCLZOTT6fH/Ldqo05pd0sfpVDzs/My2Hfidhja1yrHvd9iktPg6iDjHntPYpLxOCYRLaqWzqyELADuRsTj2M1QtK4ejDK+7vyXDqyYx74rD3nxH08nB+69V7e8PxykYl6E415kAppUDsoMP7dSpWQGLOsFO8PT2bJ5HAsldAntRJCvhBo+n2MT5KP7QAqQAqQAKUAKFB8FCPKZaEuCfCYKaMTwmFQVLoemZr7QUrOYAgzYfLL1Cs49SbTYGgYnZp58DPINDLK4J19iigI/bTkDP08nfp/Y/1hhDAbLGLTlEFcPnnOPebi1rVeOe0pN/+0/uDlKMXdUe/h4OmH93qv4asVhlPZ3x6qZb8LbQIVdnUaJoROX4oreHzu+64PSjnnvL7vSB84+wI8bT6F8kCc+HtwcHs5yfDhvB9Iz1Jg/vhOC/dxw8MIjTP1pL/q1rY7JA5thx/Hb+HL5IXg4O2Dtl29xKDhk1hYsm94DUokY+8/cR2hsChZN6GwQ8o2dt4MX9pg/rpNhD0TmxXr6PhZtOInJbzeD/tnWWd64H9afQPuGFTGub2PrQr7lTywD+fR6DGtaFu80LWsVz0TrPlz2tRrzIGxUzhVySY7y0va1xWK/G4J8xd7ERh2QIJ9RclFnUoAUIAVIAVLArhUgyGeieQjymSigEcNZGNn5RylIVbF6oNQspcDZR3H47O+r0FjeOSv3ETjkc0XIwNIWh3xF0S4xVQFHuSTToy9Hi01Kh7uzDGJR7p/zLgIgJToaX228hHot6qF/XZ98AZKWeW3yirmZJI0VVWCuc05ySa71GIBkIDKrMU8t1hh4S1eoeFXerDHpCjXkMhGELP7bQEtIzoCbi/yl4Fyp1vBCMC+ej1WAZYUcrOVnmu3Jt/yxZSAfAHe5BL8MbgAfZ8oVV5RnpDBjGDyv5CtHsJdDYbpTHwspQJDPQsK+otMS5HtFDUfbJgVIAVKAFCAFDChAkM/Ea0GQz0QBjRyertTi3OMUaKyQN8rIrRWL7jEpCkzaeBERyQrrn4dBvvrMk88+IZ8pgrwsXNuUeUvS2FyQz1C8sznE0AO1gtww9806kInJy8wckuacgwE+XxcJqgU6cXBMzXYKEOSznfb2uDJBPnu0Cu2JFCAFSAFSgBQomgIE+YqmW/YognwmCliE4RkqLW5HpSM+TcPDB+lVsQgi5hjCQkVZjqzTD2Px4/47iElVWjcXX9ZeuCefO0IGlbJLTz7TVKbRpirAnvODt1IwfOVjqPOmDzR1+ufj9XpU9HHG2LaVUTPIneeopN8pmCYv008mEiDIU4ZyXnKeZ5SabRUgyGdb/e1tdYJ89mYR2g8pQAqQAqQAKVB0BQjyFV07PpIgn4kCFnE4yxuXlKFFWIICaSrdKw2FYlIVSExXF1EJ04YpNVrcj0nBtkthuB2ZnFl1w1YtG/IFv9L2tJV8xX1ddjNXnYrFjL8isnMDWvLMAr0eVQLc0Ll6ACr4uECcs8COJRd+ydzMIzTQXQ5fF7mNdmD8shKRAN4uEvi5SHklamr2oQBBPvuwg73sgiCfvViC9kEKkAKkAClACpiuAEE+EzUkyGeigGYYnlnY09oJ5Myw8WdTTFl3CQv23bG+9xyTjEE9zvXswCWSh+u6I2QwQT7z3a5iNJNejzGrnmDHpUTrweic3y328BWj1+Obt2riky5Vi5Fh6Si2UIAgny1Ut981CfLZr21oZ6QAKUAKkAKkgLEKEOQzVrEX+hPkM1FAGo4p6y9h/n4bQD570z4b8pUhTz57s40d7CdVoUXzWdeRoLIH2mYjQfR6zO1TE9MI8tnIAMVnWYJ8xceW5jgJQT5zqEhzkAKkAClACpAC9qEAQT4T7UCQz0QBaTimrL+I+ftvW9+Tz96055DPEyGDCfLZm2lsvR/mbLryeAw+3xJmlVBdW5833/U55KtNkM9uDfTqbIwg36tjK2vslCCfNVSmNUgBUoAUIAVIAesoQJDPRJ0J8pkoIA3HlHUE+fg1YJCvgQdCBpclTz56LrIVYDUaboRnoM/C20jTlGAvPv6MMMhXC9O6VqMbQgqYpABBPpPkK3aDCfIVO5PSgUgBUoAUIAVKsAIE+Uw0PkE+EwWk4Ziy7gLm77ttvTxj9qo5h3zMk48gn72ayBb7iklRYeDie7gdnUHerlmefAT5bHEVi9WaBPmKlTlNPgxBPpMlpAlIAVKAFCAFSAG7UYAgn4mmIMhnooA0HFPWncf8/7N3HtBRFXsY/7Zvem+E0HvvVToIqKCCWEAQRAVRmnR4Kk2KVAFBpFhpKgJKtdCl9w4hlCQkpPdk+31nJmyySXaT3b3JlmTmnHfkZad+M/fu3t/9l7/uMIChh3zDajBLPnZd0JwwjxOVGLT6DmJSVez6IGeCQL7XmmHaiw3ZCWEK8FKAQT5e8pW7xgzylbstZQtiCjAFmAJMgQqsAIN8PDefQT6eArLmmLztAoN8FGAQSz4/rGaQr0JfFSIhkJKlwfIDT/Dr2URkKHXPMkBXaFlyF58H+RoxMZgCvBRgkI+XfOWusb0hH8c5dygGAYkrwQpTgCnAFGAKMAUcRAEG+XhuBIN8PAVkzTF5qx7yVXAxOOCVVn746u0a0OoquBYVaPnk0U6l1iEyWYn7T3Nw7E4ajt1KQ1yGmsG9wueAQ64l30sM8lWgS6RMlsogX5nI6rSd2gPy5ag4xKXpkJ6jg9KJ460SvOciFcDPQwQ/dyEkIqc9BmziTAGmAFOAKVBOFGCQj+dGMsjHU0DWHJO3nGeWfM/OgRgcpLlGfaxUFAW43P0mz3gasmbyxMSsIozvPrHkG9ScQb6Kcm2U4ToZ5CtDcZ2wa1tDPqUG2H4qC98fy8TTVB20HKBzUms+YsUnEwNNq0gwto8HWlWXQixiln1OeBmwKTMFmAJMgXKjAIN8PLeSQT6eArLmmLzlHJb9dZuBDXYWmAJMgeIVoJCvBaa91JgpxRTgpQCDfLzkK3eNbQ35bkSpMXRdEmJTtOVKy75NXfDlYG8EeArL1brYYpgCTAGmAFPAuRRgkI/nfjHIx1NA1jwX8h1ikI8dBaYAU6AEBfSQrx+DfOys8FOAQT5++pW31raGfN8dy8DM7enlzmrfQy7A7kkBaFhZUt6OCFsPU4ApwBRgCjiRAgzy8dwsBvl4CsiaY/LPxJLvFos/xs4CU4ApULwCJCYfseTr14QpxRTgpQCDfLzkK3eNbQ35lu5Lw9K9meVOR4mQw59TAtGsGgk8wgpTgCnAFGAKMAXsowCDfDx1Z5CPp4CsOSb/dAbLDtwEhHaK4ULGZTHQ2ElkChRVgONAYqj7usvgJpXY/zLhgPF9GmJkt7pOs1vk9iITCyGy1/3NaZSy7UQZ5LOt3o4+mq0h35K9aVi2r3xCvr1Tg9C0KrPkc/Qzz+bHFGAKMAXKswIM8vHcXQb5eApoZXMSqF+h1iItW4OkTDUUGudNx/ogPgNPkrNtDhBIjOvYtCycux+Hm1GJSMxQgGOwz8oTyZqVLwU4uEpE6FCnEgZ3rIsgbzfIxCKaE8TehXOESVggArmlSIQCBHlKEeYjg4uUpZ60QL4yq8ogX5lJ65QdOwrk83IVItjL8ePZkd9PjxM1IAlEDAux5GOQzykvATZpB1RAc/kYxM27OODM2JSYAo6vAIN8PPeIQT6eAlrTnANuxGQiLkNNWzvZM681Ky7zNhzH4e9rkVi+7xLUTprhrsxFYgNUGAWCPVzw9Xvd4O0qrzBrLuuFkhcz5F5dJ8gVoT4ydt8ua8FL6J9BPjtvgIMN7yiQ77W2Llj4hreDqVN0OlkqDq+vSsK9mNzfofrCIJ/Dbx2boJMoQACf8rt5kI34lIE+J9kzNk3HUoBBPp77wSAfTwEtbK7U6HA5MgPZKue13LNwyTatfi82BTO2nEBqTsEfrjadBBuMKWBHBar5e2DFO13g6Sqz4yzK8dAcUDvIBWG+DKDac5cZ5LOn+o43tqNAvrc6uGLFUB/HE6jQjNJzdOi3NBF3GeRz+L1iE3Q+BfSATz9zBvqcbw/ZjO2vAIN8PPeAQT6eAlrQXMdxuPEkE4mZhfwjLOiDVS1eAeJad/DKIyz74wK0TCymQAVTQCIQ4PPXO6B9nZAKtnLbLpfcZ1pX9YC7XGzbgdloeQowyMcOg6ECDPJZdh4Y5LNML1abKWCuAoUBHwN95irH6jEFCirAIB/PE8EgH08BLWiekqXGpcgMCFjcOAtUs7yqVsdh3OZ/cSc2xfLGrAVTwIkVqB3khbXv94KQ3WPKdBdJeIBq/nLUDHAt03FY56YVYJCPnQ4G+YqeAR1nXg40BvnY9cMUKH0FTAE+Bvos11qxbjq0ty9A4OED+cSvIPSvZHknADSn90O5bbnV/WjvXIBi42w6tvy92RDVa2X2PLjsDChWT4buSQQglZvd3rCdpOsASAeMger3tVAf/R3C0JqQj10KgauHyXnotZO99QnE7V/Iq8dXC7MXXkoVGeTjKSSDfDwFtKD5g4RsPExUMMhngWbWVCUQ9ccj1/D9sZss6641ArI2zqkAx2Fgmzr46IWWIBCKlbJVwMdVjKZh7gyolq3MJntnkM9OwjvosM5iyZej4nDxgQqn7yuRoeBQN0SMHg3lCPbml9DnfIQS5x+oEB6rQb1QCZ6rK0ODUNMZ1Rnkc9CDzKbltAqUBPjKO+grALT0i5XKIRsyBeq/tuaCLmOlEPwy2k8xp6IwyCpclS/Y4gP59GBOPyc9sCvpkFsD+cg8Vb+sgmzMIqh+XUUBKdGGFM2V45B/uCgPFIrqt6L/39ELg3w8d4hBPp4CWtD8ZkwW4tJVFrRgVa1RgEC+vRfvY/kf5xjks0ZA1sY5FeA4DO3cECN6NGWQzwY76OkiRgsC+YQsdZIN5C4yBIN89lDdccd0BsiXmq3DvF3p2Hk2CwqDsMHV/EVYPNgHXepbHkdVo+Ow8UgWVuxLQ1pO7v4QQ+5ATyE+G+CF/i1dIBEVvUcxyOe4Z5nNzPkUMBfw6VdWHmP06cEUl55MLe8oaIq4kQ/5Ep4UsGTTJcZAsWI8OGVO3t/1QE6vkzEYZQjOzLFqsxfkM1yLuF0faC4dBVQKCt4MreuMnXZrIJ/eeo9oRgqBfJI+Q6H5by/V2BC2mgsb7X0lMsjHcwcY5OMpoAXNGeSzQCweVQnk238pAkt3n2WQj4eOrKmzKcBhaKeGGNGTQT5b7ByDfLZQ2fQYDPLZV39HG93RIR8JI7Lun0zM35VeRDoC5ZpWkWDNCB/UCpKYLS0x2D54NQef/5aGyKSiUYjD/ERYOdQH7evIUPhdBIN8ZsvMKjIFilXAUsBXXkGfpZCvsIWc+shvFEzRFxV+IeCSYum/9SCP/DvP9dXg78W5rZI29oB8hoBPD/VKsggkbVR7v6OAlKxJv1ZT7rpU7xXjIX1pBIWGev1FjTtAd+8StA9uQtJ1ILQ3TkPUqB3EnV/JhaoZhUJZWeBGbOtbAYN8PBVnkI+ngBY0Z5DPArF4VKWQ7+J9LN19xrzgNDzGYk2ZAg6jALXka4QRsLd53wAAIABJREFUPZsxSz4bbAqDfDYQuZghGOSzr/6ONrqjQ774dC06zn6KjGfWdoX1c5UKMKaXOz550bMIkDOldXKmDgv3pOOnk1kmt2NEFzdq0eciLWjNxyCfo51gNh9nVMBawFceQZ+lkK8wfCNgS/nt/6j1GYl7V9iqz/B8GLNEy4NoKoVFR6mwNaChRRxxaTUG50gdXXSE0ViBeZaGRuBZnvViRkoBi77Cfxc17VQi5NNePUFjDZJYf7KhU6E+uMWkSzSJayju+BLUB3+CXju9vo5s1ccgn0VHuWhlBvl4CmhBcwb5LBCLR9VcyBfOIB8PDVlTJ1QgD/I1Z5DPBtvHIJ8NRGaQz74iO9Hojg75rkep0GtBPLFRMaoq8ah9s4Mr5g7yhpvMvBAAlx6qMP7HFIQ/1ZjcqeqBIuyfEggfd2GBOgzyOdHhZlN1SAX4Ar7yBvpKjMmX8MRofD5T7quF49nlHQITlmemLOVMWfIZS2RhuAa9q3Dhfsk8aCIOlSIPmJG/GYI6QzdjY2BPDxINAaPhfGQjP4dy0xwK7UxZ8il/+IJaPhqOVXgPDLUtDC/14zHIZ/HtRSXgnCTyOYN8Fm+u1Q0Y5LNaOosa5kG+308zSz6LlGOVnVoBAvm6NMaIXgzy2WIfGeSzhcqmx2CWfPbV39FGd3TIdyNKTSGfqZRIYqEgF/K95gVXMyEfSbYx7scUPIwv6qqr358QbxH+nRUIXwb5HO3Isvk4sQKlBfjKE+iz1JLP2PYbAjH95/rsurrwK7mWa/pSCPaVBuQztAYszs22MKTTRd6l4E8gcyli3Vei9d6zmIR58BAwGj+vAAR8axIU62dR11tjIM9QWwISJc8PhnLLEgom9VBQ3585MQLtdakySz6eyjPIx1NAC5ozyGeBWDyq5kO+/xjk46Eja+pkClDI1wQjerVglnw22DoG+WwgcjFDMMhnX/0dbXRHh3zJmVq0mRWHTJVxzOcuF+Lj590wro/57rpJmTos2JOOLcW563Z1x2evejJ3XUc7sGw+TqtAaQO+8gL6SoR8prLrApAOHAPNmUN57qYlWZcVds0l9UUN2uRa2AEFEnxYYslnzNXWGDwsziW3sIWgPnZeYSBn7ALQw0OSqEMXFW7Skk/cuidUu9fnxSukMfzWTc9NttF1AHRxkXnxDQuPo4em+sQo8vdmU/doRywM8vHcFQb5eApoQXMG+SwQi0dVCvku3MPS3/9jiTd46MiaOpsCHIZ2JZCvpUWQjxida7RaSMRigOPwOC4eVYODCixeqVJDJBJCLBLRv5NrLCk1Hb5eHsWKRJzOtDod1FodZBIxbfc0MRlBfj5F2ul0OkTFJ6JKcKAJhzbz94OMQ+YsFgshFAiRrVDQeXi6uhaxpEnJyISbixxSsRixSSkI8PbMW2dxIzLIZ/5+lEVNBvnKQlXn7dPRIR9JkrF0XzqW788gt9kChSTeaBwmxap3fFCvktjsTSD97LqQjTk70xCXpivSLtRXhK+G+aBDHSmEZBCDwtx1zZaZVWQK5ClQVoBPP4AzZ90tEfIlPIG4RVdob54tmFyiUNZdw+NmSdKM0rDkM+ZGa6xfQ8hYGEjygXz69Qr9K1EZiBVgEXddI5+R+Sh/WgTZ0OkU2OnXQaz0SFEf35Mnq464TQ8cQ5N8CDx9IR+7lCb6cMTCIB/PXWGQj6eAFjQvS8in1Wrpw6v+IZw8MJOHWvrgXqiQz4TCgvFZDKuQn4KmXEpIPa1WRx+eC/9QNVeKkvo3tx9T9fIg386TzJKPr5isvfMoQCz5ujbFiOeNQz5yTUfHJ0KpUtE1keswITUD96OicT38Ica++Qq83Fwx7NPF+OC1fujbIf/N3p7jZ3D8wlVMeed1hPj7QCqW4N3Pl6J/tw7o3b4lvSdIpRLaf45SmadZTEIy7j2OxrX7D/HpyMGQSsT4aOEqDH6xJ17q2AY6g5tITEIS3p+3AiNe6YPOzRtBrdYiMi4ebRvVK/KASgbgtCpExSdDJ5JDo8qGAAJwz+5cJy/fRGpmFlxlUrz7Sh/sP3kOW/f9ixVTP0SIny8FgKQIhQL8dOAwrt2NwIKP38X8zdsoIJ054k08iolD5UB/+Hi6Gz0DDPLZ99JgkM+++jva6I4O+Yhe8ek6jN6YjFPh+fdI8neSdGPRW954vZ2rxbJqdcCULSnYcTob2gI/3DiacOP97u6QkIB/hQqDfBZLzRpUcAXKGvDp5XVW0Fci5DOw5CPwSVi7Gc32SgrJKKsHW4bHzFjcPFPHkG/iDUOLO0NwZwzyGca+K5y4ozjIV3juhV1ljbkrF4Z8+j70FnmGuhnOq3Df5PxyKfHUAlCfvdgwnp8jXt4M8vHcFQb5eApoQfOygHyZOTlISc+CSq3CnLXfY87H7yIzRwGdjsPqrb9j4bj3EODjlTdLAsAu3bmPQ6cvYNybr+DIhauoGhKY9xBNnrnDo56gX6e2ED2z2jFcIoGJM9Z+j36d2qFzs4b0kZo8FJN+SSFtthw8jDpVKkMuyQWMAqEQnC73LXOOSo2zN+5gRL9ecJHJLFDP/Kq5kO8uljLIZ75orKbzK5AH+VqZtOS7cu8BVm7ZCX9fbwT7+eL8rbvo3b41IiKjoeE4PN+2BU5fu42pwwZRIEeKWCzCR4u/Rr2qlXH5djimvfsmRAIh5m3ehqrBgagVFoK//7uAr2eOw73IaKzathvenh4I9vfF1XsR6NOhFe48jEJGegY6tWqG+5FPMGXYINqvYVn60078e+EKWtSrRQnk/agYKBVKLPhoBBrUqFpkf8IvH8XEDYfQZcBQeKQ9wJ/HzuDFLu1w/sZd1KkWhsqBfth34hxGvtwbf544S//btHZ1+nJi456DuHgnAlKJCPEp6dBoNajk70ehokAgRFigP1QqFTxc5Fg49l2IRUVfljDIZ99LhkE+++rvaKM7A+RLytBh3A8p+PdmweyPJNHGimE+6N/CxSpZp2xJxdb/sopAvvmve+Hdrh5Gs/UyyGeV1OWqUQ55fkhJQUTEA6SmpqJPn96QSCTlao2ltRhbAT79fJ0R9JmTeEPSfRDUh3+FqGYjiJt1pjH29KCpuGy6xe1jcbHzSDtz3XUNs9UaurCashA05bLLx5KPzJdY4XEJMXTJxVnyCQIqgWT/1dcjwJS4BBsrRZKIkAzEJhKYlNY1Uxr9MMjHU0UG+XgKaEHzsoB8xIJmwtK1qFm1Mi5cv4N2TRtAoVTBVS7D/SexWD7hAwrgCIIjVjPEZePmw0jM3bAFP86ZgtU79kAHDr3btqDALik1Ayu37cJ3n0+Cr6c7snIUWLdzH3q3y/2c9HTm5l38c+o8Zr33NrQ6LTbu2o8XO7XDix1bQyQUYv532yERCtGzXQuoNVos3LwN4956FV4ebohLTMHPBw5j7bSP4OFm+Vtrc+SmkO/8XSz97Tiz5DNHMFanfChAIF+3ZhjRu7VJyEeuf3J9e3m4o1HNqljy804KtOJTUqHR6pCekYngAD+oFEp88fG7CAvyx+On8ZiwbD02fToR2w8eQeXgQPriYP2u/agWEoSz129j6fgP0KBGFWpJvGr7Hnh7uqFqSBDW/PIHQgP96X1Fx+mQlJwKPz9vkKfRxeNGItjPByKhADsP/4cDp86jRb3acHd1of1/t+cQvvhoBGqEBhfZH5FIiwXLVuJsijvWfjoa/gINhv5vMeZ/NBxbDx1BZo4S5IXEvcgnCPLzRUx8IjzcXdGybi18MmQAvSf+sO9f9O/UBr/8c4K+JBnRvzeW/rwTVYMC8UavzrgSHgE3uRzN69Yyej4Y5LPvZcMgn331d7TRnQHypWTqMHlrKvZdzikgH0m0MXeQF97u6GaxrOSlxaSfU7D9dDZ0BpZ85DcfgXwjurqXa8hHQJVCoYBcLoeLi3WQ1BzRiQdMejpxtdaV+VjmzEdfJysri76QIi/YPTw88l64m9PHnTt38e677yE+Ph7169fHxo3rERRUMFRHcf1cuHAR//33nzlDFanTr18/1KhR3aq2tm5ka8CnX5+zgT69FRqZP7HM08d8kw2ZAvVfW0HcRAk8Ux/5DbroCOoqSrLHmkr8kAf9jMAoU+DN2Nkw1+XXmKsu6c/UWKZcdvlCPjKmITA1lV23sIutfj6GyT8M3XbF7V+g8phap62vK3PGY5DPHJWKqcMgH08BLWhe2pCPAL4/jp/GiSs3kalQIDI2Dq5yOWqGVUJicir9b52wUDxJTIZWo8bLXTvi6PkrSEzPwKnrt1E7LBRxySkUCDaoXoWuJCtHiUu37mL7olk0RlWOUoXxy9ahT4fWCPTxegYPBCCGe+THJYnlRWJ1yURitKxfGzKpBAt/2IHKAX54+4UeUKk1GDxzIdbOGIdAXy88inmKeZu2Y/XkDyGXSS1Qz/yqBSGf+e1YTaaAUytAIV/zkiHf9t2Ijo1HiJ83HsYnYuKbr9C395t2H4CPlyde6dKe4nwfDze4yGUYv2QtwqNisWLSKDx88hRxyangBMCh0xdprLsgXx+4SMR4tftz1Gpv1bY9iHoaR+P1pWZl472X+9C4eIt+/AW1wyrh9Z6d6c3Dy90dnu6u+OP4GerS+8GAFyCTijHss6XIzlFg3ph30KxOTaPAMu7+eYxZvQvt+r6B6X2bQqHWYNjnS9ClaUNcvBuBIS/0QLWQQGQrVVj0/Q5MHDyAgkNidVzJ3xfxKWn4aPEaVPLzQaUgf3i7udEXIRwEuBsZDW93N1y7F4Hn27fCe6/2NRr2gEE++14tDPLZV39HG90ZIF+GgsO839Pw44msAvJJxAIM7+yKeYO8LZY1U6HDxJ9S8eelguCQBC9Y+KY33unsTn+vFS7ObMmXkJCIH374ETt37gT5t76EhITg3XeH48033ygV4EfA3qlTp/DNN9+CAC2NRpM3lpeXJ7p27YJp06YiMDDQ4n3j0yAqKorO6eDBg0hLS8/rSiwWo3Hjxpg0aSLatWtL4d+1a9ehNAihYTguAaRr1nyNGzdugrSdPn0aatc2/lKLtKtfvx58fX3zuvj1152YMWOmVUvZuvUntGnTxqq2tmxkL8CnX6MzgT495NPHeVP+8AW0ETfyM8U+g3zEZVSfJdeYyylZu6HbqjGX0rKAfHqwJvD0ybOQI3MxNZa+vqh2U0gHjMk7lvaCfHp4RyZCdBV3fAnqgz8VSM5R2KXZkTPrknUwyMfzbscgH08BLWhe2pCPDH094hGu339EXWSJ1Zy/txfqVAnFmeu36cN1Rk42zt28hyF9uqFelcpITEtH5NMEfLvnAGYOfwOb9xxCi/q1Maj7cxi94Cv069oBxDFtQI9ONG6fQqXCJyu+xVu9u9IH3+qhwVj202+YNvwN6m575sYd/LD3b0x5+zX6GbHkIw/zj5/EoW71MGg0Wvxz/jK6NG8MuVyG9MwsPI6NtwHku4Olvx5jlnwWnE9W1ckV0EO+Pm2KteRbsW0XhXgEuP125D+Mf6M/hVhbDhym1r5D+nTHsUtX0attS0Q+jceJKzdwLfwROjRtgJOXrmP8W69QyLd1/2E0r1cLLevVpnH4alcJpZZ9q3f8AU5AYJofjly8ipH9+9DYd8Sqz9/LE4N7d8WJqzfRo1Uz2kalVlPrAxJG4Pcj/yHQ1wcigQD3op6gY7OGaFqrOgJ8vOHl7gq5VEqC8WHVqhU49FSOFdNHoY6XBGqNBsM++xJjBvXH3pPn0LxeTTSqURXZCiVWbtuN0QNeoDEDr997gLdf7Enj7V24dRcSqQTHL16n66CWzkIBDp+7jDpVK6N3u5Z4rmnDAnEDDU8Ig3z2vV4Y5LOv/o42ujNAvhwVh1WHMrBif0YB+YQCoGtDOTa971skC25JOl96pMb0bSm4FpkbZ1RfJCIOi970xpDnjMcUdWbId+7cOQwePNSkNK+++grmzPkcrq7We4tkZ2dj2bIVFCaaKqGhlbB580bUrFmzpG0qlc/JS6p9+/bj889nF4B7hTtfuHABBg0aSF1x33tvFK5evVoq4xcGc+Ud8tkb8Dkb6NMDJOKKS9xIKXQqBPnyrPqexeczBvAMAV/heHd6TYqz8it82M215DN1kVgCFEkf9oJ8ZOwiLtMGVpCGgI9k79VcOgpDq79SuUmUcicM8vEUlEE+ngJa0Ly0IR/5wr9x/xF1myOg7t9TF9GtXQvsO34GYcEB1LKGPMymZ2VjwlsvU8s74q534XY4Zn3zA2qEhiA5NQ2hQQH0gZhY1LRrXA/J6ZkI9PPG2Nf6URe+T5avpw/28zZtxZJx72HfyXNIy8rCtHfewPrf9+NWxCMsmfA+BXxioRBzN29DrUrBeKtvt1xLvhkLsG7mOPqgTiz55m7aVvaQ7xyBfEcZ5LPgfLKqTq4AgXzdW2BECZBv5fZdiIxLpAkozt26h9b1alGX1uOXryM+ORWvdu8IsVBEoRqxeqseGoIxi1Zh6YQPMH3VJvzvvcGYu3ELpBIJaoWF4kHMU6jVamycNYFmqSUhAMKfxCLEzwdX7kagRd2aFNztOX4aaq0W/Tu1g0wioVaCHZrUx8Vb97H/1Hk8eBILH08PuLvKoVKpqXtvYmoGZEIhXN1cMaRPV7zUqR0y4u9h2PzNaNnrNczs1woCjsuFfJ8vRafmjej9jWTIJfMmfyduwPWrV6FWgcSFt23DetS1mJTfDp/Eycs30K11U9CERAIhth86ioE9n6MWh8Ra2lRhkM++1wuDfPbV39FGdwbIp9EBuy9kY9JPKVDmG4VRKUkm3HmveeGF5ua7nJL+1v6VgaX7MqDSFEyX1rK6hFryNali3GPC2SHfpElTMWjQa2jevBmIRdqvv/6GI0eO5h3LNWtW0Rhz1pbCAKtu3TrUck8qlSIzMxOnT58BuQfZEvJFRERQ99onT3LjdRFrwhdffBF+fr70u4pY7Z0/fx6zZ39uc8inB4um9CZ7NGvWp/jjjz9pFWex5Cvp/GSN61lSlRI/l49dBmIN5uxFD9P01mHGIJ+ock1oH9ykcfgk3V6DYuNsGp9PH1vOMC5fcUkhLHE55Qv5zGlvNB6hmRtKQKakz9tQ/rQYILHyrChEc4FPINWT9vEM7mlvnYP66O8Feizs/uvIyTcY5LPiMBg2YZCPp4AWNC9tyJejUOHPE6fRv2t7fPPbfly4eRcT3x5IXWxJ0Pz9/51HZHQMhvV/Ht1bNwPJdPn1b3/i7PU7ND7ehpkTMPvbHzFxyEDUrRKKtz9djFnvDkaV4IDcuB4CAXWb+2jxWiz4+B0avJ5Aw3f7P4/xi9di1/LPMWrhaox782W0qlc7N7uvWIyJy9fDRSpBs3q16MM/icH3es8u9OE9ISWNgoU1Ze2ue+42lv56hEE+C84nq+rkClDI1xIj+rQ1aclH4t8t37ILnh5ukEsl+PnAEYQG+GH+h+9gyqqNFHRNf+cNGq+PJtQBqHv/R4tW48tx72PUwlX0BYKvpwd1uW3ToC6OX7lBXXM/GzkYErEIX23fDW8Pd5rde8ffx6l136KPRmDYnGVwd5Fh7Osvo03DurT/hzFPqRUhcfufs/5nGvfv+NUbOH3lJqaNeANzN2xFn/Yt0ap+Hdo3OA1++HYNfrylwKrPxqOhnwu976i1Ogz730JMGf4GNuw+iOSMTAzq1hHeHh74ce9fdGN/njetgFVeWmYWpqz8Fm2a1Ie/pyd9CSIQCnDpdjhik5IxZlA/NK9j2kKDQT77Xi8M8tlXf0cb3RkgH9Hs0kMVxv+YgvCnBSmfUAj0aiTH3EHeqOpfMCmRMa21Og5/XVdg8s8pSMosCPhI/Xc6u9GYfMYy65LPnRnypaen0xAThjH4yN8mT56Kw4ePULlGjXofU6ZMtuqYEiA1ffpMajVHyksvvYgFC+YXsAwk31/379+Hj48P/P39rRrH0kY7dvxCQRkpxIpww4ZvUadO7QLdJCYmIikpGQRKGsYR1Fd6/PgxVq5cjTFjRqF27YJtSR2y9m+/3YguXTqjSZPG1KNHX9zd3Qsk5jAEoQzyWbqb+fXLC+Qj4I3E2pO+NALKnWspbCIASfbOLChWT6bx90gxhEp51n/V6oHLyqB1jFnvGbqi6pUzZeVXeCfMgXSm2hj+3ZFdW0uyNtRbR5K90cfmI2vTg1jDRCPWn+TSb8kgH09NGeTjKaAFzUsb8lHT/RPnaEZIkiX3lW4dsePgEbzVtzu6t26KMYu+hlKlwk9zp8LH05263n7/5980U+X63Qcw/4OhmPb1ZriRLLdqNWLTMuDn5gry05NY5lUJDkRiahrGfrkOGz6dQONxzVn/I1ZM/hDzN22jAex/3PcP5owaSgPuk0IsdEhsrL7PtaHgj1jSTP1qAz59fwgFA0/ik7Dpz7/KHvKdvYWlvzDIZ8HxZFWdXQEC+Xq0xIi+7UxCvl1HT+G7Pw6hSe0a1FX23M27WDX5Q2zZ/y8ePY3HsBd7YvrX32HBh8NRs3IIBXkJaen4aNEaasU7euEqhAYHUHAX4OWJgT2ew/a/TyAhNQ1z3h+C3/49iZ/2/4MmtapTS7p7kVGY/+FwbDt4FPceR9EwAF9t3YVZI9+i45N7GCnk3jJ19SYM7t0ND2JiER4Zg77tW2HfqfMY+kJ3dG7WiMbLS316D8O/2IhaHQdi0ZttIQZH3X0nLvsGT5JS8FLHNrj54DG1RmzfqD4+XrwGw17qhYt3wpGclo7/jRycd68ikG/47KX4/IOh8HDLt54hIQYWf/8LzQBcv3qYyVPBIJ99LxgG+eyrv6ON7iyQjyTfWLI3HT+cyEJhQ2HyHqNTPRmmvOiJepUkkEsFRZJmkDZZSh3ORagxZUsKYlO1RbbCQy7ApBc9MaqH8Xh8pIEzQz5jZ48ArYULF+O7776nH5O4dB9+ONqqY1rYzfW990Zi2rQpZiW1IC+2Hz16hKtXr+HJkyd0fJLUon37djQxRuFCrMtJvevXb1BoSEqVKlXw3HPPISCgIDxcsmQp1q/fQOs0btwIGzd+Cz8/P7PXeODAQQpCSYw+Eg9v5crlCAwMKNB+167dmDFjFo0/2K1bV3zxxTyTMQcNIR/RqFOn50zOhcQH3LRpM86cOUvrMEu+fKnKC+Qz+yCyikwBMxVgkM9MoUxVY5CPp4AWNC9tyEeGJu63xB3t77OXqNva9YeRWPnJaJq1cuKK9VCq1Fg/czw83VzpA7VYJMTNB5GY/902dG7SAFlKNa6HP8i14AsJoNZ+E5d/g61fTKfA7r+rN7Hn2Bl8NWk0VBoNLt0JpxkwyQ+AmWs2Y1i/5+Hl7kbj9ZGsmAmp6Zi5aiOWTRoFTzc3KNVqvD1rEdbOHEfnRGL1zdm0tezddSnkOwzkv4S0YKdYVaaAEyrA4Rnka28S8pFs2TGJyahVOQQ3Ih7ReHXN69SgFrujX+tHE2Fs/vMv7D16CkNe7EldVmMTk2m8zlVTxuD7vf9g9MAXaQzQO4+iaOy6Ww+jaFKeLz58h4YGICC/frUwXLp7H9//+Rf9d2pmFj4ZMpAm29m45yD2Hj2NQb27YkjvrtQS7350DCav3IBurZshNSMTyWkZqBVWCWdv3MWIfr3Qs3UzCKDFrt9+wtoTUVj22RQ09pPTtqTcePCYWiSSe9EXm7ahaqUgXL4Vjuc7tKSwkCQAISBQKhbReKIkVAGBfENmLUKXVk1zY/09KxoSbP3qTSz8eARqVa5k8iAwyGffa4RBPvvq72ijOwvkI+81jt5S4LOdabj/VEMtiA0LcaKo4ifCq61d0bqmFEGeQsglQmqFnKXg8CRFi39vKrDnYg6ylUUt+Ii1dpf6Mix/2xvB3qYtAknCjg82puBBfEGLQpGAw8YP/FA/VOJoW1zsfEiG2LFjx+PixUtwc3PDd99tQosWza1aA4Fg//vfZyDAixRiNbdkyWK0bt26WNB35coVjBz5vtF4eQTYLVu2FB06kMRWuYVY1Y0Z8zHu3r1XZJ4ymQzz58/FK6+8nDfm7t17KKQjhXjNfPLJRAwfPoy6EJtTSJzBzz+fk7euwrELw8PD6XwePnxE+yfjDxyYm43eWCnvMfnM0ZS565qjEqvDFLBOAQb5rNMtrxWDfDwFtKB5aUM+Au3Iw/PN+49w4MwF+Hp4wMfLA0fOXYavtxca16qG6LhERETH4PXuz6Fn+1bYefgknsQn4vT1O6gaHIBP3xuCSSu/RePa1eHn5UkffI9fvIbtC2ZCJhFjwebt8PJyp9YvudZ6uV/2xHrm+KXr6NqqCc7fuItKgf6YMfx1bP7jL/rAP6hnZwoaiPXg2zMWYv64kTh28RoSU9MRGZ+IVZNGUYhYFoVm1z17MxfymfhxUhbjsj6ZAnZVgFjy9WyFEX1NQz79/MhVTMDaP+euoF61yujUrFG+Ww7H4dLdCJqYw8PNFSnpGfjrzCVqtUdi1pHkFL/8cwINa1RBi3q1cPjCFQggpPH1DMu9yGgcOn2Juv52bdkk70GBuOZeu/cQdaqFwt0l14IuKi6BzuXN57vk1SP3DxKrr1Ozhgj08UZ2ciSmLPseqN4RK0f2gMTIc4dOx+H3IycpmBzQrSMqB/rngcDk9AwKD6uGBFIX4YzsHBp/75VuHWgmcX0hcQP/PXcZL3VqCze53OSWMshn19NO42Ht3bsXffv2hbe35VlJ7Tt7NnppK+AskI+sm8C5tX9nYP2/mSAZd40V8tPF102AYC8RvN1E0HFAXJoWCRk6ZOSYjhUa7CWksfj6NHUp9uePWsvhwgMVsoyAwtY1pPBydew3pCQu3s2bt2gG2Zs3b4IAJwLNCJz66KMxGDNmNETPPEysOWvE6m3ixEkFMur26tUT48aNpa6whm6s+v71CUEI0GvYsCHCwsJojLw7d+7SKsQ9dv36tdRSjxR9jD2yljp16qJRowa4cuUarl+/TsclMfc2bdqAZs2a0fqRkZEYNWoMCIzTl6pVq1Irw86dO0GMR7RyAAAgAElEQVRezPeVvn58fAImTPgEZK6tW7fC3Lmz6bwMAaA5gI/0xyAfwCCfNVcXa8MUME8BBvnM08lkLQb5eApoQfPShnxZCgVmrPkOvdq2QM82zegD+MLvttPg9cP79aJxsUjZsOsAgv190LttS4ifgbvY5GRMGjwQIf4+mLj4a8x4fwhCAnwRE5+MRRt+wppZE2hw/iMXrmDky30o/HORSfWM79mqyVM2B5pqExy14lm2ZRfmjno7zyVOoVTh3wtX6ByJW8Kn3/xIH747Nm1o0trIAklN/Dh+Bvm2/8Ni8vEVk7V3HgUI5OvVGiP6diiza0svBgHpeldbWwmkUauQkaOC3NUVLmLTD6Dk4biwdUxZzJFBvrJQ1fw+GeQzX6uKUNOZIB8FNklaLNubjp3nc6DRGgd9lu6bh4sQcwZ64o32bhA5NqOzdGlF6hdOQkEqtGvXFhMmjKcWfMYgnCWDkt+ra9Z8jdWrvy7SjLjeknh/xGXW0MqNwEYC0Qhw0wNGEuNu9uy52LkzN/i9YUKQqKgomiyjR4/ueYCOuB2vWbMWq1atpvULux2fOnUaY8eOK2ItGBISggkTxqFfv5eKWPYZuvlaooFh3aZNm2LjxvU0BqG+kLUpFNYlCigc38/aedm7HYN89t4BNn55VoBBPp67yyAfTwEtaF7akC93aPLjMN+kRaPT0syYxRYaYZ7UENDW5EcFyYyr7408IdOH+Gd/sMQYjgbrL6ZBSZ9bIKfJqrmWfDewlEG+0pCT9eEsCuRBvo42B3DOIlFpzpNBvtJU0/K+GOSzXLPy3MLZIB/5GRaVpMW6fzLx/bHMPItja/coxEeEzwd44oVmrpDmGyZb253DtzMG+cikifXbxx9/hCFDBpvtxmpqsQT0kWywy5evRGxsbIFqxtxpC/dD4vOlpKTi55+3YO3adfTj4mIFkvHS0tLw99//5CXYeOON1zF79mcFEl7cuHETixd/STP8Fi4k4/Cnn84qkCSktCFfSXBPIBDCw8OdPlsQK0VTRV+Pj8WlvQ8qg3z23gE2fnlWgEE+nrvLIB9PAS1oXjaQz4IJVJCqFPKduYGl2/5ilnwVZM/ZMgnvJ5Z8bTHiRQb5bHEeGOSzhcqmx2CQz776O9rozgb59PoRd9m9l7Lx2W9pSMu23KKPvJ9tEibBoje90aiKBGKh8fhpjrZffOdDgFhGRiY4Tkczwv7xx15s2LAhz8Lts8/+h6FD3zYrWUZJcyHWaidP/od169bj6tWredULu9MSqHXq1Cls2vQdrl27ZjQ2n2HWX/LS+9atWzSbLXGfTUhILDKV/v370eQXhpmESSUyFonl9/33P2DPnj8KuBVPnjyJZhfWv3DXQz4Sq5DE+PP1zbfGK2nt+s89Pb3w+uuv0XiHJbnpkhiGmzdvRFJSEgYPHmpyCH29mjVNZ7E3d372qscgn72UZ+NWBAUY5OO5ywzy8RTQguYM8lkgFo+q+ZDvEPDMQpFHd6wpU8A5FKCQrw1GvPgcs+SzwY4xyGcDkYsZgkE+++rvaKM7K+SjwIYDbkWrsf5wJv65rqAx94gHr6mwAwTjkXBzAR4ivNXBFcM6u9HYfRW97N27j8abI6V58+Y0/p2vr2+pyULi//3yy6+YP39BHlQbPXoUtc7LdbPNd+8lce1q1qyBBg0aUNh3+PBhOg895COAj7jwkgQfJP4eKaR+rVq1QFxZ9e69piCfflGkH5LwY+rU6TRhhrG16yEfgWmbNn2LypUr89KEQb58+Rjk43WUWGOmQLEKMMjH84AwyMdTQAuaM8hngVg8qlLId/oalm5lkI+HjKypsylAIN/z7TDiJQb5bLF1DPLZQmXTYzDIZ1/9HW10Z4Z8ei1VGuDWExUOXVPiv7sKJGdqodKCxuwjYE8qFkIqFqCynwg9GsnRrYEMVf3EJt9lanWAmrY3nqhDJBJAKhIYjd9HAKNKw0GjI7CxoIWhgMxGwEEmFlLY6Ci2g/rEF0TPsrISI1aD06fPxL59++m26SHcvXv3MGzYCGRlZaFr1y5YsGA+AgMDaR1DKKaHfNHR0Rg58gOafIMk8li16isK+UgxXEdJkE9/dnbs+CXPxddw7YaZgo3F1bPmOjZcz7ffrqNAlRQSS/CHH37M097Qko9YVpJ4gcbqMUu+ZRDVbmrNVrA2TIFyrQCDfDy3l0E+ngJa0JxBPgvE4lE1D/JtOcgs+XjoyJo6mQIE8vUmkK8Ts+SzwdYxyGcDkYsZgkE+++rvaKOXB8hnqKlCxSE6WYuUbB3Ss7UQiwTwdhXC112IML+Sg+5lKXV4lKBFTIoW2UqdUatAV7kQwZ5C1AqRwFVqGNuZw6N4DY0ZmKngoCWmhgaF1JSIgSAvEWoESei8LIndzOfsEDdd4j5L3EYNCwGRv/22EzNmzKJ/JkkxNm78Fn5+fvT/E0u79PQMSCTiIm0Lz4eAMQLxSAINf3//Ah+np6dj8uSpOHz4CP37sGFDMWvWDPz++27MmDGT/m3OnNkYMuQt+m8y34ULF+H773+k/18P+QxB3ogRwzFjxjSaLISs46effsbcufNpfUPId+LESXh5eRVJ+EHaELfdL75YSNvUr1+fJskICgpCcnIyzch7+fJl9OzZA8uWLSlx/SXtjyHk27r1J7Rp04Y20VsMGnPXXbhwAQYNGmi0HoN8DPKVdObY5xVTAQb5eO47g3w8BbSgOYN8FojFo2ou5LuKpVsOsJh8PHRkTZ1MAQ4Y2rs9RrzUmUE+G2wdg3w2ELmYIRjks6/+jjZ6eYN8fPQlln/Xo9Q4Ha6igK+4IhEJ0KaWFG1ryaAP5xcRp8E/N3KQkVN8jECJWICGlSXoUFsGV5lt7PmIJd1nn80GcYd94YW+1PqNWM8RKLdhwyYQQEfKu++OwLRpU2iWW9Jm3rwvqKstSZhBQFefPr1NykLqz5r1KY4dO4auXbuie/du8Pb2xpMnT7Bjx695cfnIHFasWIa+fftg9+49FP6R0rJlC8ybNxd+fr44ePAvLFiwMG9eesh34cJFvP32MOqqW716NWr5R1x1z549hzlz5ubF5zOEfASuffrpZ2jVqiV69uyJ2rVr0bUfOnQI+/YdyHP7feutN2nyDalUSueqtzB8772RVJPikuOZc+4Y5MtXibnrmnNibFBHrYI2Khy66PC8wYT+lSCsVh8CVw8bTIANURYKMMjHU1UG+XgKaEFzBvksEItH1TzI9/N+Bvl46MiaOpkCesjXrwuDfDbYOgb5bCAyg3z2FdmJRmeQL3+z0rJ1+PeGAg/ic2O9lVQCPYUY0MYV7nJiSQb8cSkb4bHmtfV0EaBPUxdqXWgLaz49gCNZb00VYlm2cuVyBAYG0CqFM/G+9tpAzJnzOQV+xoo5Y5B2hplsIyMjMXLk+3lx8fT9kuQcTZo0AbHCI0UP+VJT0zB27LgiGXIJOOzcuXNeDL/CkE9vLWhq7bVr18bq1SspMCQWfuvWfUOzA5OyZs2qYuFmSedE/zmDfPlKMchn+tSoDvwI9YFcC1ZLi6TrAEgHjCmxmS4uCqrd30B75yKgNXLPEgggDKsD6cAxEFVvWGJ/rIJjKcAgH8/9YJCPp4AWNGeQzwKxeFSlkO/UFSz7eR9z1+WhozVNzckNaJv3/dbM3snbcByG9O6Ad/t3ZZDPBlvJIJ8NRC5mCGbJZ1/9HW10BvnydyQhXYcDV3IQn641a5t83HIhH/kvcc3ddiobT1PNaysRAb2buKBOCIkNWPbf7mq1msZ9I/CKJLQwLASoEWu14cPfKZCNtrAlH7Gae/nl/ia1IS62v/76GzZt2lwE2pFGJIYeSbjRu/fz1FqOFALUjhw5Qi0A9VlyAwL88b//zUJ2dk6eK69hdt1r165j2rQZCA/PtT4i0HHy5E9Qt25dDBs2nP7NEPKR+l9+uQTEClCfrEO/CLL2IUOGYNiwt/NcjAl4JK66pH9DF16zDkUxlVjijXxxGOQzfVBUv6+F+ujvVh23EiEfx0H97w4QkAi1quQxRGJIerwO6YsjYJO3ESXPiNUwQwEG+cwQqbgqDPLxFNCC5rdjsxCbZsbNyII+WVXjCihzMpGRluw4EaErwEaRYNx7ribgcaLC6Jco+fn/cnN/VPGRwRwYWAEkK/Ulurl5wMXdp9T7ZR0WVSDAXYJGoW68XZ+YttYpwCCfdbqV11YM8uXvbHyaFvuv5CAxo3hXXX0LElOPQD4S74+E39tyMhNxaea1FRPI19gFdUMlee6+tjhj+hh7HJc7T4FACE9PDxrXzlixJCafYXviDkuy6uoLgXqF4wEa1ieAMCMjE2ReJEuuRCIpVg7Ddcjl8gJw0lRDAjozMzPzPja19g0bNmLx4iW03kcfjcG4cR9T92W+hUG+fAUZ5DN9mlS/rob6xB6rjltJkI/0q/p9nXHrPVMjCgSQ9h0GSZ+hVs2JNbK9Agzy8dScQT6eAlrQPDpFgTux2TZ522nBtMpdVeJuUjfYBZV95OVubY6+oC8PRuJadP6PT8P5Esg3rW8VNAp1d/RlOO38clRanH2YTh/UWCk7BYi+dYNcEObL7jFlp3LxPTPIZy/lHXNcBvny94VAPmLJl1COIZ9jnkLHmlV8fAKmTp2Ohw8fYPPmjSitBBeGkI8kHalTpw5dOLF+3Lt3n9HsusTCslOn54zWK6152UN9BvlMq65YNx3a2xes2pbiIJ/21jkov58PTpFtcd8CuStk782BqE5uRmhWHFsBBvl47g+DfDwFtKA5eQA/9yijSKYyC7pgVc1QQCoWoHU1T8jExt/omtEFq2KlAl8efIxr0VlGWxPIN6VPFTSpzCCflfKW2IywvfCn2YhKUTALsxLVsr6CVCRA6+rsHmO9gvxbMsjHX8Py1AODfPm7ySBfeTrZ/NZCQN/Jkyepe3JpWPGR2URHR+Px40g6sfr168HX15f++969cCQkJNCkKA0bNqAWkLdv36GfVa1aBZUrVzZaj1g8OmthkM/0zhmDfAIXN0BcvHUr6VHcsR+kL7xTpHNOmQ3F2unQPbxV5DNh9YaQvTEewuCq0N69DOXWJeDSkorUEzVqB/m7n5s1D2c9l+Vl3gzy8dxJBvl4Cmhh85hUJW7HZrOQABbqZnZ1DmhQyRXBXsYDKpvdD6tolQJLDj7GVQb5rNKutBqpNDpcf5KJ1Gwtu8+UlqgG/QgFAjSt7AYft5J/qJbB8KzLZwowyMeOgqECDPLlq8EgH7s2mAK2UYBBPuM6c8ocKNZMhe7x7QIVZG99AnH7F6zeHM2Ff6HcsqSIm66wci3IP1wEgYd3Xt/aW2eh2DwPUCkKjCdwcYd89AIIqzeweh6soW0UYJCPp84M8vEU0MLmxJU0KlmBB4k5zKXOQu1Kqi4SAjUDXBDqLWdwoySxyujzpYce40oUs+QrI3nN7laj1eH20xwkZaqg5VhoSrOFK6Giu0yE+sGu8HARl1aXrB8rFWCQz0rhymkzBvnyN5Yk3th3OduimHwD2+Ym3iChCLb+l2V24g0Sk+/5xi6oZ+OYfOX0GLNlOZkCDPKZgHzZGVCsngzdk4j8ClI55O/NhqheK+t2meOg/G4uNFdOFGwvFEE2eDLEbXoV/Lup+gAkfYfR+HysOLYCDPLx3B9nhXzELY0AM5LRSh9+yjAMlWGOL/JvknFVIHCch13iunsnLhtp2VpoaeBgAVg2AisOswAQCQTwdhWhfogbc9G1QsLSbLL0UCQuR2WS01ykMHfd0lTavL4Uah1ILND4DDUNE8BC9Zmnm2Etcm695GJU8ZXBy1XM3KAtl7BMWjDIVyayOm2nDPLlbx1JuHHoag5izcyQS+DewDau8HYT0t/VO85kITrJvOy6MrEAfZq5oGaQ2KaJN5z2oLKJlysFGOQzAfmy0qFY9Ql0sY9KDfJxKQnI+WoCuOS4AoMKAytDPm45BJ65buOGRXNqP5Q7VuQCA4MiqteSWv5ZahGiS4yBYsV4cBkptDdhaE3Ixy6FwNWjXJ1rR1kMg3w8d8IZIF+OWodHqSrcT1IhPFmNqDQV4rI0SMrWIiVHiwylDioNVwD4kQczoVAAmUQID6kQvq5C+LuKEewmRlVvKWr7SVHTV4oqXhJIRMaQBE9hzWhO7jkaHQe1Vpcbp489gZuhWsEqYpEAYpEQ5L/22UWLp1yuGyz7KxKXIk1Dvsm9q6BpmPPGX3HWzaMvRNgNxqrto3cWB3pBZNUiymEjBvnK4abyWBKDfPniZSl1OHFbiZvRarPu+pV8RCCWfATYkfLPjRxceaQ2azcCPYXo28wVAZ4sBrJZgrFK5UoBBvmMb2dhGEZqCdw8If94CQVj1hTt7fNQbJoNqJQFgR2JsffBfKNdEktCxZop4LLSC3xeHBgsbm4M8lmzc9a3YZDPeu1oS0eAfIRtxWaocTNeifBEJW4lKPE4SYXoTA1iMjXIUuVCMI0O0BgDYSXRnUJtSHXi2kl+z4iFAnjKhQh1lyDUQ4waATI08Jehlp8UTYLk8HHhn26e5xax5kwBp1GAQT6n2So2UaaAUyvAIJ9Tb1+pT55BvoKSRiVpceRWDhLTdaZBHwd4uAjwQnNXVPbN/62breTwx6UsxCTpwBXz+9pdJkTHulLUD5VAJCzph3ipbznrkClgdwUY5LMA8nn4QD7xKwj9K1m1b+rDv0C1+9sibSXdX4f0lQ+M9smlJ+daFMZHF/hc4O4F+YSVEAaGWTQXBvkskot3ZQb5eEpoa8hHeFtqjhb3k1W4+jQHV2MUOB6Zjcg0NdIV2tw4dbn+tTxXZmVzYvKiA4QiUMBXx0+KTmGuaBQiR/MQF1TzlsJdyt5YWqkua1bOFSgZ8oWhaRgzay/nx4Atr4wVyFLrkK7U0RdgqQotErI0iM/SICNHR79HYzM1edbupC5xvNPpOOpqTJ7FJUIBvOUi+LuIUMldhEA3CVzkQvi5iBDoLoa/qwgeMhHcJLn1HPEBnkG+Mj5kTtY9g3xFNyxTwSE2RYv0HK1RTwdXuRBhfmK4yYr+3iYv1aOSNEjN1Bb2dKP3EalYgBAfEXXxZXzPyS4WNt1SU4BBPuNSasOvQPntZyDZcPVFIHeFpPsgwMC1lQA/YbX6Zrm7qn5fC/XR34sMWFwyD85YbEDSg5XxARnkK7VLx6yOGOQzSybTlWwB+ZRajj6EXHuag5+vpOFYZDZiU9XgyC8DO7E8i2TLCwAI1PKXoVdNNwxu4o06/lIKAskDEytMAaYAwCAfOwVMgdJRgLzwUml1NBxFUrYGD5JVOB2Vg7MxOXicqsbTDAL1tLlWOvqvIMOXY+Z+LRlauuf6ddP/SSQC+LqKEOYpQf0AGdqHuaBVJRcEuEvg6yKCi1hgt1AXZMkM8pXOOSsvvTDIV152kq2DKeA8CjDIZwLy3bkAxUbiWlsws62pnRV4+UHS801IOvXPtbIxUhTrpkN7+0LBT8QSyIfPgqjJcyYPjdF2UhnkI2dDVL+1RYeNQT6L5OJdmUE+nhKWJeQjVgY/Xk3BqjMpiEhUQkOTZDgJ2CtBVwHHQQoB2lR1xbh2vni1vqdDWjvwPB6sOVPAIgWW/xWJi6Zi8gmAyb3C0LQKs+SzSFRWuUIpkJilwd57Gfg7IgvHHmYiIVMDjT7RlL2+P5+BQAE4CCGATAg0qiRHj+ru6FvbHR2qutIESLYsDPLZUm3HH4tBPsffIzZDpkB5U4BBPhOQz0T8vJL2X1SzMWTD/wcC/QoX47Cu5Iy9RtsBKM4C0NQ8GeQraQdL93MG+XjqWdqQT63lsOdOOtadScKlpwqkqXS5pv62/f3PUxULmnMkuyuom1O7yi6Y2NEfz1V1o7H+WGEKVDQFVvwVhQuRGcaz6wqAT3qFoTmDfBXtWLD1FqNATLoaJx5n4fdbGbgSk4PoDA0UWi4/dIWjqvcM/EmEoMmt6vpK0bWWO/rX9aAWfyQZUlkWBvnKUl3n65tBvoJ7Rtxto5M0iErWIkthPKubq0yAMF8RqviLaZxqw5KQrsX9OC3Ss4m1cMFrmeM4yCQCVPIWoWqAGC7Ssr3Wne80shlXFAUY5DO+05rT+6HcttyqYyCsXItmvhV4eOe316ih+HoatBHXCvZphtstg3xWbYNDNGKQj+c2lBbku5eoxJarqdh+PY1mwdVV0O98ETi0CHHBkKbeeL2xF0I8JDx3iDVnCjiPAiv+jsKFxwzyOc+OsZnaWgGSUZ242x64l4G9dzNwISaHZoqncWid/XuT4+gLrmpeEvSp5Y5+9T3QprIrjetX2oVBvtJW1Ln7Y5Avf/+Iq/+9GDX+u6ekcToJ8DNWCNhzlwvRtpYMjcMkeaGw49K0OHRNgdQsHciLe/qivlAh77EJ3GtWTYoW1aV5mXmd+xSx2TMFLFOAQb7Sh3zkRiTp9hqkr4zK65xPbD1LIZ/u4S1oo+4ZX1h2BtSHfwWnyI01KPAJgKTzq4BEavweW68VSCZfVqxTgEE+63TLa8UH8uk4jsYJWnc2CZsuplCrPad/SOGpJ23+7AdRiLsYEzr4YWgzHwS75/+AKo0hWB9MAUdUgEE+R9wVNid7K6BPOHX8URY2XEjG4YeZyKGp4ssB2DMl7rP4ftV8pHitoSeGNvVB3QAZZKVk4ccgn71PtWONzyBf/n6k53D490YOIuKIo3/JJchTiIHt3OD6zCLvz4vZuBtrXlsvFwH6NnNBqJ+Y/fwvWWpWo5wpwCCf8Q3VRd2D7vFdCKvUBVzdC1QiGW+1l45Cc/kYuIwUox0IfALhMm45BH7BuZ+XtiWfQADZ4MkQt+1dZHxTCT6sObrWuARbM055bcMgH8+dtRbykbhB84/GY92ZRKjIHGwcj4fnsm3XXMfBVSzAnF5B+LC1P9xYZl7bac9GsrkCK/+JwvlHxVjy9QxD86osJp/NN4YNaBcFiEVNXKaavgRbejwh90VYRQzlwHEQckDHqq74tFsgOlVzh1zMz2yRQT67HGmHHdRRIF/dSmJ0qS+3iU71K4nxZnu3Ij+/E9J12H8lG+S/5hQfNyEGtHEF+a9OB2w/nY2YFPMgn0QE9GnqitrBIggr4r3NHIFZnXKrAIN8PLZWrYJy5xpoTh9AEXNhoQiyt6dB3Kp73gClGpOvGDdfBvl47GkpN2WQj6eglkI+Eovjm3NJmP1PHOJzNAzumam/gANq+kiwul8o+tTxNLNV2VbL0ehwOUbBrC/LVuYK1ftvF+JxKybbJPMf0jYQNQJdK5QmbLF2UkAHNK0khxsJGmeHEp2mxsy/Y7HnVjrS1Ry7zz7bAzGAql5izOsVgtcaelmdoZdBPjscagce0lEgny0l6tvUBZtG+RZ5bxCfpsWBKzlIyDAP8nm75kI+X3chjQW65WQm4tLMaysWAb0bu6BuqKRCvr+w5X6zsRxPAQb5+O2JSTdcAJLur0P6ygfFQ75iLPJIQ1P9C1zcIR+9AMLqDYosgEE+fntamq0Z5OOpprmQjzgW3Y5XYPSuSJyOzqHZ/lixUAEONCth79oeWPdyGCp52jdeH4mjWHf5PYCnRYWFKrDq5VqBEtwPqSu78SDg5VoWtjjbK6DU4crEOmgabBurGv0CH6aoMPdwHP64m47kHBbCwtTGkxdfjQJlmNDBH28384HUQjdeBvlsf0k58ogM8uXvDoN8jnxS2dzKkwIM8vHfTdWvq6E+sadIR5KuAyAdMCbv76bgGwGBBAgaK8Q1WLHqE+jiowt8TLL3ukz4Kt8d2OBTFpOP/56WVg8M8vFU0hzIp9Jy+OlyEibtj0GaSluOU+XyFNPc5hyH2r4yfPVSZWrVZy9P53tJBPKFM8hn7r6xekwBpoDzKKDS4uqEOmgSZBvIl67UYtOFJHx5PAFPs5iVu3kHJdeNt2ctd8ztEYzWlV0hNPMLkUE+8xSuKLVsDfnW/5uJz39Ls6u8zJLPrvKzwZkCYJCP/yFQH9sF1c6vS4R86hN/QPXrqiL1SFw92ZApRidCgJ3im5ngcjILfC6sWh/yj7+EQOZi0QJ0iTFQrBifF0tQGFoT8rFLIXBlYYgsEtLMygzymSmUqWolQb5MpQ5TDkRj/bkkcCzeBk+1DZpzAAnP93mPYEztHEQzEtq65EI+YslnH3c2W6+XjccUYApUIAVsBPlIfonrcTl457dIXInNqZgx9/geK/J9KACmdA7E5E6BZmXjZZCPr+jlq72tId/pcBWGfJ2IbKX9LNMZ5CtfZ5itxvkUYJCP/56ZtOTrOwzSvsPyBtDeuQDFxtmASlEQ2FWpC/nYJRDIioYC0pzaD+WOFUVi/hW2EjR3FQzymatU6dRjkI+njsVBPo2OQ9/N4fgnIoM9uPDU2VRzAcdhREs/fPtqVYhsDPqYu24ZbSrrlilQGgqQZ0dNBXT3JJZcFrpuGpWbQr66aFKG7rpaHYcN55Pw8R/R0Nr+PU1pnDLH6oPj0DBAjj+H1UB1X1mxc2OQz7G2zt6zsTXky1JyWLI3HT+fzEamwrz4daWtEYN8pa0o648pYJkCDPJZplfh2iZj8oklkA+fBVGT5/KamHS9lbtCNnoBRDUaFeye46D8bi40V04U/LuRvs1dBYN85ipVOvUY5OOpoynIl67Qoueme7gQk80iaPHUuKTmQnB4vbEvNg2sBlcbBonPhXx3S3TXJc+uMqEAWmKyUoEKYQ0kGaYlRV4BdSLudUoSrdvCQix3LG9l4SAOVl0sEECh48xad10fKX59qwrSlCREQsUoQghwOjobkw/E8n+xRCFfvTKDfGkKLUbsfIw/bqdDa9aOVow95L1KDgh0FePLvpXwTgs/k90xyMdb6XLVga0hHxFPpeFw+4kGZ+8rkJZDvs1sS/prB4vxcksXI9l1SeINBeLTzfvuMMyuq9UBOyzIrktiafZuKkedEIndQs+Uq4PMFuNUCjDIV3S7OGUOtJeOQtS4AwTuXqb3U6eF6vd1uQ8rqxIAACAASURBVPH4Cj1fCnyD4DJ+JQQ+AQXaK7csgebsoSJ9ihq0gXzkbEAizftMe+ssFJvnFbX8C6oC+bjlEHh4W3zWGOSzWDJeDRjk4yUfYAzyEcA3dMcD/HknDZxtf7PwXI0TN9cB07sGY/7zoTaz6KOQb9ntEt11A12E+GdkTSjVuopDZQQC3EpQ4N1d0dCaSaKIVeafQ6sjxF0MnRXQyxlPL5GGgNBemyJAn3HMLRyHL/uEoHs1t8Lf7eb24HT1yL00wE2Mrpse4HGausT51/GR4uQHNZGp0Nr40bHEqZVZBQKM/3uSjcE7IksH8k2sXyaQ72mGGoN3PMSRB5m2fq4vM+0drWM3sQALeodiTLsAo+EsGORztB2z73zsAfnsu2LTo6fncDhyS4Hw2JK/Z0gvQV5CvNbWDS5SAX1dsf9yNoWX5hQfdyGIRWGIj6jCfE+ZowurUzEUUO3/gfdCRbWbQVS7Ke9+HKWDPOu8p4+pdR2JmSeq0wwCL3+QNwEUAt65CPVfW6GLDi8C+EgdSe+3IX3hnSJL0j64ASWJsafILviZQABR446QDfoYAg8faC4dhWrXOnAZqUXqSV8ZDUm3gVbJxSCfVbJZ3YhBPquly21YGPKpdRxmHIjEsuNx/B+yeM6tojUXc8DK/mH4qEOwTZaeC/lulQj5fGVCXB1bF2q1tsIAGcK2L8Yp8fqOR+DM/OlKIN+Z0bUR5CICceOrCIWsMlPDoe26cFgUmkjHYVHvSnijvgcsNJZ0alnDfGSoveJOLuQr4QVKHR8JTnxQC5k5ugpjIUEiFvwXnYMhvzzm//1DLPko5LMssHJJByw2XY3e393D9ThFiXtYUl/s8+IVIPdUAvomdQqGpFA4Cwb52OkxVIBBvnw1iFHMvadqnLqnRHq2Drk/R4p+4RBvBTeZAK1qSNC0qjQv6c2TZC2O3FIiOVP77LeM8bYuEqBxFSmaV5NSQMgKU6CiKaANv1oqSy6XkO9JhFXaCCvXgvzDRcYt7YgL7g9fUIhnTRFWbwD5mEVG4/eZ0x+DfOaoVHp1GOTjqWVhyPf79WS8/nM4tGZmuOM5PGteSAF/uQgnP2qAugGl+2BqTGgK+ZbeNA/yjasHjUZXsSDfUwUGbX9oGeT7sA6CXcQVxrWZPExkaHRou/aexZBvcZ9KeKOBV4WBfOQ5K8xbitorbuNxqjmQT4oToyoi5MvGkB2lBPk+aVCqkC8lR4Mu6+8wwGfDb26BjsOm16pheMuAArCbQT4bboITDMUgX8FNIm630UlqxKbqqFuxsdeOEhEQ6CVGzUBxkRdJcWk6PE5UQ6Eq2lZArGaEgL+7CFX8RQzwOcH1waZYNgowd92iupqMs2fGFgh8gyEfNR/CkGomaxPrPMW66dBF3zejx/wqAu8AyD9cWGzfJXXIIF9JCpXu5wzy8dTTEPJlKDXosPoGbiQUzFzDcwjW3BIFOKBbdQ/8O7oByA+psiz3EhW5kK+EIPe+MhGujq9vEeRTZiUhJVuOkEAZ4p6mIyDID+rsNGjE7nAlaYVNFAHUeHD7PqrWbwASq7DYIhDg6aMIeFYqGMuQqMbXjo5a8j3NwaBtBPKZV3It+eoi2E1iNuTjtBpEPElCjSrBSEuMg7tPAMQCHdIVani5yosdOPPJLai9a8HXTVriHDVZyYhMA2pW8i2xrnmrza2VB/m+vgulJTEbOQ6L+4TijQbeZkM+cjnEPXkC30qVoUqKBTz84SblkJKSDS8fr2IN4xRpCXiqkqNaQMlp7oXIRFScGqHBvkXdCCwRp1DdPMi3/KaZ7roynBhduwJa8mVjyPaHpWPJN6lRqUE+pUaH4b9EYPu1FGbBx+M6sKapm0iIncNqoXed/Bg6DPJZo2T5bcMgn/G91XEcteQTGPmGJMaxxf3MJN9ZOhOm9qSdjXPFld/Dy1bmtAooVk/iPXdJn2Hl013XEks+8uKgekPIhk6DwC+kRE118VFQbpwN3dPHJdYlFQQ+gZAP/x+IJR8rzqMAg3w898oQ8n166DG++PdJqUIAntOrkM1JkosD7zdAt5rFBCwtBWUo5FtyvWTIJyeQr6HZkE8gFOLfjTNxML0lVkzrj7GDR2PiV+vB3dyBry/5YfHHzxtQOB0yM1Xw9HLL/QkqAJ5c/BWztiZjw9JRkEKHBzcuwq9OS7iL1IiNigZ52KY/WQUcsp9ewoqNRzF11iRISAeaTPz91wn0ffs9VPLMD8BqqVx5kG9rhNnXg4ADznxYz3zIJxAg49ExvDb+F2zfsQYnv5kCVadJGNDYHSM//AIrv1kAT3E+6FUrsiF28YD4GSPlcqIwZsw8/O+rdQj1FCEn7hZitMGoHuSF7PQExCdl0GVTWKzNwd4N8+HZfSq61PUCx3F4dPUoEr3bYUAX67/0ciGfFm3X3LEQ8gGL+1a2CPJxmY8xYcwUjF35M7xvbcYvSU0w9rUWWDFpIt6cvRaB8nyttGo1OKkcsmda6VQpWPbhYPRY8CdaBomhSIvBjUeZaN64FrJT45GQnEH3mZxdcDr8uXoGuJbD8XKHeiAPSTHX/0KcRxu80r2F1QQ5D/Itu4HHaaoSj2QdXwL56lZAyJeFIdse8H+CVOlwdTKBfK4lam1OhXWn4/Dx7kfQle27F3OmUiHr1POT4ezYxvCUi+j6GeSrkMfA5KIZ5GPngSnAFGAKOIACGjVNpqE+uhNcamLxL8sFAggDwyB5cQTETZ8r/q1DoaVxymyo/9oGzX97QawHjRapDJKOL0HywjtWu+g6gKIVdgoM8vHcej3k69atOxp8eRF3k0icoTJ+iuGA2v5yhLhLcDEmC1kkoYOxwnFoGOQKmViAG09zoCKvIzkg1FOC+Ew11OaYWJm0LiKvMHmKV1bNOQ4dqnri8OhGkOmJThmMRSHf4qtmuOuKcHViI7MhHxQxmDtjAT5YsAaVvXT4ZORETF62CjnXtuO7u5XxcY8guARUh5tMBHAKrHm/P6q8OgE+brlQjli3xabkoJK/BzitCuHXLiG4w5t4sV0tRNy4DJVABm36I+zYewkD3ngFcoEOiuQIfP/nTYwa8QpUCgUq1WiAQO/ch3uBOg0njhyDf90OqFfV3ywlKeSLzcagLffBmXk9CLQcznzcwGzIR6wWd345Fp7956NXwxDsXTkVwt5T0bu6CB+MW4kvF7wPNeeKIF8PQp9wfdc8/BERjK6tqua+mRcACU/j4R0YBImAQ1zEFaTI62LIG/2gS3uCu5GJ8HQV48Sf2+Fatyua1woEJxRj37fLUbvfSNTyEUMn90ODutWRnfgAJ06cg0LDQe7uh6ZtOyLEz61EoEUhn1qLtqtv5brrmntN6Tgs7huGNxr5mGfJJxDi/PZ5OKlojckj+yDh+Frsy2mLEX0bYOXUKRg260ukJGegSmgAnULSvZMYv+ooPhjUHsTCkvwtMyUWUq8QGtsrI/4RIuI1eGf0KMgzo3DnUSJcXMS4fOhXaGp0Q8safuCEIpzbvRFeHYahtpcOnMwHdevWhJjQXK0CF44dwNXbDyBy9UPbbn1Rr1pQscvPg3xLrpkZk0+KEx/WR6aigsXki8rEkK0RoP5gfIpSi6tTmqBJCH/I9yhZiS7rbiIyvWQ4y2fKrK1pBch1PKpdEL5+tTqNHcYgHzsthgowyMfOA1OAKWBrBZi7bvGKkyQbXFwUdJF3wekKZvsmsfeEoTUhkPEMT0WslRNjoLt/FZw69zeaQCiCsFp9CCtVB4S5LwZZcT4FGOTjuWd6yCeu2hLPr78BlTngjOeYpHmPWl7YObw+Bnx/C4fD056BxUKUgOMwsk0QFr9UHc+vv45LMdkQEjjQrxpahLlj/K4HuPE0u1goGeDjju5V5EUevk9HJONxFofGldzgZWAtpdPqkJCpwqNUFdSkFcch1M8V1T3EeavmdBxSstV4mKJAThmZdQi1OtyZ2Rq1yzA2373EHNRddMU8yPdJE/Mgn0CIk99NxZ6n9TBzUD3sP3MH+7b/hhcGD4U66iyOx/qgXYgajV54Dx0bVwF0Kqwa3hX9v9yPKoFeEOo0iE/JQFCAH9Vbo0j9f3vnAR1FtQbgb3ez6Y1AQg2EGkASEnqRakUQQQSkoyIqVRRBEBEU6SCoVB8IShUrgkpHeodQQ28hCQQS0tvuzjszoYlAEjaLJPnnnHf0mbl37v3+uzs73/z3Xk6dvkyFJ/w1WaOY4jh9MgKPAi78+HkvAntOwL+IG/vX/IihyotUck7gmsWDKhVK3Zi0q+PM2i95re8YCjfoyU9zR2I2ZT7IMyRfIm0XnMye5Ov7BEVc7LMwXVdH9Mn1vN5nGotX/I8VS3/myOY/sKvagoBCeuZ8v4o2LaujL1CFLm2f0+zZ4Z8+YoupOW+1qYXeTs+1iHDcCxfLWJDeYiL0UAjF/QNxdVDHqoUrF05gMnqQeHoDS7fFawKUtAgWrQil7UuNiDp/hvLV6+NsNHDk95H0Gr+Bjh1eJOrYFlYdSGb+Lz9RpuCDpwzfknxfHiY1O98L6uf4hZK0r+KVJcmnM8fQs20X3po8hyvbfuPqhT0cSi9Lg8DirFqyhPrNWxN+VUePd7rh7mAg+vhmes8OZd74N3CwM5Acdw2dUwGcjHrt+yLybCiKhy9FPNUfFzqiLpwg2eCCci2UMYuOMXxAG5ToU/z410E6dG7DudDjVKheB09neyzpCUx/90XWRZel99tdMUceYtHy3cyaPxfHB0j525IvhPPX0zIVolom3zuV86fkW3gq0wzjTIebuvHGB0E5Ivl6LDvFnF1XrM8uzKTR6veOi0FHgpqtrMuYYOduryc+zXLfz4m9Xoc6rBPVt17qFDrA1aiWMWf5u+sfzdKqUR5YVr1lqt87yTfamWkscuIERUGdtntwYJD2vSSSLyeg5p06RPLlnVhKT4SAEBACQkAIiOSzcgzclHzLoksya1u4bR5iFHBzNJCQYrrV2vp+7sxqV4Gm00K4kpiuZQx5uxuJSTRpGXpa9o0FOtTwoWe9ovRYekKbTqeW++tYDHNerUBCqpkBv56hZRUvDkcksfXcTVl44zIKNKhejg2diqF6/JtJfeoywt2n7+b7S7Du3Wo09bG7vaGE+lRlsfDn5lO0WR5Bihn6tw1gSn0vrVKtDjUJUFE4EhpO/Tmnic3cGWU/SmaFxV0r8Wo1n+yXzWKJE1HJ+I/ZB3dIznsV9VKn674XjMmchY034o4zbvgIEsu04vP+7dEbLQzoMYCBE78i5eBi5ob6MvK1erd5K+lM79GU5oMncjzCjuebBvHLhKHUevtzijobubJ/Ca8OWMyKDStw1pkwJx5n6MBpDBwxmPiII+y9ZE+9KkU5dfwCFQKqEH3oF1ZdLMbAni+jClu9Uc/I1jUo3n4Iq6Z8zsjf91DJM9MENe3hWs0ybbvgeNan61oUdvQLzJLk05PCvM8Hs+VEDLMWLECv6Fnx5WD0zw7i+TIG3uz7BV/N+Jjb77f0HP51ONvSGlNWf5Gn2nclYutsdqfVp3WjyqQlX+WV4Aq8+/NRGlUqgl5vYdWXb2GuNoBqZV3Y8PufVH+uBYlnQzAUroi3u45Zn49k4Nff46zTcXTlZwz/4TpLvpuEvS6ddtUr0W3Wal4ILvXA/t+SfFNDsr/xRnM/2gcUzFTyqcLhzy8HsWTTad77ahlVi9txbetMVibdzOQbyGsjp+FiuP2WMObkFvrMPkH3YIXKL3TBNeYAU34P55N+rbCzMzO2R0vMTYbx4at1QWfgzy8Hct63JS/VKM6qxd9Ro1U3LFfPkOpSHN9Czozr05ues5ZQ0duZ83sW8myX/7Fl72q8nTLkv16vx3K/xYtufx1lbLwxbl8WJZ8jm3tXyX+S70ICnRYczxnJN7gagUVdsviNeO/T4pJNPDF+H2HqfcrGh4dBx6FB1Rmx5gJzd19GFXh7BgSx8mg0w1ddwGS5S75ZFF4N9mZSCz9eXXiczWfjKO5s5MRHNRmw/Ayzd17+p0xWwKB+aB9wz3I06hj8tC8TNlwi/l5Z9opCt2o+vN+4OG2/C+X41Ue4y7ACHzYpxufN/EhMSGDFihU0a9YMT8/ba/XZOERS/WNKQCTfYxoYaZYQEAJCQAgIgYcgIJLvIaDdWUSVfNeio/nwoCf7LiZkml3yUJezKCzqUpkqRV20abbqNMNCrkbKejkSEp5Iyo1dWwOKOrPmxHW6LzzGU/4F6P1kcYp7OOBXwJHDkYmU8nJk08kYFL2OfRcz5t+npFsY3bwM07Ze4rM150k33/H0okq+GuXZ0Kk4F09e4sUfLt7aNTg8NoVYOwfW9q9BEy8d7367h1WXFeoEFGd2S1/szCaeHreNjVcs9G+XIfm27DpDr9VRFC1ZkLnty1HMXqHPd/uZfiDeJtwGNfFlbIuyNps9rUm+0XuyIPnsCHlflXzKg3fXNaeyZuU6qpZIZOYWE58N6IROlXyvv8sHk78iOWQJc0JL8Fn32qSawE6djqekMKFjUzrMWM/m2R/h/vR7POl1gtdGrGfB3FFs+mYol8p0o8czFbTnUnPSKT4bMZ+PP+rGp6Pn0bn/e/iXKERc5DFG93+HJzu340KMH326NcNkBtP1g7zUZTzfLp3Duond2OrZna/7qZlxDz4yJF8Cbb8PzabkC6KI64Mz+XQ6PYe3rcXo48u3Yz5lzPzF6BUdv08ZjOG5QTQrq+eNPlOYNnM4+pQU7O3tUXR69i8azB7nV3iu8Gm+2uHM5P4NebvTW/SaMpdiMVvpO+cC88a9rjlbvV5h7fQ+eDYbw5X1M4guWId2LZtgVFLZtHgMf5z1oFDSSd4dMwODgib5+kzYRNeurYk6vJ4d18oxd/YoPOwfPP82Q/KZqD1FlXzZsN0KjGteivYB3g+UfOp3xbWze7lgLs7m2Z/QaMAMgoobid46gxVJtXn9hcp88cH7vDZyOoa0JBwc1SnfOqKOrWfggjBmDwzi86mrGfZJP77v9wKlev/AUyXiGDb8a4ZMmoSrzqKtw7d6+lCuB3aheNgfhBqq0rlVUxz0aexcPpupK6MomXiaN6bPobynA39P7cSk47X4cdq7GLM8OjK8iib5xu7J+pp8farmQ8kXT6cFoda/cFLX5PuwulWST43Z7O0R9PrpVKYyOrPvlPv9Xc2Ia1w2Q1K5GnV829Gfz1df4MjlZG3G8oQXS7PhdCyR19OoWMSZbouPZyxdAZoEXNKlIkaDjlfnHSPRpFDExUD4p/WoM2U/uy4l/OOy6suuAY1LaJn0ceobLB0UdrVHvfduOHUddUfO6iVc2ReWwKlryQz94/y/JGHVYs6seiuA73Zd5qvN4VyMSc30HvKwbO5Vzs1Ox8mPauFMqki+nASby+sSyZfLAyjNFwJCQAgIASFwBwGRfFYOB1XyXbkaTZu1diRpGxrY4LAoLOj8BA5GPW8tOqZlaNTyc2fKS+V5ac5BohLS1dmF/PpmIAv3RTJra7j2YOFo0NEuuDA96hal5ayD9G5YggsxKYxqXpZlBy5r0xILOhvZezGOcevOa/LvH8ctyefL6cNnqTzrNOabp6jT6hydWPtuTRp76ej0xSaWhlko6VuI3QOqUhATTUZvZXOUif7tgzTJt+bvUFr8GkEadsztV5PXSjvywS+HmPj31Yw5Ujl8PFuhAMt7VLXZunwnopLwH7Uz8+m6jnaEfFAjc8mnWEhX9JiO/cLo5Zd4pmpx9K5u7N+5l0rVamKOOc/pOCfKeyQQll6cLu2aYWeJZUCL5gxdthHz0YUMmH6IxXM+pGW95kz/63d++2YO3QcNxUVdB02VfMmnGTl0Bt3f7MDRP+aSVKEZxTxcOLXrL5xrd6S2w2H+POlFn24vYDKb+PPT1iyIqErPdg25cmw9o2ZtZ+OOdRRwevAaDRmSL562849mWeOomac73g2miKtDptN1TSYTurQYPurbj7ZdOxNrcuDKqYMYiqtr+unZufso1YNKcSz0Em1ef4fC7vasnfg20XX680qAI12eeY4xaw7x18dtML44hjLhv1Cg2SCqFsrQTqrkWzejL2b/zhRzuMYfm49Qp3YNdEoqy/4M4b33uvDjF6PoP372LcnXf+pu+vftjCUphp++ncOTPSfxdpv6mG8IhXsN71uS74t9pD7gvH+VVSVfizK0D3yw5NNibkrH6ODAlx/0pPTTXTCaE7CLO0O4xYfSRd05vn8fpQOCObZzGw079iGglDdn9vzM9D3eTO5Tn0+7t6Riz6lUvLqE78Jq8XqZ4+w11aVzs2oZaxvq9ayZOYxz3o2o62tk/o/baP58TQxJkfy2OoT+A/sx88PBdJ82V5N8Gya1Z8qZ+prks1Oy/p15S/KN2cX565lPbq5Q0JHNfYNtJvnUfqsba6sZunZ2ei3z1aLosLPTaVPzdXodBr2O9HQzdkYDisWCxaLDzqjDdL91VK38DlS/wreej6XT98dyRvINqUlgMdeHbpU69ht9dYCt523zIkdtmHrraF2lIOW8HLV/H/q8H3O2XCI8Nk3LKH6rcQl2no9jz9lYbbxuPBvH/ohEzRpXKezE1v7B1Jq0l7plPWlUxoOv/w5j18AaBI3bRbJZ4Rn/Any/5woJN2JmBCa+VIZrCSYmrLvAUxU8mdOxIiU+3o6dXsf+D2uw+UwsfZad/OcUfEWhlq8rP772BJ/9dZ55ey5r42Pqy+W0l26L9l7Rpgjb7K3UzShaFP7uU5VgH4NIvoce2XmvoEi+vBdT6ZEQEAJCQAjkXwIi+ayM/U3J13ylgkWbh2plhfcqrkq+LlW0ujvPOahJpdqlPZjToTJNv9yjZfepKWJr+9Vg6f5Ivtl6STtX1TBv1C3BkGf92Hkujoj4VOr5eTB1wwUW7YnAaKfn67YVeSW4sFZPSGTiPSSfPxu6+JKSkMy2sCRNgCiKiXe+PcxZvSNr36tNk4J6Fmw8RUiigebBRalX2Mi6XWdp/9MFLTOif7tgpjQoyLZdp+m9NoriJbyY1q48vkaFLjN2sOhksk241ffzYHWvajjb22bRUE3yfbY9a5JvUK3MJd8N+slHfmHCumQ+G9AFxZLAqCGf8uoHn+CRHMaVVGf8y/qiR9GmN6bHXaLbW18wZ+EEjMlhfDf/L3r07cH50NPoYvazO748bZ4O1nY41YRP0ik+/WQeY6Z8zi9DXsKz63TqlS3M+gXj0NfsTUDKKn487KZJvuTrF2lZrz512nTH3ckOnWJi2/IFtJiwmm5Pln1gVqIm+S7F0Xb+kexJvgHVsyT51L5YkqIY2u89xs5fjMFi4ffZo1ECXqV5kDuHQiOpULkSzg6GjGmgej0zBr1J/T6TCSxmx6/TPqd2t49xSrqMiRSWfr+KfoP7YrZkTKnWMvlm9MX92dEE6A4wdtFBhg15Byxx9Pl4ITPH9WTywH70m/DNLck3fNl1flgwGaPFwqrRbfkpLJg5Mz8iLf2fi+Xe+SHTJF9aOrUn781eJp8FxrUsS/tAnyxlSOkNer4c+CYNtUw+O86vn8XqmCq83qIqoUdPUKxCAF4u9ljMGeuQ7Vs+kTD/XrSq6MLOX/5HQtnnebK0M9cVF5Z/M4OW7/TFx0mv7TKckcn3ETGBr9HaP43Xh/7GrK/fx+H6MYZ8uogJM8cyrH1Huk2bSzlPR05vnknLfj+xZuMKSng6aDhSU5Kxs//32p//YHUzk2/0Ds6r2U+ZfNdqkq9fdZtIPlXg7flxAmuuBjKoZ12mfTyCGl2GUMnhMKNm72HkiIGc37KIpTuTGPVJT2YN6U3JF/pTp3gcn439npGTJtrke+mW5Jt/JAem61oIGVrbKsmXmGam0uidXFQ33LDFvfHmALmRBOus13F2RF1+PRhFRHw6Ko83ahfl4z/PMndHxG3xeWPJiNEvlKFvwxI8Pe0AQb6u9KhTlIlrLrDotSqsPHoVF6OBqsVdCZ6wmwvqjs5qHxQoU8CBAx/U5KvNl9hxNpb/dahI6RHbGN+6HN6u9ry1NJTYVAvKjfNdjHperFyQYc/5MWzFGTacjMlY/0+no4CzHXM7VsLNwcCwP87wV2hMRjlbHRaFOe39afuEm0g+WzHOhfWK5MuFQZMmCwEhIASEgBC4DwGRfFYOjZuS76W/FNLunOpqZb3/KG5RWNg1gCrF3FiyJ1JLXVCn3rYK8GHOjnAS1LmbQI+6xRm39iyzt4bRoFwBetbz5cUqhQiPTWXAz6F81zmAD1ec5GqiOuVX3RQD+jbwpaiHA89O20N4/F07H6qZfDVVyVcKS1o6F+My1lRSdzVtNn43x/UOrH2vLk/52JGQko7Bzk7bqXX68kP0W3cZi5rmYlbo3746UxoU0oSAuiaS+mCTlJLGso0n6LUqInsbDmSDa9NyBVj5dnUc1VXVbXBokm/klixIPgMhH9bVpr9mZUZm0uGfmbAuhU/7vcKKKe8Q6f8OrzWvic6cxl+zh7I1qQof9O6Mm4MdkUf/ZHlYaV5vUkaLjE6dwasyNur5af58Gr7cmbSL+7EUDqBUQWfMSScZOXweY6Z+zq9DWnDGry3lfDw4tmM1NbuNpmLCX/x4xIO+r7Xg6PJxvPHVRVavmIqzGkudjmNLB9HvBzO/LJmIizpP9T6HJvnCYmn77cEsL16vU9fke78mRVydMs3kUy9rTrrC0L4Zku/CpvnMWBXFZyPe03bKDd+zjLHzd9L3o08oX8QNnTmesVN+pt+AzhjNGVNMFS2LTM/J7b8TVbwxtQvGcuiSQvXKfhj0Cmum9cL9ubEE6EMYPH4pz73wNDpLGj/viOabMa8z+YP+9J+YIfmOrRxF7wkb6dTxJZTEq/ywcCndxiym6zOB6kfgvsctyTdxVzYln8K4l8rTvmqRLEu+qe/30Kbr+lkO07v3WCZ8P58ibvbEXTrA0A/G0HnEFGpXKIaeJBaM+5R2g0ahu2MDA03wX93J+jPuNA0sMyHqNwAAHlZJREFUzO79Z6nToA4GvZ6/vh5MbFAPWldIpf2bk+j+WnOMieH8sSWcr2aNYlj7znSfPpdyHg5YUmMZ3rExx53r0r1DC5TY8/zw8zpmLlqqbWJyv+NWJt+oLZyPyVwaaZLv3Vo2kXzqZ+Hs9l/Yl1CWl5+uwIqF3+H/VAdK2F1g8Z8n6NyxNVHHNvJ3qIkuHZ5h1byv8K79ChW8Elm8ZB1der6BvQ12/tYk37nrdJp3KAckn4mQYU9aJfnULPNSn27N2GDiERwueh1nRtSny7zDHLycqL3o+v2tIL7eEsbcHf9cM7eyjzPregfj5Wxk2YEr1PVzx86g46d9V3i3SSmqjd2Bt7s9czs/gd/wLSgGHYUcDKh7Tat3lE9alCEp3cy+s3F88Yo/b/1wjL4NfXn9uyN4uznwUpA3o1ed1bIBhzztx2cvlCE53UxMsgmLujag+qJCgbgUE7HJJrxdjRRyscf/s21ctyUvRaF3/RKMea6YSL5HMCZzyyVE8uWWSEk7hYAQEAJCQAhkTkAkX+aMHniGKvmuXoum3057jl9Wd6q1ssJ7FbcoLO9ZjVNXk5iy+oyWjRDk58GEVv68+r8DRCeka2Lnm+4BzNsZzuLd4ZoE/PRFf3afv07boMI89eVubR2/cj6ulPBwYHr7J2g5Yw9JZjUjTCH0SgIpd++aqkm+SmzoWorTh09TdeaJG2vyKZh0OhQnJ9a+V5/GBeGNLzeyA2/+ejuAonoT/WduZdbpVG0acf9XMyTf7n1nGfz3ZWIS04iITSMq1ZSR/Wijo1c9X75qX1mTirY4TlxJxH/kpixIPjtChtTPsuRL3L+EEX/E8HJFE0kV2tA0oNhtSoqZ30d34Gq1Ybz5fDlWLPuZJq1b8PuPK3H3cL91nk6vkJKSjoO9kYTYa+jc/GjerDH6lGMMHTyPL2ZNIPZqFHZuXtouj+b0FI5uWcHMr8ZTod0k3uvUiPjoSFJ0nni5Z2RbqYdiTuFy1FUK+ZRQE0rve2RIvuu0/TYkG5l8quSrQxG3LEq+xEgGvNaDgSP6s+6Qmc7tnsd4K9R6zm+bx8Rfwpg2aRinVk2HwLaE71nLdcUJh5tT03U60lNTsHNwwJQUS1yqA01bvEiRAvasnPQGBVt8QU0/JxJTTbi4uGhiPDH6FEtmfcnyHVf5beUSdGYLppQ4oq5euTF91YCrZxHcXTLf1j5D8qVRe8KObEo+GNeqAu2rFs2y5Bv7TidqdOzLkW076TmgLw63fJqOlKtHad1xFAuWf0/6me2EJHjjl3aQ0Gt6nI3qBEXVIeswpyaB0VHdtpnr8akEP92GisXcWD55APE13qJjXT9ik9LxcHVWc02JvxbGT/OmM/eHwyxe/zMlXNU1/9RxlE74mUPs3X8U16LlqB4chIdrJjsR38zk+2wz52My36ygQkEnNg+oYxvJd/fIv5GxdQPTLZmvvUu5uen5Ddl767/Z4EtJk3xnY+g0LyQHJJ+ZkI8bEFjM7aFbejk+jVLDN2dvKvpDXw00yffpk9qLrOT0jLtLxcIu9P0xlLnbI9QdnzKmw5otLHujKhtPxTD+pfI0/mIX1Up58GylQvRaeJSIcY0JHrudUgUc+bp9JUoP36zxnP1qJS37VHVw2pKoCpqYCyjmyqZTMVhQtHX51Dio950d52L57K8z2pp/Q58tzf6wBDYfjiLBZMasrqWbsQ8vAaU9uBKXxnOVvZm365I27dtmh6LQtVZRvnqpFCtl4w2bYc5tFYvky20Rk/YKASEgBISAELg/AZF8Vo4OVfJFx8QwL6wgC3ep02Rt8+Pcx9lIdIpJy4RTjyfLFGBWhyo0nbqTywkZGXju9gZtTZ+biUOqg3m1RlHefrIkTabuvJVRFFDYlTX9a1Ph4w3EqU8k2sJa95hqrEq+2pXZ0NWP88fO0nS+uiZfxtNsUqqJaIMDawc20CRflwlrWXzRwouNKvJTuzKkxcXz5LjtHIhOp3/Hmkxp6M2a9Ydp8eMF0u5e+8/KGNyzuAXmdA7g9Xq+tqhdq1OTfMM3qDtgPPAaXk4GQoY21B4Ms5LJZ4q7QlhMCi4unvh4e2gZkHcelvQU0rHDqLOQmJyOm5tLRmZmJodaj8WcSPilWHxLFftXW9THzQunjlGgRAVcHTN2PX3YQ5N8F2NoO2e/9iCblUPL5BtUL8uSz2JK5cLZc9i7elC4SBFtfbR/HIpZyxh1dnIg5lo8Hl4e2hpYmR0ZvBViws/iWMgPJ/u7baaO5OuRRCXpKFXMJ8sS817X1SRfahq1x28lNTvJTorCuFb+tA8uniXJp1770rkz6B1c8PLxweFuWIpCYmIizq6upCTEY3R208REpoeSkZEUHXEBvUdRPJ1vCME7CpqSrnExWsGvRKF/jYSMjOKMOjI7bmXyjdiYxTX5nNg8sN6jkXyZNf4R/V2TfGei6TR3f4aFsuZIMxHySWMCiz+85LuSoEq+v0mxVZa7gjalVv28quPDyaDj2PAGdJkbwsHIBOx0On59O5j/bb/Ez/su88FzpZmw5hyuDgYalS/A6iNXOTGiAUGjt1G/XAFerOLNO4uOEDG2KYv2hGtr1pbwciTw821aJp9KVLsF3zFgW1QqyJwuAfgO3UDGKoB3HOr/vfGfShdw1F5iHI6IJ/WOF2rqn2v5efDDvgh6Lw3FYmXYMg25ovBm3RJMalFSMvkyhZV/ThDJl39iLT0VAkJACAiBvE9AJJ+VMVYlX0xMDFc9K9F57j5MWRQa1l1WoUFZL2Z1CKDp1B1E3j3NFkVbANzJoOeV6kV5va4v3b8L0f6b+kzt7+PCt92CeGrSNi2TT80eOHM1iZWHr/xzaqWi0LB2FdZ380Nvsfwj02/pb3t5c0c8qwY3orEXdB6/msVhCnZGO8a/XocBVT3YH3KGZv87Soe2tfiioTfr1h/khWUXH4nk05nM7B3WiGBfD+tQP6C0JvmGrYUHTDFUi3upG28Ma4TJosuS5LNZgx9hxbck3zd7sj5d12xhx+AGFHF3ztJ03UfYHZtd6pbkG7spI9spC7JWa4xFYVzrSrSvViLLks9mnXhEFd+SfJ+sy+KafE5s/qBBPpR81+g0Z6/1ki/VRMjIpgQWd3/oCKvTUCuM3MSVJPVFVBakcXavZFFoUcWbdtWKEJ9q1r5fm1UuxNXENHafj6Ogi5EGZQuw7cx14lJN+LgZiYxLY9Avx7meYqKYmz2nRjYi6PMt1C/vlSH5FhwmYvzTtJm5h+cCCrP3YiwXr6ew6ujVe36XvVipIP/rHEipjzaQ8oD2qxn0296rw5OTd2gvcW7iULX4xvdrM23TRRbsVjfNsgGnO9ulKExs5U/PWoVE8mV3vOXh80Xy5eHgSteEgBAQAkIg3xEQyWdlyG9KvoaNm1B66BouxWe+66OVl9SKP+1fiBkdAmk0aSvhd19TgWKejnzXLZiqJdzZdPIai3eF8WrNEtp6QDqdos1aykgcysjMSzNZGLnyOGrmxa1DgVLFfehe1fNfm98eDL3ELxdSaVfbF19HWLHrHMfiM1IcCri70qN2Ya3Myt0XcCzizbMlnTlz/grLjsff3qE3J0Dcqw5FoWIRN/YMaYiLvXUZaQ9q4onLCfh/tBoyWfNPk3zDn8p/ku9CNG1n78ye5PuwCUU88qHkG72e1Kyks90ckKrka/ME7auXzMgsygfHLck3fDXnozOfrlvJ24WtgxuRnLGUaL441CmiG05E0vGb3Tkj+T59hsASD/+ixGRWqDl6EwfUTZ1s5a6UGzOTFahW0oNlbwYTnZhOq1l7iU8xsfC1YO2+NHntWbacjr6dVajjhuRrQtDnm6hfriAvBvjw9vch/NG/Di1n7NbWs61S1I1Jr1Tiha92Y75Hll3Lyt5806UqpYaszVTybR9Yjycnb+ditLrZVAYQOxT+fr8e0zdd4PtdYbaXfBb4s3dN6pd0FMmXL74VstZJkXxZ4yRnCQEhIASEgBDIDQRE8lkZpZuS76mnnqL7t3uYv+Oi7X+kA7X9PLVFxXecu37/TJ50Mx3q+LLq6BWik0yg7jL6oCwBbWqRrZ7ErASdjeIql+9eq07H2rabqqs2R5N8Q//MdE0+b2cjB0c8qwnVfOJjtOf5XWev0XrG9ixnmuksFnYMaUqpQm63dgPORthz5alq5lFcchrBI9eQkpW53HdIvqkdgmhf3TfLfHMloDsarX52fNzsKf/Rn5y7lvmO3MHF3Nn3yTO5vdvZbv/S3Rd5ddaOnJF8o563SvKpQ/q9n48wZd1Zm0o+F4OOj1pUoHdDP/r+cJhFO8Iw3byfmSz0f7oMY1tV4ucDkXSas+/WeoUl3B04PrIpwaP+pl7ZAvRqVJrBPx/NuFfqM4xendKeDHvBn6ZTt7Pz3PV/9aPVEz580zUI38GrHyj5fD0dOTC0IdFJ6aTfMX1ZvSuU9HKm15JDj+T3g0Fdg/fTphR2tIjky/anK+8WEMmXd2MrPRMCQkAICIH8R0Akn5Uxv1PyhUUnUXfMBsLiHk02n5VNz7PFA4q4sXf4UxitXZMqE0InLsfjP3hFppKvpIcTR0Y3w9Xh3+uV5dkgABtCL9Psi02kqus+ZuFQ1+TbOewZapYpmIWz884pV+NTKT1wOQlZ5KT13KLwY+/6tKluW5H9OFKu+NEfHL8cn2nTfFwd6Frfj2R19/Hc/+4i0/6qJ+jQcT46id8P5MD6sKlmQsa8QGAJzyxd+34nnbuWRNCoDcSmmq2q536FK/q4MPmVKizYFcaqw5FEp9xel/ZmGVXXta1WjJeDi9J+1u6M72wF/Ao6sbJPHRpP3EKaWaF1UFG8XIz/GC/qxlSno5JYcyyKlHt8Rp/3L0Tjit589OvRG2vW3rulZQs5M6dzEF3n7iEt/fZ3ovpS6tM2VZiy/jSHLsXZ9kWbAq2qFmHpmzVITUoUyWeTEZk7KxXJlzvjJq0WAkJACAgBIXAvAiL5rBwXd0o+taqp604yYPH+LE9RtPLyUvwuAq5GA7/1rU/TSoVtzuZEZBz+g37LdOMNF3sDHeuUIlF7yM0/uXwJqemsCAnP8nRSnaLQtlZJ7A36/JPJh7qko55F289x9+bWDxzACjz9RGF83NQdafPPmHJ3MrJ453liszwHN7+wuXu05IDVVNfkG9uSQF/rJJ+2Tt6XW7WMclvIVnWKsirK0rU1Le//qVH/pJ5rviNjVt2Ix6jT3ZZ3N3dCvrOam0PoPnXrb+yQm9lIU6+tV8B0j8+rAR3/VpM5fwuzR8f6gQ20qcnx8fEi+XIeca6tUSRfrg2dNFwICAEhIASEwL8IiOSzclDcLfmS0sx0nLmV30LC1ScKK2uX4tkhoFcU3n3Gn4ntgh/JrGNN8r33U6Ybb2h9yM5UzOx0+nE/N7vTv4VT1iMqrLLOSs7MPgFV8o1vTWDJAtkve1eJjcejaPn1Nm33d1uIPqsbmB8qUDfSKleINQMaYG+nF8mXH2KejT6K5MsGLDlVCAgBISAEhMBjTkAkn5UBulvyqdVdjkuhwahVnLyaYJsdBa1sc54srii0CvZlyTv1cchkt9uc6v+JyFj83/0ha5Ivpy4q9QgBISAEHgWBlHRCJrUlsKRXjlzt3cX7mbrulG2no+ZIS/NmJV6OBnZ9/AxlfVy1DkomX96M88P2SiTfw5KTckJACAgBISAEHj8CIvmsjMm9JJ9a5cVriQR//DvXkvLR1o5WsrSmeGDxAmwY+gxeLg7WVJOtsiciruPfb5FIvmxRk5OFgBDIFQRSTIRMeZXAkjmzRmZUfCoNxqzh+JXEXNH9vNRIdVOjMa9UZfALlW91SyRfXoqw9X0RyWc9Q6lBCAgBISAEhMDjQkAkn5WRuJ/kU6s9fSWOlyav50jEdcnos5LzfYsrCs9ULsqi3o0opK1P9ugOTfL1+U4k36NDLlcSAkLgURFQM/mmdiawVKEcu+KRS7HUH7WK2FT15ZcsZ5FjYB9UkcVCr6YVmNyxBg7qhiM3DpF8j4R+rrmISL5cEyppqBAQAkJACAiBTAmI5MsU0YNPeJDkU0uei4qn68y/2Rx6GW7/vrbyqlJcJaAutt6udhlm9XgSN8dHv3PtifAY/HvNzXTjDYmWEBACQiDXEVDX5Pu6e45KPnVzir9DI2k9ZSPXUyTL/VGMieYBxfn+nScp4Gz/j8uJ5HsU9HPPNUTy5Z5YSUuFgBAQAkJACGRGQCRfZoQy+Xtmkk8tHpuUxuDFO5m74Tjp+XWxfCs5/6O4Au6ORoa0CuL95oHa7qT/xaFJvrdmSSbffwFfrikEhIBtCaSmEzLtTQL9vHP8OmsOX6LrzC1ExqVIQl+O082oUL0rPh9QnIW9GuJ5l+BT/y6Sz0bgc2m1IvlyaeCk2UJACAgBISAE7kFAJJ+VwyIrkk+9hOr2/jxwgc5frtEyGBSZqfRQ5HUK+Lg58OfQFwn2y7lpZA/TmBPh0fi/MQ2Mdg9TXMoIASEgBB5fAup03dlvE+jnY5M2Hjh/jWbjV4noswFdgwLt6pRmUe8m961dJJ8NwOfiKkXy5eLgSdOFgBAQAkJACNxFQCSflUMiq5Lv5mUuxyYxbMlO5q4/ikVEX7boO9sZ+LBVdd5tHoSb06Ofnnt3Y09cuob/61Mlky9bUZSThYAQyBUEVMn3TV8CSxe2WXPDohPp+c0m/jwQJstZ5BBlZ4OBL1+vT9cG5R+Y5S6SL4eA55FqRPLlkUBKN4SAEBACQkAIACL5rBwG2ZV86uVMZgtbQsMZvmQHW45dQtGL7btvGBRQ1wp/uXY5hr5cS1sfSveY4Dpx6Sr+3SZLJp+VnyEpLgSEwGNIICWNkLnvEli6iE0bl5RmYubqI4z4aTfxKSaZvvuQtHUWheDS3szq0YjqZbwzvU+K5HtI0Hm0mEi+PBpY6ZYQEAJCQAjkSwIi+awM+8NIvpuXTDdbWLH3DFOW72XHiQjSzBYy/WVuZXtzTXFFwcXejqerluL9l2pQz78YhsdMhp4Kv0adnlMkky/XDCppqBAQAlkmkJLOxhn9qOJnu0y+O9uy50wUw5fsZO2hi7J2bZaDpK4FAkXcHen9fCADWlTFxSFrWe4i+bIDOe+fK5Iv78dYeigEhIAQEAL5h4BIPitjbY3ku3lpRVH4a/9Zxv+8mz0nI0hMN6Gov9x5TFLWrGSU9eIKOkWn7QLYOLAUH75ci5rli2a9+H9wpsVi+Q+uKpcUAkJACNiegE6vf6R3IYtFYcm2EwxduBV1Kq9ZXcz2cUndtj3u7F1BUXA22vFsUEmmdG9IKW/3bJUXyZctXHn+ZJF8eT7E0kEhIASEgBDIRwRE8lkZ7JyQfDebYFEUrsUnM/qH7cxdE0JcUgr8RzvHWokle8VVn2m2UNjLlUFt6vLG0wG4OzvKs132KMrZQkAICIE8QSDNZGbJluMMmr+Zy9cTwZDfXng9OIx6s4UmQX7MeuspyhT2QPcQIlQkX574qORYJ0Ty5RhKqUgICAEhIASEwH9OQCSflSHIScl3Z1NU2Rdy9jLLthzlt62hRF5PzFi77yF+zFvZRdsUt6hZewqlfDzo3DSQ5rXKU9m3EO7ODra5ntQqBISAEBACuYpATEIKf+w9w8TfdhNy5vKN9WvzqfCzWPB0duCVJyvSq1kQgaW8Mej1Dx1PkXwPjS5PFhTJlyfDKp0SAkJACAiBfEpAJJ+VgbeV5LuzWVfjkthx/BIbQ86y5cgFjpy7TGKaCXUmE4/ZOnX3xqmAKvX0OjycHKherij1nyhFk0A/alQohqujvZVRkOJCQAgIASGQVwmkppvZFnqJhRuPsHzXSdR7onr7yzMvve4XOIuCvZ2BSr4F6dKkCi/XrYCfj2eOdFskX179tDxcv0TyPRw3KSUEhIAQEAJC4HEkIJLPyqg8Csl3ZxPVnXkjouNZuesEO0LDOHwmkkvX4rSHHnX9Iu3B5+bxqBMe7ri4mnBoNBgo7O5MCW8PqpYrRv3KvjxbvRwF3ZysykCwMmRSXAgIASEgBHIhAXX92qjYJH7deYKftoVy4FQEVxNSUJe60I5Hfc/LSYZ33D+Nej3linjSNKg07RpUpq5/CYzqNvM5eIjky0GYeaAqkXx5IIjSBSEgBISAEBACNwiI5LNyKDxqyXd3c9XngoSkVE38rdh5nK2HznHucgwXr8aSGJ+MSVEwq0ve2WAfD/V5Sn3ssFP/p2bpebhQ0tuTMsUK0rhqaZ6pVg6fAq44Z3G3PytDIcWFgBAQAkIgHxGITUrlr72nmL/mAHtPRnA9Pom0XGj69Cg46vWULuZF46DS9H2xJmWLeGFnwzV5RfLlow9KFroqki8LkOQUISAEhIAQEAK5hIBIPisD9V9Lvns1P91kJtVkJiU1nSvXE7Qsv+i4JM5GRnP0whXORcYQFZtIfGwiSanppKSbSDNbtOm/N3f1VQWemo3nYDDgbG+Hk6M9Hh7O+Hi6Uq54ISr5elPCxxMvNycKebjg7eGKg9GAg9HOpg8mVoZLigsBISAEhEAeI6Bm8iWlpBN2LY7txy6ybNMR9h8PIyoxGbPJkrGsxeOynq16o7UouDrZU9zLjedr+9OiVgUCShfB08VRu48+ikMk36OgnHuuIZIv98RKWioEhIAQEAJCIDMCIvkyI5TJ3x9HyfegJqvTnW7JPAVN8CUkp5Galq5NebLcmDKkPhPp9XqcHIzamnn22oOHTntOyhCAuXlelJVBl+JCQAgIASHw2BKwWBQSU9MIi4rjTGQ0B89GcuriNY5cuMLxC1Ekp6aRblHvd9qbrZs3tYz+PMyt7eZUW+2ft+s06HXY6/UULujOE6V8qOhbiAq+PlQp7aNlvRf2dNFeiv0X91ORfI/t8P1PGiaS7z/BLhcVAkJACAgBIWATAiL5rMSa2ySfld2V4kJACAgBISAEch0B1b+lpZtJSUvX1rE9FxlNxLV4rsYmEBmdQHhMPDFxSaSmpJGSZtJegKn/TDOZtQz3W8v+6XQYdDoc1Ax3ox2ORjscHIw4OztQ2NOVogVd8fF005aqKFbInfJFC+KuZeg9XlnuIvly3RC2aYNF8tkUr1QuBISAEBACQuCREhDJZyXum5Kvdu3aVtYkxYWAEBACQkAICIHHgYDFYiHNZMFksaAaPjXrT8tk1+nQo8POzoDxP8rCywk+alb/ihUraNasGZ6enjlRpdSRiwnclHxFixbNxb2QpgsBISAEhIAQEAIqgaNHj1KgQAGqVav2OAFJ0ynqL9BccKiS7/jx47mgpdJEISAEhIAQEAJCQAjcJiCST0aDSkCVfFFRUQJDCAgBISAEhIAQyCME/P39RfI9bCxjYmIetqiUEwJCQAgIASEgBITAf0ZAzUyUTL7/DP9jc+H09PTHpi3SECEgBISAEBACQiBnCBiNxpypKGdqyT2ZfDnTX6lFCAgBISAEhIAQEAJCQAgIASEgBISAEBACQkAI5DkCIvnyXEilQ0JACAgBISAEhIAQEAJCQAgIASEgBISAEBAC+Y2ASL78FnHprxAQAkJACAgBISAEhIAQEAJCQAgIASEgBIRAniMgki/PhVQ6JASEgBAQAkJACAgBISAEhIAQEAJCQAgIASGQ3wiI5MtvEZf+CgEhIASEgBAQAkJACAgBISAEhIAQEAJCQAjkOQIi+fJcSKVDQkAICAEhIASEgBAQAkJACAgBISAEhIAQEAL5jYBIvvwWcemvEBACQkAICAEhIASEgBAQAkJACAgBISAEhECeIyCSL8+FVDokBISAEBACQkAICAEhIASEgBAQAkJACAgBIZDfCIjky28Rl/4KASEgBISAEBACQkAICAEhIASEgBAQAkJACOQ5AiL58lxIpUNCQAgIASEgBISAEBACQkAICAEhIASEgBAQAvmNgEi+/BZx6a8QEAJCQAgIASEgBISAEBACQkAICAEhIASEQJ4jIJIvz4VUOiQEhIAQEAJCQAgIASEgBISAEBACQkAICAEhkN8IiOTLbxGX/goBISAEhIAQEAJCQAgIASEgBISAEBACQkAI5DkCIvnyXEilQ0JACAgBISAEhIAQEAJCQAgIASEgBISAEBAC+Y2ASL78FnHprxAQAkJACAgBISAEhIAQEAJCQAgIASEgBIRAniMgki/PhVQ6JASEgBAQAkJACAgBISAEhIAQEAJCQAgIASGQ3wiI5MtvEZf+CgEhIASEgBAQAkJACAgBISAEhIAQEAJCQAjkOQIi+fJcSKVDQkAICAEhIASEgBAQAkJACAgBISAEhIAQEAL5jYBIvvwWcemvEBACQkAICAEhIASEgBAQAkJACAgBISAEhECeIyCSL8+FVDokBISAEBACQkAICAEhIASEgBAQAkJACAgBIZDfCKT9H4QfAlv6pruiAAAAAElFTkSuQmCC"/>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4" name="AutoShape 4" descr="data:image/png;base64,iVBORw0KGgoAAAANSUhEUgAABPkAAALMCAYAAACWvmclAAAAAXNSR0IArs4c6QAAIABJREFUeF7snQV4FNcahr+4ExISEgJBAwQN7u6uRUqR4oUCpUCRUqBAoUCxYi0U18JFihWnuEvQkGAhSIwoxO0+/1lmMzuZ3Z1NFj/nPve5l+yZM2e+c2aSeff7/98kIyMjA7xxBbgCXAGuAFeAK8AV4ApwBbgCXAGuAFeAK8AV4ApwBbgCH6sCySYc8n2sa8fnzRXgCnAFuAJcAa4AV4ArwBXgCnAFuAJcAa4AV4ArwBVgCnDIxzcCV4ArwBXgCnAFuAJcAa4AV4ArwBXgCnAFuAJcAa4AV+AjV4BDvo98Afn0uQJcAa4AV4ArwBXgCnAFuAJcAa4AV4ArwBXgCnAFuAIc8vE9wBXgCnAFuAJcAa4AV4ArwBXgCnAFuAJcAa4AV4ArwBX4yBXgkO8jX0A+fa4AV4ArwBXgCnAFuAJcAa4AV4ArwBXgCnAFuAJcAa4Ah3x8D3AFuAJcAa4AV4ArwBXgCnAFuAJcAa4AV4ArwBXgCnAFPnIFOOT7yBeQT58rwBXgCnAFuAJcAa4AV4ArwBXgCnAFuAJcAa4AV4ArwCEf3wNcAa4AV4ArwBXgCnAFuAJcAa4AV4ArwBXgCnAFuAJcgY9cAQ75PvIF5NPnCnAFuAJcgY9AgW3/XPkIZsmnmB0F7Gyt0LpZuewcKntMfEIybG0sjTYeH4grwBXgCnAFuAJcAa4AV+CzUSDZZOfeaxmfzeXyC+UKcAW4AlwBrsB7UCA9PQNrt5zDsxdR7+Hs/JRvS4GvulTHmGHNjDr8yAlbYW5hhl8ndYSFhZlRx+aDcQW4AlwBrgBXgCvAFeAKfNIKJJtUqDeNQ75Peo35xXEFuAJcAa4AV4ArYGwFmjUsjdk/dzbqsDPm/4vtu6+yMcuVzo/1f/Qz6vh8MK4AV4ArwBXgCnAFuAJcgU9aAQ75Punl5RfHFeAKcAW4AlwBroDRFahYzhMrF/WBqamJ0cb+a/1pLFt1go3n5poLKxf1RgEPJ6ONzwfiCnAFuAJcAa4AV4ArwBX45BXgkO+TX2J+gVwBrgBXgCvAFeAKGE2BAvmdsPL33gzEGavtOXADU2btUQ+3enEfVCxf0FjD83G4AlwBrgBXgCvAFeAKcAU+DwU45Ps81plfJVeAK8AV4ApwBbgCOVXAysocqxb1QRlvj5wOpT7+wpVHGDJ6k/rfv07uiBaNyxptfD4QV4ArwBXgCnAFuAJcAa7AZ6MAh3yfzVLzC+UKcAW4AlwBrgBXIEcKLJjRFQ3qlMzRGOKDHwWGo/+I9YiOiWc//n5IE/TuXtNo4/OBuAJcAa4AV4ArwBXgCnAFPisFOOT7rJabXyxXgCvAFeAKcAW4AtlSYOKoVviifeVsHSt3UFxcEvoNX4eAh6Hs47dRqddok+UDcQW4AlwBrgBXgCvAFeAKfAwKcMj3MawSnyNXgCvAFeAKcAW4Au9PgYF96mJovwZGncCI8X/j9Pn7bMwm9Uvht2lfGHV8PhhXgCvAFeAKcAW4AlwBrsBnpwCHfJ/dkvML5gpwBbgCXAGuAFdAsQIdWlfAlLFtFfdX0vGXufuxY+811rV8mQJYtag3zM3NlBzK+3AFuAJcAa4AV4ArwBXgCnAFtCnAIR/fG1wBrgBXgCvAFeAKcAXkFKhTwwuLZ39pVHFWrDuFP1afZGO6uzkywOfhntuo5+CDcQW4AlwBrgBXgCvAFeAKfJYKcMj3WS47v2iuAFeAK8AV4ApwBXQqUNLLnQE4Ozsroym1+19f/Dx7LxvP1MQEqxb3QYVynkYbnw/EFeAKcAW4AlwBrgBXgCvwWSvAId9nvfz84rkCXAGuAFeAK8AVyKKAs5MdVi7qjSIFXYymzrlLD/HtD5vV482a0gnNG5Ux2vh8IK4AV4ArwBXgCnAFuAJcgc9eAQ75PvstwAXgCnAFuAJcAa4AV0BDgRULe6FqxcJGU+XB4zAMGLEeMbEJbMxR3zZFr641jDY+H4grwBXgCnAFuALvWoH0jHR2ShP6j4nJuz49Px9XgCsgrwCHfHxncAW4AlwBrgBXgCvAFRAUmPFTB7RqWs5ogrx6nYh+w9fhwaMwNibBPYJ8vHEFuAJcAa4AV+BjUSAuNR6PXwUhIPYR7sc8RuDrIKSkpyAjIwOmJqawt7RHYbsCKOFYFCVze6GofaGP5dL4PLkCn5oCHPJ9aivKr4crwBXgCnAFuAJcgewpMPKbJujzZc3sHazlqGFjt+DsxQfs02YNS2P2z52NOj4fjCvAFeAKcAW4Am9bgeMvTmOx32qEJr5kYI/+I27k5FN5+UxQxaUcFlSbDjMTXjX+ba8LH58rIKMAh3x8W3AFuAJcAa4AV4ArwBXo2bUGRhvZYTftt33Yte86E5cKbFCePzNTUy42V4ArwBXgCnAFPhoFKCx3zf2/seHhDiSmJeqdt7ejF6ZVHIuC9vn19uUduAJcAaMrwCGf0SXlA3IFuAJcAa4AV4Ar8FEpQAUwqBCGMdufa05i+dpTbEgP99ysUq+7m6MxT8HH4gpwBbgCXAGugFEUIJCXkJYIcxNzWJlZaowZkhCGebf/xOnQi4rOlcfKCd9490Fbz6ypKZLTk5GclgpbcxtWZZ43rgBXwOgKcMhndEn5gFwBrgBXgCvAFeAKfDQKVCxfkAE4YyYNJ/ceufiomZmZYvXiPihfpsBHowmfKFeAK8AV4Ap8PgokpyXjeuRtXAi/BlfrPKjnVgMetm6soEZSejJOhpzDcv8NeBEfqkgUc1MzNMlXD4O8e8HN2oWF7aZlpONp3HOcDDmP2JTXqOtWHWVyl4SFqbmiMXknrgBXQLECHPIplop35ApwBbgCXAGuAFfgk1LAM78zA3yuLg5Guy7Kv0d5+IQ2Z2pnNG1Q2mjj84G4AlwBrgBXgCtgLAWS01OwI3A/9j49jEevnjCHXdnc3vBxKoNijoUYlHsQG4iHrwIhVNNVcu7clo4o6VgMZZ28UcXFB2dDL8MvOgC3o+4hJSMVxR2KoEuRtmiRvyHMOehTIinvwxVQqgCHfEqV4v24AlwBrgBXgCvAFfh0FLC2tsCqRX1QumQ+o13U/Yeh6D9iPaiiLrUxw5rhqy7VjTY+H4grwBXgCnAFuALGUiAhNQkL7y7HieBziEl5pTGsjZk1HCzsEJ4UyQptZLfROHmsnRCeGIGktGSNYejn7Qs0R/+SX8HMhOerza7G/DiugEQBDvn4luAKcAW4AlwBrgBX4PNTYOHMbqhfu4TRLjwmNgH9h6/Dw8BwNmbv7jXx/ZAmRhufD8QV4ApwBbgCXAFjKUDA7efr83Aq9DzSMtKMNazB41AOwC8Kt8GI0v1hykGfwfrxA7gCMgp8vJBv3i9d4OnhpL6mY6fuqRNciy/UztYSA3rXRVpaOh4/iUBqWhp8bz5FaHjsO90RXdpXRsfWFWFurvqWIjI6HotXHMedey/eyjzKeHugVMl8KFMyHwoVdIFrHnsEBkVg+LjMEKK3cuK3PCjp2KJJWTx+8hLnLz/CsZN+Wc7o5poLDeuWhI21BdZsPpfl8+6dqrK1iIqJR3BINC5dC8SBo7ff8szf3vC0xyf90AZFC7moT5KSmo4de65h575rb+/EH+DIDeqUZM6ZZy+isHTlf7h19/kHOMv3P6W6NYtjYO+6sLZS5UG5efc5fpm7X9HEihZ2xbgRzREcFoP//XNV7zOM1qRBnRIwN1M9+0LDXmHxX8cVnSs7nRb+2g1VKhRWH5qamoYNWy9g1cYz2RnO4GO+/rIWvIq6ahxHz5g9B24YPJahBwi/7+h5L270+2bTtovv/PeeofN/l/0njm6NL9pVMuopv/1hM85desjGbN64DGZNNm4hD6NOlg/GFeAKcAW4Ap+tAgmpiVhybw32BB1CSnrKe9fByswKXxfrhp5enXmOvve+GnwCn4ACHy/k27HuG9DLptD+2X8dU+eoklyLW8smZTF+ZEvkcrBW//j0+fsYMf7vd7p+Q/s1wNc9asHCwoydN+zlK0ya8Q8DTG+jTRzVCp3aVoKpaWbVohch0Rg7ZYfel/LszEd6fTSGdE2ka5YdDaaMa4v2LStAKMZEoG/omE1syp3aVEKvbtVBOZYo0XlwaAzG/bwjC+iZNqEd2rbwUV/mybMBGPnjVr2XPXxgI7jl1Z+36cGjcPx3xh9dO1SBY67Mfaf3BJIOSsHAqG+b4stO1dQAmYbxvfUUw8ZuRly8pi3e0DkI/du19EG1SpngJLvjKD1O6bWLx6td3QuTfmgNgrzUkpNT2TqsWHcaj944a5Se/0PqR7q7uqiuSVdLTErBhcsPFa1562blMeH7liAoRO3S1ccYPGojKpTzRHBIjE4YNOOnDmjRuCx7tqSnZyAw6CU2b7+EHXvlgbL02UBr0bnPn/ouJ9ufL5/fE9UqF1Efn5KShrWbz2HZ6hPZHtOQA6Xnl3sWGjKeIX2n/9gerZqW03ju0/Vv2n4Rv/95zJChFPWVXis9b35dcAD7D99kx0v3mXivKTrBW+o0qE89DOlX36ijT529F//868vGrFS+IFYauZCHUSfLB+MKcAW4AlyBz1aBpPQk7HpyAGvvb0N0cswHo4OLlTMGe/dmOfp4MY4PZln4RD5OBT59yPfr5I5o3qisGgrFJySzl51t/1wxaMnI+ZLLwUbnMeEvY7VCu3cN+Qh4TJ3QDnmc7NRzpmv/bdEh9YuIQQLo6fyuIN/apX3hU1ZVoZDcmQQX5i87wv4tvWaCPMvXncLqjWc1Zr/5rwEoVUKVg8kQACCFlNokIWBCrqHpEzsgbw6SuWsD1+LzDhvYEL261oClZWZlKnKpTv9tPyj5u7HalLFt0KF1RWMNp3ccJdcuHqRc6fzMzVi8aF6NsWmP7D14Q/YLAL2T+EA6yEEjuakZAs2l8IUcj+Qy9iqSFzv3XceshQdkr/7LztUwfFAj5pIVmr79pgTyNarrjQG968DM1BQTpu/KEZT9XCFf369qo3/POmpwK15AyhM3flrOdJXbEB8j5OvYpiIm/9DGqHc3AeS/1p1mYxbwcGKAT/iywagn4oNxBbgCXAGuAFcgBwpQ4YwL4Vex2G8VHr96mu2RKMTWxtwaVqaWIBceFc5ISUthlXiT05MQn5qYrRBg79zFMbLUQPjkKc0q+77PFhOfjOTUdDaLXLaWSEvPwOtElesxt60lLN5E572NOaakpSMpJR3p6elZhjcxMYGluSmbGzVrSzNYmNG/05CUkgZKn0jzfVctOSUVqWmqnI2WFmbqyB0l509LT0dcfBKSU9IYq3F2tMPruCQkpaTAwtwMdrZWMDdTGaTELSk5FSkpqbK5IilyyMTUlH1Oa2djY8XMP2SGSElJAelnb6eb6SiZ+wfe59OGfPTiP/vnzsjn5qheh3v3QzBgxDpFbhfx4ikBPIIbRklffRtD+sJO19K+VQV1eJ2+4+nziuULwsM9t7oruW7I4RUcGq3kcNaHXGlrt2QNeZUO8C4gHzmaxOCM8h/NmPcvjpy4q56OGALSD8mlt+CPo2pXnYWFOWpUKap2dhL4JDdgYmJWx1tMbCKDwU+eRrDxla7ru4J8g7+uh17dasq+1CteYJmOck6rDxnykaN31uSOKF7MTeNqCODuO3QT037L6vDNiT7v+lhDIR+5l3UBWQKoV3yDNJx8cXFJsLW1Yr9gtcFCqVOSdKDiAotWHMf23VfZOft9VQt3/YMxfupOtUy6IF+tasUYmCJwT7+A6Q+TS9ceY/RP2wx+Rgsn/Bwh3xftK2PEoEZwsJd3DpOuBPpyClCle/9jg3z0Zd2iWd2NeguTg1UIdac/SFct7gP6fc0bV4ArwBXgCnAFPjQFXsSHYP7t5TgTdhEwEKJZm1nB3SYv6rrVgJuNC+zMbWFpZgErUytYmFqwsN/E1CQkZyQjKika1yPv4HrELcSnJiADygp3mJmYYYh3H3Qr0o6NqaRFvk5CSHSCkq5Z+hRwttUKxGb9cxO3nkbDxtIc3zQpjrDYJGw684iN8VNHH5QqkMkXhIEJvM3cdQMJyYbnODQ3NUHT8vnRoIw7LtwPx/8uPEF0nPB+qtLPJCMDdtbmaF+lIHZdDERKahpaVvREu2qFsPvSYxy4GgSSetk39djf1f7PorDu2F0G0dgHGbTqwlqo/q1qGWxs4f+rfp6B6qUKoG3tErA0zwrahCP/OXEHxy4/gKmJCbo0LodaPoU1Ikp0LUzIyxhs3ncJ9x6GwNLCFPPGd8P6Xedw+eYjlCjsjh7tasDDLZNlCGPtP3Yd/529DUrJw14e3lwDzbtMSU8ULuCKg8evwsbKEl071kWxwu7YsecMfG8+hFNue0wa9xU7IjQsCkePX8PzF6pcykybN8MVKOCKtNR0BAWFyF5C0aIeaNWqJnI5ZBqqsrUJ385BnzbkozBdyuEmDlk1REexy0sJ4HmbkE8u7MmQa8luX+Ga9B3/LiBfv561MbhPPbVrjaAlUXnh3g5/+Qo37jxF2+Y+6jV/+jwS85YcwY+jWxnsqpPCDiV7gHR6F5Bv3IgWIEeK1ZucavrWx5DPPybIp83Bl5SUis07LmHR8qwhihSiOnxQY1StWAjzlx01quPREJ2V9n0XkI+cfPnz5Yazkx27nwicU6i70Eizeb90RbVKRdSuaHLKbth2AXsP3sTU8e1QvkwB9hn9nHJh/rnmJDtcDvItXXmCpS+gqqb0R4i40X198NhtzJz/b7ZA3+cG+QjwDRvQEI65dH8rKYC+X+btN1quyo8J8nkXd8fKRX2M+qWINPXH3GlfoHH9Ukpvbd6PK8AV4ApwBbgC71SBZ3HBmHfrD5x/eVXRecn1RG69ai4V0dqzCfJau6CwgyeoYq6uRoU8QhPC8ehVEDY+3IGbUXdBLkJ9zdPOAyNLD0TNvFUZNNLX0jOAbeceY+6+O4pBonjM2T2qoFEZd1lW0HzGYRy5FQwHGwusG1obD0NfY8xGVSTgicktUL+0prmAfh6XlIpC325DdHyqvqln+dzawgyTO5fH2HblsPX8Y4zZcAXPIuNhbmYCK3NTJCWnsSg2d0drbBheHwOWncKziNdoWbEA/hhcFxM2XMCWUwGoUDgPLs7twq7p0NUn6PrrfiQkvcm7mJHxBmQRzBL+P/G8N/+fQa43n2UA/VqVx+whTZk7b/k/l3HzwRvgJYKDN/xf4F5gGBu3snd+FMvvrH5XEF7SG1b1QoeG5WErigQiAR4EhWHsnB04cdEfttbm8D80AyN/2YKdh66iVqVimDOuK0p5eWTR6rc/9mLJ6gNISExmAJI0SkpMQXp6Glo1qYyu7Wph0PdLYGZigv49m6JLhzr4ceoaXLjkhx5dGmLuzEFszLt+gZg0dQ2uXfNXnUOtA1CtWilkpGfgwsW77HrIEUhVpuk9h9ahft0KmDN7CNzd8xi81u/ggE8X8kldX9kRk0O+zFxdYv3k8na9C8hHDgxyYmhrBOU2brvAQKCdnRXrlpCYgjWbz+KLdpWNCvkIRFCOw4SEZNjYWDLHpACT5SAf7SXK13Tj9jPZ6ZOTqUOrCuqcjdR/3d/nWfEIcaMQMMo7V7NqsWzDa333ghzkI2Depnl5fYeyz+lBaG1loTE/KZDVNxA58LSFjArHkrNs7IjmKFjAWWM4snmv2nBG1oFapUIhjB7WDCW93Nk8KW8juUGNGdqs79oM/VwMUgjGBT1TOUupiZ2pApTOjpOP9mx0bAKaNijNdCGX7K8LD+DQsTsMivw4qpU6Dx+dl9bz3yO3MGnmbjYPckwLx9K/xSG80mcD/WKkPxq1fflC60cOXCpMROOQU7OklxtMTTVhoDYdqZgCPaOEpu/ek45jSG5DuTm8y5x8VOSjf686sH/zvBPmQw5LKvRBuTSl7j7SlLTdf/iW4q1Ie4DumWs3gzSO+VggH6WtIMBXuKDx/hDzfxCC/iPWg1yw1OhZROHsvHEFuAJcAa4AV+BDVSAtPQ3/BB3AYr/VSExT/f7S1kxhgiquFTCsVF+4W+eFvaU96GeGNAJ7McmvsO7BNmx9vFsniKPw3LaezTCqzCBYmyvLaU4htMuP+GPspqsaxkQGY1LTkUoUkP5eNjOFhZkJ+/tT3DZ8Wxftq3oiPCYRHeYcRX5nW4xsUxZ1vN2gD/LVK5UXh32f4+f/XUelInkwqm055M9jh/azDuN1Uhpz890PfYXXSaqwUZ+CTrC11O6IoxDc/o1KoGe9YoiKS0bXhSdw9FYwmpbzwOyvKmP8pis4cuM5RrctgzFty2HZgTu48igcBV3s0bl6ERy6HgS/Z1FoXtETg5qXgZWF2RvI9y+DfPbW5hjcqjxsySCSoQpDZo0keuPwS0pJxambQbhEhQszMtCvdXnM/qYp0+3rX3bi0MUHKscfc9io3H/0TsDCijPSGVRj5QDefK6CZkC/9tXx06Bm2HboGrYeuAZ3F3usnt4LQSGRbyDfPdhZW+CeGvJdQe1KXpj9BvJ9N2UD/B8+R1Wfopj+Q1dcu/kIIyatQcCjYAzt3RSN65XHiAkrERYehQW/9EOT+j74+dfNiIx6hfJlCqNGFW9s23kSUdGv0evLxmjasBIzGdy5G4ifpqzE5Sv3UKWKN9q3ro2lf+xAaGgkalQvw/brxYt34eqaG7t2zERk5Cv8vvh/OHbsCurXq4jfZg9FvnzG+9vSkHtLT9+PB/JJKxaSo8RVlO9M/PJLSfsJAIhfOrMjmhjySav55nXNpeGcoA2+h3J/zd4reyp9OfmkUFLqIvsQnHy9utVgVWkp59Dfuy5j/lJVLjxqxoJ8BJPKlvLAlh2X1cnbaXwl0JY0mznvX4we1pQV32DPrQzg8H93WOiyofnxdDn5xHtDeu3aIJ+u5P/fDmiIPt1rakA+aX8Kh+zfszbTX64RnPMLoG9Y9FviKYcfJYfP46xZhZP0un4zCP1HrNN6y1C11BaNymDFevmCFnJrpS9f3PdDmuBlxGvmDFPSWjcrx3LDSfNekZvz9+XHZAEGhfP+8mN7lPDS/ObtQwd9YpAizVUo1lrQ2N3NUWeRFHo+pqVlZCm8sXXXFUwc3QpOue3w7EUky2VJjj4p4JMLqSUQt2BGVzVwFffp072WRtEhufWl/iFhMdi17zo2b7+o4eCTe7Yo2SPZ7aNvr+ob911APoJuY4Y3R+um5dTPDGFeVPxiw9bzrNq8tpB+6kN7ae6Swzovh+4vGoOqldPvOALix0/fUx9jDMhH17JkTg+ER7xiVZDfRkXsFQt7oWpF4xUOio6JR7/h61iVd2r098l33zTWtzX451wBrgBXgCvAFXjvCgREP8K8O3/gRlRmuiPxpExNTJHXOg9mVBqPMk7eOucrhOESVKMmQDS5fHob7v8PfwSs1+ro87Bxxw9lh6KmW+Uca/TyVSJzwq07pap4/23TEpjXuxoDX3KNIF/ewVsZ5JvzVRX0qF1EAeRzw3drL2DxIX+0q+yJBb2roqhbZoHGi/fD0XrWUUTEJaOoqx2OT26BQq6a713aLjQxOQ2d5v+HA77P2dgrBtXEoOVnsfdKEH7uUhERsYlYcUQIw6VRMmDCgKYKvE3uVhWTvqyqAflsLM3QpEJBlk+wf4uyWLbXl+UZpGNaVyuKuIRkHLv6GPeeRODB8wgG7fq19mGQj3Jm/7zyP5y9+YSBL3LM0XFmpiaZYb5v9gD9vYg3cJWAH0G+jg3KoX/nGvj73ysYP+8fuLk4YM/SIWwMlZNPDvIVw+xx3ZiTz6fZBISERaNNk4pYNXcQ/AKeYeiElbjr/xRjh3VAm6aV0fObBQgOicCf84bgzzUHcc33vipnnwAk31wr/fvY/tkoVbKQBuTr0b0Jpk7ui/Ydx8HvXpAG5GPXaqbCooxnZoBDvhzfpW8GUBqyRt0vXHkEn7KeGsnhKXwvNU23TZicJeRAEiC/tqIMFAI8YnBjDfcE5bojuJA/nzyAkTq1IiJfY9XGs4h9lciukKr/EsARoIvw+bMXUaCQIHKwDexdV2tOPqram88tN15GvkZ8vO5vZt48heGeNxdz7JAbTVu7efc5q0w5f0ZXlpRf0CYwKIJVpBXy1RkD8hXyzIOFM7sxt4Xw0n/gyG2s3nQG/XvVZQUmqDgANdInMipOY9qR0fHMoUI61a9dQv3ZnXsvWPhgAY/c6NujthrOPg+Oxsr1p5HyJnGpVAOpo0ccrptdyHf6wn2WW5HcTH7+wezcFCbZvpWPRv5EciBSqOnfOy8zkEUQjF60xQU2pPMlzR4/Cce8pUdw7pLql5q00Qv1sAGN0KZF+SzuH3oon7/8kBXtILeP3LGjv20GAmzkINOWO81QyEcFA8h9SWtL96628wvzoRdqOkZcMZs+oxduCvG84vtE636WyytHnT9k0CeFfAQrCxd0YfctFXghLQhgGwKnpF8a+AUEo8fAlfimb312XwmFiejcVUUhuuzPiAywMHn2Sxxgjjzxc1MQn+4Rgja018WVxcWLk5iYght3nmHbrissLx85XcUQifp+SJCPQmMrlPXExauPcfyUn2w4sVLIR/c1uWPp/p+39LDi0GTKYzhicCOUKKZyo4qbEEK95K9MB7A20EfreO9+MKiv3POCqpUTuBLuM+p/6PhtTJi2S31KY0A+qkJO57G1sWSFkAIehmb5kkfrDa3gg5mTOoLcrcZsQ0ZvYs8qajQ2nYM3rgBXgCvAFeAKfAwKpKanYv6d5azCrjRXnqOFAxrkq43B3r3gbJk1Fxr1p1Dc53EheJ0aj7iUOJZzLyUjlf2BSAU47C3s4GSZm+Xtc7DIhFp03nFXZuBs2CVZmXycS2NOlclwtMwEZdnV01DIR4zA4evNDEhN7uyD8R3K6YV8dUvlRd9lZ7D+9CP0qVcMc3tVhYuDKpKMimbM3n0LU7b7sn93qOSJH9qXhaOOghgEzEp6OLK/7cSQr0ZxFwxv7o3FB/xw8X4Yg3wU2rvn8mOOVGzXAAAgAElEQVTW78bjCGSkp8PN0Rr5ne1gapKBgU3LoH/z0hqQj7LjUPippZkJ6pXzwJGrQTCFio1U9nKDX1A44hNSmBOP+okhn511ZiGPWw9CceZmIIuW8yqQB+3qZaYpSUxOxf7TfngaEglzU1O0rFMKxTxd1Mu465gvBk7aBCcHG/w1vRcKuDvqhXwF8jmhbJPxbH+NGtQK3/VroQH5urStgaoVvPDbkl2Ijn7NIN/x0zdx795TxMUlIODhcwYj87s7w9nJgYUVL10wAkUKuWlAPg93Z3iXLIhLl/3YcWInn5WVBWrXLo/kpBQE3H+KsLAoDvmye3NKjzME8tHLpzgUjEDagmVH9FaVlb74ykE+qWOF5imEpjWp7230CqRyoZNibaTQRl+lS+HYUd82xZedqjGd6KVq47aLGs45qf7SKsXSyrXGgHwEbwgyiPPMUXjYiHFbWKgV5VSipq1qrjDnQX3qsXx1d/1f4OgJPxw4ept9JJ0jvdgS3LF+k9dOX5ERY0C+K76BiqruioENadK3R60sgI8ertTElU4FfU5feIB1W86pXTG0T3p8UR2d2lZi0FAKBwiCk4tq9qKDWm/ZNUu+ZvBcOFYasikcaAjkk4Nu2sIJtbmXmPvwVhBzGdH9oq9py2EW9CwScxYd+uBCd6WQj3Lf0XOI3Fh/rjnBiq8IkI9AZ9lS+pP+S8EcgbjEJM38IRQy7ZjLWqM6uT5tpZ+Ts/LYqXvo3LaS2nFG+yYw6CUrikIwka6jjLcH5kztDPe8juyzf4/cZp/TXviQIB99CSF8gUCa0ZcqR/7zY5BOaLogH+1hglotGpdFkUIuTBOlFd91AXo6t9jBJ10HCiMl2CeXt4+ep9LnBR0v/tJFGI+el5SrUXDbGQPyiTWl86SmpjNHr1w+TUP3H3050rt7TUMP09l/yqw9LBSaWuUKhbDy995GHZ8PxhXgCnAFuAJcgbepQFRyDMvLdyz4tDr2h5x3lG+vW9H2aF2gSRbQRnAvPCEC92LuIywpApvu70RIYpjKKSUTwZvbwhEtPRuiXcHmKGRXAOQOpDEuhfti/JVfkJCmMrmIm5OlI4Z4f412BZvl+PINhXzkaKv+4z74BkVhbNsymNa1InPh6crJR5Cv5cyjOHzrBYa38Abl9yO3HDWqzNtx7n/4764qh52thRmsLcx1RlvlcbDE7XkdWI45MeQzMckAWVzYl+sZGQzyjW5bloXdUtGRooM3Iy4xBaPbl8ekrpVZ2Cs1clWqcvKpwnWdHSxhZW6GkIjXMAGF65rA08UOr+KTEf06kY1NIcMeznZ4EhKTBfKlZ2SwSKBr/i8w6vd9uBkQDFtrS1xaMxQerrnYOc/dCMTIuf/g0dMIFPZwwu6F/ZA/ryqlFbkBT1+5j44jlsPe1hqzRnVAlbIF5SHfwSuoXVnl5LO0MEfdzlNhY2WBn0d9gV6d62hAPsrmY5JhgrS0VBaWTZCvddMqbD7XfB+gTfepsLOxxIxJfdClY12mi+A4FYfr5nKwgYtzLjx/Hg6qGCyGfI6OdpgxfRBiY+OxY+cJXL3mzyFfju/SNwMYAvnE5xRAxPo3jhJdEEAJ5Fv4azfUq1lCI/m8kGT+bVQg1QX5hPBD+l8xtKEqiuOn7dIKPBrV9WZheZRkX2j0jL587TEGj9oou2TkVqBQWrF7igBc/+GqsE5jQD5pzj0BsiYmp2gU3JC6CJXuMfHLJI29//BNNG1YRp2IXV+RETHkoxf8q75PWIiZax4H9rInFBDQF667+a8BKFUin9ZpyxU+mP5je7RqWo49JOlz2heUs84tby7ZsFUanF7er996ysJga1YtysIwpXCPxqLiJFSB+MSZN0lHtcyMQAGFyIqhopxzSCnk01YVVw5US3PpCVOkdSDnF4XJE+RQ0giWUAjpV12rM/eQuClxAyo5hzH7GAL5gkNimCPOGI3COf0fhDLXshQkKx2f9he5fcmtRkCLmtwzjVIr0DNJgFC6nLJKz53dftockQS9Fs/urk4FQOPT75f/7b6qkT9SH+QTf2EhzFFawEE6dwKDlC6BnOJyeajJkU3huVt2yH87TuNpC3EXzkWuynOXH2LL9ktqN+zEUa3YFwPCl2ZSAJdTyEeFcyifYz63zAp1hjhSda0xOb/pyyxjNsqRunLDGTYkpYRYtai3RtoQY56Lj8UV4ApwBbgCXAFjK0CuuxMh57AqYDOex2dWDc1j5YRBJXqiRYFGsDLT/Nv4VcprnA+7ipMh53DppS/o3wSILE0t4GzlBAcLO5iZmCIuNQEvEyORmJ7EQnKpUm4D95oYXro/q8pLjc459vI0PHyVNeqGxiTA+H3ZQaxyb06aoZCPAFa3BSex/dITDG1WErN7VEbnef/phXzlRu/GveAYjG9fDtO7VlT/vXTtcQRqTfoXSanpDDyRe04uFzXlDUxOS2fvdnlzWePZsi6wMDfVgHyl8udCp6qFsOvSE5Zz7+cvKmJM+3KZkG/QJrxOTMGYDj4akI/0E0O+fM42aFqxIDYcoTDtDLjmskGvxqVx9vYzXL73nMmd19EGzaoUwaYjt97k5FOF61pbWuD0jUAcu/yQVeo9cN4fjylHeEYGWtfxRnHPPDDJAG49CMb5G+TyS0LR/M5oW78s69OganE0qOKFwOcvUb37HDbexMEt0KSWt17I9yw4Ar1H/gE7WyvM/ekrdGheRQPy1a9ZGt5e+bF112nmwCPI16ZZVXY9BPlad5sCOxsrzJjUG1071dfIy5gJ+fzQqEEl9OnZHJN/Xomgp2EakI+gIL3H0DqlpaWxv/95Tr6c3KGiYwkcuLqoKDFVZCQ3jqUorp5yR508ex8dWldAZZ9C6hchAXjRC2S5UvmZa23n3uvYue9alpnpg3zDBjZkIaNCyKRQBXLiL/+wsd415KNzSudEP5PLmSVcrJD/SJyYnj6jRO2LVhzH9t3y1ZboOOnLKTkkCTSRUy6nkI8cXVMntAMlSBcahdNOmLaTVY6sVrmIzp2kz/EofUGnF0nKW/VN3wbZgny6JqMP8s2a0gnNG5WRHYLW7tqNJ5i54IAGpBWqm1Ys54mjJ/00Ko/Si/LIb5qwvIMKClGpz0sFDvYdvIklK48rBmRi2CgMROGd4lxdSiCfXLVWbftwzLBmLMRZWlyA+gth23RPUqi7NKEuPZDFzwkljyN9kFzJGMbs8z4h39ot5xnYKuDhrA7RTUlJZQ42svK/jk/Gi+AodrkhYbF4/CQC9WoVR5P6pVhZe8r/R/cmAWIB8slBHOnzg/bUtDn7cPJcgOyzRXjey+lsSOENaZoEGk8bZKIiFmOHN1cX9aG+VHRhzuJDamcX/UxfuO6ooU3R44tqGlWFI6LiMOXXPVlcpAT36L8ExOXubW2QfuPy/iykW2jkqJz+2z5WXOXH71uikuh3pFRD+r1GKQ6mz90PryKuWb7cuXc/BANGrGPPjJxCPgLI4jQMdD2nzgdg5IStObqFmjcug1mTO+VoDOnB9Ltxxvx/2Y/pebN6cR/mQOWNK8AV4ApwBbgCH7ICaRnpeBr3HDue7ENIfDiC4p6DquxS2C01CxNzjCwzEG08m8LKTBVuKrSIpCgsvrsKVyNuIjwxApamlqjpWgXNCtSDhYkFrM2sGBQkp15qehpep8QhPCkCc24tZUNQFd65VaegsouqeF9wfCh+ujYLd6IDskhGkI9cfJUTm+BRYBSa1iyJQh5OMDfTXqxCm+7ZgXz9/jiNdaceo089L/zWszJ6Lj6lE/LV9nZF7r5bmJFxapcKGNUm891u2nZfFqpL19SleiF0qVlYNh/g6v/uY//150hJS0ft4q44NbUlg4GaOfkK4K9BtTFoxVnsufyEQb58TjZ4HBqL+KRkLD94FylpGajm5YqaJd0YVKzhnRcdahQTQb5k5HO2xcJB9dF95n4GCyp5uWJW/wbYcOQWtp3wQ0pqGjrWKYGCrg5YRF8as8IbKshnYWaGBX+fw/Q1/7GfC7n2xAU42FpQoQ2Nohsq9+EPXzfCmK8bM4dckSaT2DUO6FwLX3eqibFztuPEBX9V4Y3Dquq6uw5eYdV1Z4/vhmu3AjF6+kZWSG7hlF5o3biiBuQbN7wD2jSpjK9EOfleBEcgNDQKoeHR2LHnDCzNzFCHYGBxT7ZeTRtXQvWqpUThun5o27oWhn/bGUO/nYuHj16gapVSzKV6+bIfHB3tMXfOt4iMjMWWv4/C98Z9DvnexkNPGt5D5xAS0ovhQVS0Cj5Q+KfYhUZ778btp+g7bK3G9HRBPgIXUye0Z3nshGYIDMhp4Q1dOsqBF22hlKQD5RQUf5sg58aSO5/cC5mQoymnkE/qGKH579x7jb1UTRnXFu1bVtAJsAgkkGutfGnNUEVynuzaf529UIsdSZT7ixw4E75v+c4hH8EC2k/SRpCEACGBEblGYbZUNVjqRiUAQE49cvoRAFfSyPlDFUzpXFeuB8rm4JMbh+6vFQt7ZzmP+F5QAvnk9qy2fSjdG0quL6d9DLm3c3oufce/T8g3dc4+fdPL8jntRwovJ/hPIfEUPk8VYAXYKrj7KA8gVeOi6tT0xYw4lFTIEUiDK3m2iCchBU/acqvSMUr2qjC23HOIXLDDx/2tzk1KffVBPrkvNMTPO+F8bVv4gAC3NPek8Dm5WLXlsBS7jqm/FFzqAudSd+KqxX1YkR6hicOLcwL59H1xZPDGe3NAJZ+CWLWoT3YPlz3u1LkAfCcCj1SIixzxvHEFuAJcAa4AV+BDV+Bs2BUsvLOCAbZUyp0naV0Kt8Ow0n1hZarp4CNX3tDz4/HijeOvef4G6FioFXJb5oJvxG1sDdwDAoiZBf9MUDJXMZaLb+2Dbeqz/F59Oqq7VmL/Jrg45vJUBL5+mmUebtau+K7UAJzc/Qprd1+Cs4MVHGytsHvJYDjlMszZlx3I9/26S1h08B6alM2H37+uBvq3rnDdgnlsUfS7nXDNZY2Z3SthQKPi7JoohDn/kP8hODoBuWws8NtXVTCwcWYUoHDhYTEJGLLyPHZdfsrCpn/pUgETO/uwj8WQr3l5d8zvVR2j11/CoRvPGOS7EfgSR3yfssIZBM7onOamJqDU9QSxBjYrjfkD6mpCPidbnF/wJWqM2IjQqHh0rlMcf45sjnWHbuIXqhPwOhHzhjbG05AY/C5AvlY+mD1EE/JZWphi+sAmaMBydrNSujpqPqryd7s62cMlt8rIU7LVVEREvULbhuUw8ZtWGPfbdpy84A9bDch3GbWouu74bth35Drm/rUPbnlyYe/aH1AovwuDfN9OWIk7/k8xrH9LNKvngyE//Mmq6/45dwiWrdoPP/+nrEBIcnIKK0pCud/NzUwZhJzww5cY8HUr3Ln7GD9NWYXLV/zgYGcDdzcnmJub4Z5/ENzdVFVzQ0Ij4ObmjCsXV8LfPwidvpiI2FdxHPIZ+8EnF95D5xBX1SQYMmFUSwQ8CMWyVScgzSdH+ceWrzuFNZvOakxPCvnoZea3RYdYLj8l1W2FcE8qkkFx3eJmaOENQ0KW5FxR9AJIAGf27wfVL6DkfhwxqBEj4UIjsLJ5xyX8/ucxvUslp72Qo6lujeJZkutLK4Fqe/EMDX+lLrghTELsbJHL1SedLIEvCkuVOv6EF3zPAk7q3GL0Envo+B1Q2G+fL2uqQzapeMr2PZkOz/CXsRrATTp/bYJpc/LRPiK4qLTFvkpgRVeERvCkpJcby7lGFXYLeTrDJY8Dm78hDj658wuFaQiMC4VYXsUlMdC6//AtjUMIUpBrVVzdWuweJXfL9IkdNKoZi/fz5B/asIIDgrOLBtcGpekzOSiiVMPs9tPlhs3umNk9zhDIN2nGP1kgsdgFnZqWBt+bT1k+OAKtLnlUCZF1OWHJFTXm22YMxhnSKKceOX0NXT/SfvcBX3Wl8g8F8smF2dNzZPzUnRqy6IN81FmamoB+JpeGYMZPHVj+PmmIBzkdN267wAoKyTV9kI+OoRB4Cmf1Lp5PM93DozD8MHm7+vdGv56qwjjioj9CeHFOIJ+44IZwDeIUEIbsNaFvwQLOLEee+NmUnXHExxBwHjBiPcudSG3cdy3QvZMqDIQ3rgBXgCvAFeAKfOgKrLn/N/4K2CRb1dbF2hm7m6yDGcv6ltlS0lPR5mgvxCTHslx9w0r1Qz33Gph2fT5Oh15EGtJU45FziyAPy7lHgInynVFxVRXccbJyxKzKE+HjrHK5PYh9jN6nRiD9TcEH4YzkBGzoXhtfu/bDuAV7cPxiABubXGnb5vdHw2qZBRWV6G0o5KPpztlzC+O3XEPlIs5Y2q8GJm+7rhPymZsBdaYcRNG89ljYpxraVvZkU9t9OQgd5qkKoFUtmgdL+tVANa/M6Aph/lR9d9iai7jyKIJpGLjkCxR0Uf1dngn5njFoR4Vd01lYL+Xkq4QrAWE4dDVIVR3XPA3IMGEgyyRN5Zwb3KosFg+tnwXyXVn0FSoMWY+XMfHoVr8klo9sjuV7r2Pm5rOg975ZAxoiJPKVCvKlv6muO6SZhpPPysIUa37qjLZ1SmXr/bPlwCW4cPMRGtfwxi/ftcOP83eqIZ//GyffzoOZkG/FpuPYvPssCuZzxoU905lxJxPyBcHUxIQ5C0kfKrBBkG/hsp24668yzWSkm6r2aEY6TEHu1XRMGv81BvdvqwH5CP61aV0Ljx69wF2/QFakg1pk1Cs15Hv8+AX6DvgVDx8+R/16FTBn9lB45Mu6tkr26Fvuk2xSod401V34kTSpm0w8bbm8RHIvmAS/Rk3cykKgShZ3V4eoSkEehSP9uuAAy91mCORTCoN0Sa4N8pGjYtIPmoCFxpEm0qd4eQJc4kb0WlzUgj6TS7gvHEOwZ+7Swzh07I56GGmoqZCjKTUlLduQr2zp/FpfIunE9WuVwOSxbZiNOCz8FQg2Co2S9FNoWWjYK5Qt5aEV8hFk1RfyK10PaY6+nOTky87tJYCXpb/1QI0qRWVzOegbl9aXvmWRywOh71hxOLa0r1yYuOAAoqqj2iAfrYE45J3GFcLeqTKutrx60lyY0vlIK76KQ0rFfYNDY/HqdUKWS6dngRR20PX/sfoEq3D8PltOIZ/4eOGZRgBbvEa6IJ+SZ5+cPmLIL+fc1KYpOVqn/LpbDSs/BMgnzRlIcycw/ueak1i7RRO0KYF8cuBMbjzal3N+7oxiRVyZXHQ/0/OOCj8IhVKkVcCpnxLIJ+hPrsuvulSHs5M9C8mmCuXi3H5yuQiFL2F6d6uh8VwV/86k8eX2jvBclYJOfQWV9N2DlDeSHHylFLqZ9Y1HnxNMpbyzgU8jWHeqZE1flPH2YSqQkJCAdevWwd7eHj179lRPUtvPP8yr4LPiCnAFuALGVeC3W0uxU6aSLoG1ieVHorVnY40TJqen4BffhTgafAreubwwwWcE/KIDsPHhDiSnJaOKqw8GllA9YwkGUqOQ3ejkWAw4OwpJaaovxWj8xh51Mcy7H3P3paWnYanfamx+rEpzJW6F7T2xqPoMnD3/AmMX7EZ4RKyqWq8JMGNEOwzuXtcgUQyFfDT4ef8w1JpygEG7Bb2rYtEBPxy/EwIHGwusG1obD0NfY8zGK2weRyc2w+WH4Zjw93WUcM+FxX2ro5mPKoXH3L138MMmVT+lrbCLHR4v+ULdXQz57CzNWb6+8Jh4VmCDIJ+Qk+/es2iUHfE3O87a3ARrv2uMTrWKMfBFTZWTbz8rvJHPyRYLBtfHlzP3MTebT9G8mDOwAdYdvon/nfBjaXY61S0JTwrX3U7hulLIdxbT15xATiHfwMmbsP3QVVQrWwg/DGiGpRuP49TFAObkk0K+n4a3x6yle3Dmkj9KFHXDmZ0/s+sSQ77cuexgb2uJ0LBoosuqnHzNVV/G7th9FsN+WMYgX2HPvFgybxgq+hRTp3fyD3iKJX/sxMMHz1UgUF2KRv/KlSlTBD+M7gFXVyf9nd99j48L8smF90g1ozxjqzacUb94TZvQjr1oCJCDQODCP46iRtWiDB4RDBMq734MkE8uvOxt7RvpCxudR859QTmayNlBjjuxO0uJk48KJnw7oKFG+Ke02qQQIkq56Armd9KoYCwGcXIv14KTz9iQT1dhADknX3bWSAAvcprrGo9elskVdObCA1a9lEJ8u3WsgmqVisAzv5NGLjBd4+hy1ci5R6Nj4rH+7/OqfF5anHwN63izyscCbFbqmCPXEYUj07c39x+FIio6gQGJC5cfKs4nqOtapUVAtFX4zc465vQYQyDf3MWH0bldJTjntmUQ6K/1p9GzS3U1iNEG+V6ERGPslB1s7aTNGJCP9gvlv2zZpAyDSXLOU9q3VOiDwBmF+QrtQ4B8cnn0tH0RowTyCdWEPdxza8gtV4CD8hnSMzIkNAYb/3cRvbpWZ19QCU1uHoZAPhpHWB+n3Lb4aUbWP76lbnghvJicc+IvT5RCvp37r2PCyJYaIdrZLagk6EBfBNDvdGM2KkRFz3NqVLjkl4kdjDn8RzXWtWvXcOnSJfTp0wc2NqpIhaioKKxatQply5ZFixYttF7Pxo0b8fDhQ1SvXp31o39TE4M4Y4jxtiDf25pvdq6Z5hISEoL+/fvDyckJwjXTWOK1yc7YxjiG5le6dGlUqqQKzaMmzLFw4cI694kxzk/79ODBg+jWrRuKFSuWZQ7VqlXTmJvSc9KYt2/fVuuu9Dh9eyenAJruq127dqFjx47semmeL1++NOjeojG2bt3K1ka8bkqvkff78BWgarYnQy6w6rbiRlVv/6g1ixXPELezYZcx6+ZiRCRGYX61qbjy0hcnQ8+jnlt11M5bHUkZyfCLvo8Dz44hLDGCgb6i9p6s0EZA7CP1efLZumF02W9QJ281Nnzgq6cMAr5Ojdc4H1XVneQzCqVty2D26mNYtvW0Kq9bRjoLQZ0wsDlG921ikNDZgXw3n0Si4vi9xIkwtGlJXHoQjquPI2Uh3/aRDdDvzzOITUxF+YK58Wf/mqhZUlVcZNflIFCuPV2NCmXceRqN8FdJrNuUzuVZ1VyhqSHf9WdoV9kTfw2ujUHLz6hy8nWhwhvlWSXfIcvPYOVhVSEN0qtzzaJYMrg+XB1Vv6fVkC8xheXka1axINYfvcP0zeNgjZ5NSuPcrWe4EhDMoCqFHreoVgwbD9+CSUY6+lJOPrWTjyDffyy3YE6cfGPn7sRf/zsDW0tztGlYjqWUOXXpHqvUK4V81XyKYuPO0ywHe6WyhXBo0wR2XWLIN25YR7RpSjn55iM4OFIN+ZKSUtBz0G84e57MSiqH47jvu+Kb/m1gZaWqQHz9xn1M+GkFbt96BCdHO+TzcMGjR89Bx9rb28DVNTdCQyMRH58EU1NTFPcqgJCQCMTExqFa1VL4feFIFMif+Te5QZv07Xb+uCCfnPtBTh9yRKzfep7lGhPDBnoxoTxR5IrwLu6uPpTCNIeN3YwGdbw1crSJX1jkQtakzjgBOFG+Hk8PzQcmhbrRC50AG2mOz15EsZxUci0yOp45KqQv3e8b8smBVoJy/532R7OGpQ2GfJTM/OsetTSqnArrIXZ1kZuEqnRKi5uIIR9BRq+irgxmCeFabwvyERwmmLxi3aksOcOMDfn0wW2aS2hYDPwCQkDuM58ymU7HlNR07NhzTV1ohsZqVK8U6tTwQolieZHXNRdsrLOG+ypx1Qh5KvO6OLBqnEv+Oo5bd5/rzXNG0GLw1/VYSPvl64GYPHO34pyAb/N5SK7fn8a0RmxsAn6Zt59dy4fQDIF8i5Yfx4jBjViotPD8ateivF7Ipys9gBTy0R6jXHDklhQ3AlfiYg9SyJ9dLT8EyLd2ad8sVYu1VeNWAvlIC7kCPNoKcJC2wu8CJQBPSR9D1kOuujpBOSrAQgBeaEohX2R0nDp9Ah1LjvAtOy9h/tIjhkxL3Zfu285tM6FCtgaRHDRp5m5QyDm1qhULY8XCXsYY9qMdg0DAkSNHEBoaqoZ1cpBPAHriCxXg3osXLxiYov8lMOHu7q6GEXLHaRPLzc0N9evXZ2OkpKTkSFM7Ozu94EbJ3Nq2bcsAiQBtSKfsNH3zyQ7kE9YpLi4uO1Nix9D1hYWF4eLFi1rHqFChAjw9PRloIi0E8Evgbe/evep9IwygRFdtJ7OwsMgC8qgvjfn69esswDMnMDQnkPJdQj4PDw/mZKW9R/eIEuibHV207XE6Z7t27bB582bo2mv65iYFl7SuSiBrTve5vnll++b5AA6kvHrXI2+zUM/MloFexbqgf4kerHiG0FIz0jD/9nLsfXqIwTs3m7xwtHBAj2IdWQXdI89OwcbCGq7WeVgRDnMTM1x6eR2+kZlRXzSWg4U9ehTtgG5FOsDW3Ia5+8ZfnoHzLzUdbvbmdvi2dF908GyBq37PMGjaVjwMCteAfGP6NsH4gc0NUjI7kC8kOgEL9t9lKLSFjwdm7LqJ/7Q4+U5MboErj8IRGpOEQi526FarCFwcNIuW6JowAcUhKy/g3P1wFo57ckpz1C2VySbiElPRef5/OHTjOVpXLIAl/Wtg2Mpz+PfaU0zs5INxHX1w+X44Os06iPikVFhbmLKIN3src/z7c1tU8VIBRzHky21rAQcbSzx7GcsAHoVWF3HPxcJ0I2Li2f4gcFjILRf8n0S8Nch3/II/Tl4OgKO9DYoWdMH6nedw8qI85Pu2VxPcCXjKorCKFHBF7y712HXdvheEYRNWMtj3/Tdt0LJRRfQbsQQhoZFYOmcw2resjrWbj2Li9HWwt7FixRupEEdp74L4e91E5HFW1VgQIN+dWw/RtElVVnhj+MiFePIkBFUqe6PHl02xctVeFr5L0G/5sh+w/K89OHXal0M+g+5IHZ31gY6o6HjkdrRlDhECFLv2+4JcCRRmJbhGhGqtVSoWZuGhgptIAEFPnkVqhXzC1MhBwdxED0NZHrn6tTOdA3L5mYTj9Oa+CWEAACAASURBVBXeUKrT+4Z8NE+5QgjkOvPM72ww5KM8euJiEXJwSYB3dO6CBfLIhuvSZw8ehTMHp/gFV1hbApEEAMXN1sYKtasXU+eaEkJ/hT7CeMK/xeOKX2alaysH+SjM7qrvE4RHvGLDUX4rmpv4F64Uktx/FIaufZez/hSmTo4sGoderGkv3/Z7nqVQh74cWXL7jHJYVijvifKlCyCPsx3InUNhar8tPqxRUEDuWMpNRe7NDVsvqD9WUsygQZ2SaNGoDFasP52lkIiue0EOoCu9d5T0O3X+Pv73z9UPAjoK8zUm5KP7YN2W87h07TED5gKUMwTyKXWwCZBPen/IhQYLTjJ6Vs9dclhjqeQg37usriukC3AWVf4W0hQsWp41l6lSyCfn0JUrwCHdt0oAnrQPjUvOV42/70UDC9V3yb0r1+R+/9IXVcGh0RpgVwnkI3jukS+3RiV1IbdrdsA6fWHwTd/6Sm5vxX0W/3UcqzeqcvbSF0wrF/WGi7MqT87n3sQQJTExMYuTTx/UEPQTXsgptFYORgifi0GgPu0/dCdfdoCK9JqzA/nEYyh1X2rTmoDd8ePH1WBUzjkn7kPjaHN7agNy+tZZDgLRMcK1NWrUSNaRJsBGAchqOw8BJV0wU+44XdCR+mtzrRrbyUfnEuYvBsY5hc/CNdOYX331FXbv3g2xM1O471u3bs3WW9sa6FtzYZ4EagW3Kp37bbsNSbPAwEBFYFTf/vwQPx94ZjRuRd/TmBqF0s6sPAH13GuCMpYJ7Xl8CGbc+B3XIlRfchEIKupQGN65vfAyMQKV85RnufMOvziB2NTXMMkAq5R7K8pPPYaFqQXaFGiCfiW+ZDCQcvf9FbARawK2qqpCvGk09qCSPdHbqwuSktIxY9URLNlymuWCUzv5TEwwpt+7gXzStWs+47DOnHz1S7tla7npb7EDvs/Rc8kpRMUlo2heB1z9tQ1y22Xmvj7lF4Khqy4wt18BZxtUK+aKSw/C8DwiDjWLu6J/4xL44+BdXH8YDg9nO3SqURinbz/HzccvMe2rapjQVRWuKkC+xMRklrcuIz0DFuYmqF0qH07cfKbSGlRp1x1BYdF4GR3/pp9qDbI4+Vb/ByvLnDn5xKI9CArD2NnbtUI+KrxRyksVBi1uG7efwq+LduJlRCxKlciP/G7OOH/5HhISktCvR2N4euTB0pX78DIiBhXKFkGT+hWwbvMRxES/xrKFI9C6RXU2nBjyde3SCLN+HYKWrUbDPyAIDRpUxMgRXTF9xlpcveoPx1x2+O/YYvw8dRX27DvLIV+2dr/MQZQg/MtO1VhlFLlGL33lyxRA7ly2rJCE/4MQjXAgcXglvbAsmdMDFcqpEmRSC3oWyfIQDR/USO0qE7+wUCU9cpyRA/D6zSBQGI84ETvBl83bL+GO/wvZJPWUCJKsoQJwzO5LlxSg0IPi8H93cPr8A2NJrR5HSNJPoYviJvfSK5f7TV+4bmJiCouJF+cJJLAlTvpO55V7aZa7WMFZIwf5lq0+keUQqUNJmzNHOFA8Lr3kP3sRyUCd1KWprfAGuUupDHyzRqXZCyOF3gmQQK6oiS5orG2xlQAAQzfKxuX9NV7k9R1Pe9zaykIjD6C+/S43phx4MEa+S13zN5b7TJ9GhnxuTMgnnJeuk56XQtinIZBP21oS7BUq6NJ5lEK+Xt1qsDQA+fM5MXfghm0XsOQvVcJianKQzxD9DO0r1UIuVJcg+LQ5+3DyXECW4ZVCPoJH9EVR4YKq6l1Ce/g4HH2GrtYahq7kHjf0PlFS6ElOB3IRi9dcCeQjJyh9oyq42mk/Ud7byb/uMXSp0KlNRZaj1piNUhxQLl5q9Bxbvdi4ef6MOdf3NZYAS6TnF4dHKgnF1QWcsgP55PTIKUShMZWCS33r8SFAvpzCEiWQT6yDLqijD/ho01Mb5BPcXp06dcLOnTt1usmkY4uBmBLXmMYzWxIyK71++rdwPxjiXlTiLNOmBa0TOS91hdFn9x6TOhvFc3B2ds4R5NMGYo1x7+i6Pz91yDf47FjcjL6rYSygCrlzqk5GeadSGtIQrPvt9jIExDxS/9yUMKCJCToWagkq1HEx7Doevw5CSnoKktKSkI4MjaIejT3q4Psyg+Fi5czOue3xXqy6vwmxKa/VY5qbmDO492XRDsz1d9XvOTqPWYOomNcsrxpzmmWkM/egLsh3IzASo9ZfRlKaZmQcRTIFhr9GWGwiO2e+3DYo7GqfJUd5HnsrrBhUE2YmJvhigea74q2gKETGJbOKrN4euZCQnIaHoSqzRoVCznC0VYV8UivnmRvftSqNgOBY/HkkAMmpmnnxxSKTU5BcgzeDotiPyWFXuagLC032cs+FqV0r4KDvc4zddAUvIim0mfRQhZtSc7G3QnUvFxy79Zz9fHT78hjSsiymb7mElUfuIF9uW2wb3wLVS+ZTQb6Z+5GYlMzCjoe2rYDcdlZoUL4AjlwLRAYV6gBQsbgbc/T53g/ByRtPcNX/hQbkO3HtMcYuOYgnwdE5gnyrdpzDP8d8kUGRjBlg83oUFM7CX4mVVC1XGA8DQ/Ey6hUc7a1R1NOV5epjBV5MTFC5bGFM+r4zZi3ehWVrDrKwWpU+rMIG+/9N6/vgSVAYHjx6waLGZk3pyxx8k6atxZlzN1HRxwt/Lv4e7nmdcPzENUyfuR6Bj6iQRkUMGtAW4378E8+ehcGnvBe+6NwAGzcdZtDP1tYaC+YNx7r1B3Du/G14exfCrzMGo3Klkuocf/r+DniHn38c4bpUSXTx7O5q0EBuL8o3lcshs0osvVDe8Q+GjZUFC01csbC3hkPsrn8wBo1cr35xopBBAnqUrJsavWiQi8GnTAG1G014YaFcY1MntFM7DyikasXaUyzkUHB3xMUlYc7iQ0hLy9BwA2Z3MbW9dFHY1I+jWrGXJGpieJndc2XnuFWL+4CKgOhq+iCf9Fht7pgPAfLRtc6c3BHketPXtEG+p88jNXJpUS7DASPWsT0pLSiTkJjCAKBQ9EGJg41yBdC9IoamNDblW9Nq4ZG5GGmouKHAQJ8+Sj9XkmtM6VhK+31OkK9MqfwoXlRl55fLvyloltOcfNqcfDQuFW4oXsxNI0ffq9eJWLTiuLog0vuGfHJVdalK9tffrpHdVkohHx0szXVHP5PmJJWe5H1BPiVVkpVAPun1aAtR1nfP1qtVHL//2l1fN4M+P3HGH99P3KY+ZsGMriDXMW/yCmgL16XeSiCfLl2VAggpdJICGkOgVnbC/QhsKr1WQ0GFHART6uTTBi205axTusd1Qb7z588zx5WuJgZXdC2RkZGwtLRE06ZN1Tn0tM1RAEAUFnz//n11Hjo6X05CaqXzzamTT9hz0lByub2iD0JrA+pK10voJ+deFICjPmej9FxSrcV7TXD3ZsfJp8/dK+gqDgUX5qZNc306CXCXnJufspNvwtWZOBF8TiMnn5dDYfxccQy8chXRkOlKxA3Mu/0nHr/K6uyn4hrEUqrk8cGUCqMQnhSBWTeX4HZUpkuwiUdd/Fj+OxaiSw6+rY93Y+39bYhNfaWGjJamFviyaEd87dUNNuaqd/k2363GqasP1HCPQZ03kG/8wKYY06+Z7HKe9gsFOe4SUuXTX+nbAx5Otjg/vRWrXlvg2+36umv9vE5JVyzuW4Pl8Ru5/jISJcUvsx5oogFdBRNQxcLO2PNDI7jmsmFFNoQqxS9fJeH7tRdw8PpTTOjgg+i4JKw5dg/jOlbA+M4VVXnyjt7FTxsuIiw6Dt+3r4A5/epoQD43J1tcWvQV8uSyYVAzVZQyzMxUZaLaedIPA37by/iCKidfBZaTb+vRWxgxfz97n2TnmpS96ro//b4Hf2w5qYJ8b/LkMYBJjf2vCGgKlZvZxxms/nOj2mWweelwFp1C/xXebx8GhmDw6D9YuO6SWYOwcsNhXL/xAGuWfo/GDXxYEZhff9uClev+RWpKCn75uR86tK2D3xdvx8pV+5CRngZzc3NYWZojITGJcSHSxIJF3qWySDqCjGTsoUiWtLQ0Ftk5aGB7jB3TA+ZUavnDah8H5CPNxDmRKBcQNbEDQlclR3rxOHfpAQvjpeaSx4ElpqcceVSUQGhSN5r4hUUMtWjhKW8cua+EQhMEcIaP+xtlS+V/q5CvQ6sK+GFEc7Xb8H1BPjGUomIndP0lirlpFHXQB/kIntJaUrguha+Sm5JesCicT9yMAflqVS+WxY2mryIxVRmiMNRVG8/I5pnTdi9rg3yH/7uLhnVLZlm7dX+fw8pFfTTyREqT0L9L0CaFa+/y3GJNOeRTqSHe//sP30LF8p7s2UVFhJatOoH+veqwHHykl76cfIK+dG/SGELRhHcJ+SjUnJxwdN/TL0hpo9/x5JIlZxc9Z98n5JPLRSe4tucvk88fZwjk01ZU5+TZAIz8cavsI+Z9QT6ajPB7kNYoJCyGVWKjNA1CUwL5HjwOY384CaHi5MIf9/MOg/40KlXCnT0zbW0yQ1sMGkCm813/F+g/Yj3IYU5twvctmcOUN1WonDi5v6BJdiCf0sIAxoJ8+oCNGLzoC/eU7gVDHX6GQj452KUE8ukCR/r0EF+jXH5AOegkF6qqBLoJEDNfvnwIDg5Wh0pqg39C/3r16uHff//VgHxKQ3GV3M9v08knPb8+yKdrvmIorcT1Jx5L0MvQ42gM8dpSbkzKAygUNFECyuXOKYxJ0FdaNEU8b1obmruuPkrWWNrnU3fyzbj5O/Y/PaIGRnT93o7FManC9yjmkJlXl35+NeImg3yPXj3RKmVTj3oYVeYbPIsLxtQb8/As7gWDet0Ld0C/Et1hZmqGmORY7Ajch3UP/geq1iu0XBYO6FK4DQvlpUId5PRbs/syRs7bw5xYzMHHXF5vIJ8pMHt0R/T/oo7sfOidPJUqZeSgWZiZID4pDSuOZY3OUDqsh5MNGpXNh+uPI7DyuD9SUrM3p6JuDiznnrO9Zn6/iFeJ+HHjZRy79QLftS6DtPQMNCybDz5FXNRTDI6Mx6LdvvB/FoWejUqiU20v/HfjKQb+fgSJyanI62iNY7O7wsk+0yQlvb6nYbFoM24zol8nMiffl03KYlLfBth9yg8//nHkDeQzxe+j2qJZdS+DHWxnrj2E772noiK2Ip3SVSBP1d5UulV/rPo/BfPnQZvGWXMwP34SipE/rUJYeBRmTOyJU+fuYmj/Vsjr4qge8ebtR1i/5SjCX0ZhxuR+yJXLDn8s/wdb/j6q2m9KF1vU76uvmmPkiC4c8mVDO/UhQpJyIUF37WrFNFxRAlDq37MOBvWpq86zlpNz6sq7Rg8VIdyIzqHrpYw+N1ZOPqqy2Kd7TTVcJJpM1SgpF927bBQ2/E2/Brh+IwirN51Bn+61WDizodV1J834B+Rao5C94JAYLPjjaJbLoHO5uqgcdPVrF2d5FoVGEGD7nmvsn+EvY3HpWqBsTr7G9b019osSrcQA1ZBciNog39rN51C5YiENByQBj1PnAvBFu8pq7eTycr1L0CYAayp0Qu1dnlu8LkognzSPopJ1FfpYWJijRpWiWRzBU+fsM2SYt95XDI1OnbuPyj4F2ZcTUqinBPIJOfnOXnzAKrbWrFqUzV/Xc0Tq5KMKV6s2nmVFXsTti3aVNFIgaAvX1SaYAI527buOzdsvql3X7xPyyeUf1RWqS9dmCOTTFrKrK0dddiCftjUT1kJppWr6/Vq7hhcr5kMhtvpygMq5QIW0CPRZ2xblsWv/dRw6ppmwW9dNlcfZHqsW9Wa58ozVSJ9+w9exL5qo0XUOG9jQWMN/9OPQi/upU6fg6+urUTwhO5Dv7t27DNBoy8UniGUMyGdtbc0AhNKqrh8a5JPTQAnk0+VeVBoiKz2PsC5Kw3UNgXwEbKi6K60TFWkRcrrROYWKzuL8j8WLF9eAzuJ8c4IrTQlsEq5JCjM/FshH86QiNgTGKEyWHI5KquMaoo2gkRjMideW1mL//v3o1asXK6qj7x7Stv+Uugq15ezL6UP2U4d8q+//jZUBmzRCaosxJ99oFM+l+jtQaHei/Vm47r1o3WmgrE2tkIY0UNitp60HK+BRx70aUtPTcDv6HjY/2oXzYVc0zlnY3hM9inVCW8+mLNcftev+z9F6xCq8jk9igI/BFgb5VDnhLMxNsX3hINSrWjyny/zZHk/vlUITswttgoj7k8OQHGyfctMsSGPYlX7A2nw8Tj4BbtGL7IRpO/HzuLaykE8ut5lhy5XZWwz5KHcVhe5QUQJpE4pFnDgTgJJebqzEsrT5lC0AcuEJEEzfSxcdL/fiJa3ISC66mfP/ZVWD32dTUgFTycupvmvQVV1XOFYuJ19OIZ80TJpcVDPm/QtyoSgpvCEAw6iYeI0wcQIbVGFZ7GiSe8F/l6BNWhhh+MBGcMvroG9p1J/LwTNtFVl1DRoTmwjKjyXARuor1UFfHkVd48uB2w89XJdyVhYr7Mq+YKDq3AuWHcW4kS0UO/nEzzTxvSTszyu+gajkUwgE2oRcnFJQk9PCG9I1oT8mAh6GsoInlGpB2t5X4Y3Q8FeyOfMorUP/4eu0bi1DIB8NIheyS79TVqw7zVzE0qbkOaqkj+IbWkfHnEC+7J7/r4W9QMWzjNkGfreeVQin1qZ5eUz/sb0xh/9kxpI6y5RW1xUEEGAK/ZtAji7QZwzI9/jxY3WRCAIhcm5E8eJkB368zXBdmpsUOCmBfNoglSGusXcJ+ajwip+fH1urQoUK4cmTJ6zoghjS5s2bV+tait2Jhoaeyt2chrgdheOVFt5QmpNP376ivUpglBx0pBuFxxJA79y5M2xsbHQ+c4Q56KvkLAwiBXNiyPfy5UuNasbZgXzCfIQq3PoemG8D9H3qkO906EVMuDIDVDlXaLktHTGnyk8o75xpnKDPXiZFYtbNxTgbdllSjVdzZai4Rjknb1RwLoPm+RuCxrsTfQ8PYh9j44OdLDxXaFZmVqjhUglfeXVCeafM8z2iKLg5/+DM9UfIeAP1xJDP0twMPsXzYfO8AXDlxa/03Rr8c66AWIGPB/IRIPt+aFPsPuCL+UuPZHnZF7+cL5rVHXVraif+lCycXmopxpqq8lLYmjiPmaCQ1LExfmRLdGlfOUvSTiG0snXTclncbDnZb9KXaSoYsm5ZPxQrklkllvKtjZ2yA3fuvcjJqXJ87IcO+XIarisNkxavjSGQjwqA6Ao/JuDxv91XMWuhKvG70Gg/U/JQba15o9KgnFnib2gICFElVV1NCp+pr19AMHoMXJntPaGkum52B/9QIJ90PWJfJeD0+fvZvSydxwlOVmsrc/TrWZs9r4RGoY+btl0EJRimLwUSEpIxZVxbBv0EoNeuRXnZsFxpIQV6hlKuOUoHQPvw+Kl7mDJrD4ydk0+YO4VFXr3xBORwJcAydXw7Brw3bLuoEbKv5NkiFlB6f+lKaaBrrz55GgnK3UqFctzzOrK8gbqq6gpzMBTyiUN2SZMbd55h264rOH5asxKeML4SgKekjzE267uGfAREWzQua4ypq8f4acY/oDB4ahS+TtfEmzIFhBd6cvNQuCU5seiln5qQp07by7O+Kq85hXw9evTAnj171C4+Gu/evXs4fPgwtIUo6gMUUlXedrgunU+ah0wf5BMcb3JVifVpLr4+bY6rt+HkI8hHjVyXoaGhGm5RcXiwAIHE4eN0HMGuWrVq4cqVK1qruirb0apexnbyUaVY+q+wJlINxXNTmkOS1qd06dJwdHRUw2vKU0hNV7ENMWQ0BuSje5/0F/Lk6buHxPtKvOZyUFPX/aUtvFdpDkMpDP7UIR8VvNgTdIhVwL0Ydg2J6UmgYhoLqk9FNZeKWZxaFGa73H+DRqEMWi9zEzNUylMepXOXQB5rZxR18ERUUgyexQez0F0K9Q2JD8vM/ZcBlMxdDI3z1UVrzybIY+Wk3u7Pw2Px24aT2HLQl1VEBShMNwOmJhko55UPDaoUQ4G8uVG5tCcqlSn4ybvJDHlG8b5cAQUKfDyQj17GunWqynJOkbNH+hIjhny9utZAny9rspxVz15Es9xBfv7BrAABhXNK2+LZX8Ixlw0ePApDu5Y+aleVFLLJufnEoZXGDiuTnl8uP5SuBPAKNoDRuih5ETfGi6eck49ydw0f1BBUlXLN5nOy4bo5ra4rDZMml9OP03axYi2GQj6q1DxxdCt10RbxImjLS6hroSisjPY85TUUmtJcjXLrlhN3HJ3/U4d8FOJLTh+XPPZqvXOqmZIbUduXDARzp/+2D7fuPtfQXh/k+/rLWvimb331FxyUciDgQaj6iwrB0WlsyEfP5X/2+7Jq5uLK3cLzgfYuOfsIUJNTlgofNKhTglU3Exo9x/ccuCErmyGQj0I+CbI55srMTyLnIK1SoRC6d6qKgp55MHfxIdnfI8JkDIV8NIdvBzRgv6PIuUrrpqspeY4q6aNkz+nr8y4hH0FpSutgzEbFjeh3BrUiBV2wclFv2eeyMc/5qYwlDpGkaxIAjPTFPLsvzzmFfORsOnPmjDqMUNBdl5tNH6CQrt27gHzSPH47duxASEgIc7pReKT0c3LE7d27F3KONqUASVfuQG05+QiynTt3DtJiE3L7XbxXCH4R5CP3meCgk86ddA4KClLnYRNDvpiYGOZga926tUZVV0NcmVLoawzIJz6/FKbp2mdKzk1rIIQxU7iu4FClkF0CbhT+THtD2sT6UuVdKjahtGkL1yWgKJ4zjUcu3bi4OK1DC2NRh3379sHBwSELmBT2KhVlEfa63IDSHH36Csto0z67zyml+n0I/dIy0hCW8BJP4p4hPDECl1/6MsBHLjwL08z3B5prVFI0Ft79C4efn9Qo1kEhth627nCzcQUVz0hIS0BoQjiik2ORlJ6s4fxztMiFNgWbgvL3UZiutVlmjrmImHgs2XYeK3dfQnRsvDpM1xTpaFazJH7s3wzFCuaBvY21RmE2fTreDorC/P138CoxFd+1KIU6pdzYIVSpdvvFQHSsUhCF8tpj9p7baOGTH11qFEbU6yTkcbDS+BtT33ne5efPI+MwdsMlJKdmoHzB3BjWsgyc7K0QEhWPSZsvs4q8iwfVMWj+Y1ecYM7JQW0qonj+rM+KnFxfMhmoYuPh4mTP8i9ra6EvYzFxwS7Ur1oC3VpXhaWFag+mpqVh9+Fr+O/8XXRuURUNa2k6TXMyt8/s2I8H8kkXRhfky+4iTpvQDm1b+KgPl0I2ghdTJ7SHe17NCqsUert87Sl2XMfWFWFunnVTUzUWcuAITivKgUXhduRc0dakVU7JodO+ZQX1A0+b6yu715+T494X5CMQkdvRFg721swRFBbxCiMGNWL/pkbhsNoSu0vhhS5QIw2TFoe0Ggr5qEIvVeqVViem9bx8PRBTft2jAT+0rQs5O8cMbw5ykIpzIVJ/aTVpbWNIoSn1O3/5EYaO2ZTt7fCpQz6CPVR4RqjMra8QQ7aFFB3YvHEZTBjZkn0ZIdcE0Edzmj6xg14nH+WvpKq2BPmESt30hcHNO8/Q44tq7IsOce40KkJA+82Qpi0nnzQcnMaUVq/OybPNEMhnyPUo6UsabVzeP0uRH2OGgSsBeEr6KLkefX3eFeTr1a0mRg39P3tnAu9T8f7xR/Y9+77v+1aWKMqSUEhKEpKSQn5laSOUkJTQLpTSjn9pQQttlqLsZMlOyL5z+b+ec5tr7pg5M+d7vve69/qc/+v/6ud+z5nlPftnnnmmiS05gX7nm8tHvfyN9w1f4MGXipQvkz9QGJfry0LoYfHi9OnTcVY8zCOxRb5olkFSFPk4f7JwwTfY+ol8LALKwpnMxyaAiHf9hFBXSz4h0rDwJEQ8taxkqy5hgcjikE5QYgs/If7pLoIJWnZ+9SbscV2ZEfur40e9gVlnKel3e6xIr5p39d+yACgf21XfcxETRZx+x3VZ5JPF4xIlSsSJrbKVIVvqif7BVD/V+sfv+Ql8ujK01fHLWeQTvM7Tec9P3vGzJyh1qisoY5qMcf7xZKYs9I1bM5G+3v5DoG72CkpFnUq3p1aFm1CejLmIfffJfsuOHD9Fr01fRC998DMdPXoyzvceL9gK5spCwx5sTu2bXWxd6JKIcV+vocGf/EHHTsXQYzdXomc6xF7QMO7r1fTM9OX0RJsqVLVoTrp59HfUu3kFqlgwO70waxX1urE89WhaziWKRH2Hb9a9afgc+n7lTkp7BdG15fPRpIcaUqFcmWnDrkNU/7EZxEeaN75xF6XTaA+mxF714DvEYtzER1tQ7fIFopqnT+b+SS9NnUedWl5FD96hvyyFI9y4dQ/Vaz+CurS9hob9rw1lTJ/WSwena9Rrs2jyx/Ppqd6tqdsdjaKavssoMIh8orB1VnryBQT8Ox8nq1S+oHZXgcUkvgSAj/3Mmr38IpEm7MUb7GtwxOBbqVCBC0f12M8ZH+tMaH98fDTxvs7XEh8XND2qiMnv7d5zmI4cORH3iXqbcURC54BW1KZljYuSwfznfL+KqlctQiyiyQ+LMPN++YtGj5sdr1xcRT7dMWlZEFQtrPwu3vhz5TZ69KGmVKJYHuPuFIu/fKsvW/WYHmZwb6f6VKhAjovCYUupEWO/tjqz53xNeL5jvMsSOL6wgkRiinx83H7fvxf8fgTpvNl3ZuGCOeId1XfJu1retosYgqRJ9y63/UH9W1GZknnjfua2xTeEy9abf2/Z5/lwYwGSj+vyJRtsLdewflkqXSL2W24n7GCWNxu++W4l1ahaNK69sKXzH8u3UctmVbx3v/hmmXfDbbQv3lAvduG4VJ+XYS4USgyRj/uYo8dOXmR1p7OqZebsa/DZF2IXe0EeHndUP698sZTsG1bn39XlHVM6hC/YTrfXpcbXlfdNLt9Un+PKTHHv8HFmvhmZrTH54c2HwgVzxtv4cmmzy1fviOPFx3P5mG40Hz4K/ehTn8QFwJFVIwAAIABJREFU+fLIDnSdj4uPaMadnMNShQL1+KfusgU/C5lPPvnEEwiFACCzcbXkC2KxJYevO7IbSVg232lynEFv1xXfysIEW62ZRD6+dXbmzJnxRFc5/qDilS5vriKfEIJNvuo4XbJ4NH/+fFq5cqV33JbTyeIR1w0RH/tv5IcFQ9l6TdSdaIt8nBZXgcl0+7TII/9XFfl0VpW2S1F0x611cXM4uXPn9j22G02RT06XfHFKhQoVvCPYXHZy/v2OKzOrMDclQ+RzG2F4Hvjn5gP03Iw/qUvDMtSqVhHjh8v3r6bRK16lLcd2eDeeev/HExsSFzKwfV8qKpOtBN1TtgPVzFnFu2lX9/ANry998AuNnPojxZw9612sEXfZxvlzVL9acfrw+S6ULbP59ldTQk+fPUe3j51HP6/dQ4dPnKLKRXLS4uEtPQu3l79aTUM/W0ZPta1K1YrnpBYjv6U+zStQt0Zl6L43fqb/taxE7epe8PXLN9eywMbXTYhTJPw3cf8E2+ekviJVvPUXI+F3mJF88oT/xrxi3zdfYHE2JpZpmtSx73B4q7cfpBbPzaaM6VLTH8+38YS8VFekoitSpaLN/xymq/t/RmmvuII2T7yb0qa+whNv+TdOBscpp4PD9PJ17jzV7TPVu3Dv7X430dXlChBnlL+Lfeecl07+N4fB3/Cagf+9cx8fsf6R9h48Ro91bkiVSuaL5ZQqtg5w/Gv/3kMPPPMRDbynMbVqeMG9CofLcfO7nC4W+WrfOpy63lqfnn20bTyRb+Rrs+jtD36gwQ+3pW53NPRYxNa32DxwWjhNPNe8p/c42n/oKL33al/KcWUWL/zYdJ/z0iR83vPfxKWprAukSZPa+3dcuDHnvDsVZLdXbIglvuHfOIxNm3bSI/0nUL26lah7t5spt3R7r1vrS7S3Li+Rb/TQ2yhf3mwXWdBxQVerHCsOye1PHIXlhRYfr6xRhX0C2AuHK8Sx46do774jdOr0We/GvhzZM1Gt6sXiKpu4iIArGgsNJgHt5Kmz9Na7P9HVNYvTnbfWjrdYWrt+N3Xv8471eJc9xf5vRHpcL2y8/L1qTala1MlxcIel860o3uFLSvhI799b9tKqdbvo7JkYypsnW1wnmCd3loss4jZs2uuJJQ8/0Niz9hAdL19QMOeH1ZQlU3pq36ZWPD9pJpGPra1Kl8jjdPOzEI1Z6GOLE364frJTeBZhihfNra2LnMe3p/7s3bbMFo3Fiuby/LTxw8cQ2cKPn4rlCnh1isUfuU5HwyotMUW+aNQxOQwXke/VF+6Ku5WWvw3rw9AvDzqBj+v5m+/+SLVrlvD+Xy4/vrCB+zOX27M4r+XK5KcKZWN38bjf4puuWfyV64HLxRs6IdxkycdxvDFlfpy/SP52UL9W1PT6inHp3vfvURr03P/Rwt83BS7ixBD52K3DgN43UqZM6enUqTPepIMncOnTp72oXboenddlNNouIFxgij6XhVfdhopLGGHfEZsoPGZOfLlz2ODifb9yzQ7q3uddb2zmh29Qvq11rajGkVIDUxfnquigE1oS2iefSWiUhQVX68KgVj6JcVxXrUt+PvmqVatGP/zwQ9yx1kjroZ/A6iryCTYiDarIxX8XopYqToq/627drVy5Mqm363JYatmpx8n9WLgItSI8vujC5QZbEZ9fHZHLko/O+gmLJutKncjncrNxNEU+OT5Z5BMiLcfFZVmwYME4v4vNmjWj8uXLX3Ss2FT3OI4PPviAGjZsqN0UELwh8rm1+p37j1PvyYto+m9bqcCVGenXYTdRcZ8L9li82X/6oHfM99+TB+hkzEkvohzps1OOdFdS3oy5KXOaTFqLQH7vbMw52rL7ED098Xv6vx9X0/m423Njb9AVN+mWKZKLxj92G9WrFvxyrYV/7aH731rg5adgjkz0/erd9EHv6+iacnmNIh9b8P2w6h8qVyAb1SuXh/YfPUXrdx2heat20fItB6hI7kx0X+OyVCBHJpr43XoqnCuTJ2r9tOYfalO7KF1XIdb6/5+DJ2jxhn303YpdnhDX66YKVDR3Zlqx9QDNXbaTDh47Tc1rFKKrSuWijJJrJf728IkztGXvUXr7u/V06kwM3d+0LBXNnYX2Hj5JU+dvoFfnrKG82TPQE22r0V3Xlopbs+45dIIq9/6I0qQi2vjm3bRm+35asGYXVS6Wk/7YsIc27T5EvW+pTqULXknHTp6lbXsP02c//kXrt/1L3yzZRHmyZ6KXejamU2fO0v6jJ6lN/XKULVM6ev3zJZQ7W0a6tmpRWr99P332wyoqXzQ3XVu9GH396zqaNnuZZ23X+roK1Kt9PZoxbyWlT5uWCufNShu3/0vli+ejzTv3U+nCualBzRJ08MgJWr9lD81f/Bet/XsXFSuQi7q1q0+nTp9xEvmaXleF5i9YTVkzZ6Cc2TPTF98uoRvqV6KKZYvQr4vX0eCR0+jU6dP0eN/bqH7t8lS0UG5auWYrffH1AipbqjBdf21VKlokL/21fjstWLSaypUtTD/+tIxubFqb/tmzn44eOU758uWgX39dQUWK5qcWzetSjhxZaf/+w7Rg4Urv73XqVKJaNct7a5TJ73xJb0/6kipVKkG3t7+BWt/SgLJlzezW8BL3rctL5Bv73B2eVYvLIztY14kWbC31y6INdN01ZeOOu7mEG/Qdtq55c8pPdF+Xa+NZ8bk4gA8al+n9pCLymW445vHh0OHjlCVzhjgRlAULtnBhSxMXYVaXd3FkkI9ny/WGRYplK7dRnVoltWGzb7Npny6KOzZpKwcWAViYUdPJgg37i+Lj39fWLUPFi+byFQi5TvKxcbbe4icSgeDfA8e848JctyN9UrLIpx7H5LrHlwENHfVFpLh8v3v2ydbUomnVeHXjzxXbqNeAaZQvb3YaObitd+yWH66XGTQikykCFuE4YNkFgHj32LFT9Pz42Z7fO5PI1+u+G+JuONcJXELkU483cxzMjS3GuI2xtVe6tKnjJTOMcJoYIh/70Rs/qgMVKXTxbesqb/km7qCVJJI2HDQO9f2kIvI999LXnsAn+74MmzfeeOvW+x1vo48ftlB/8F4cBXHlqgoWqsCmExxMIp/NB1ZQSz4Wf9j6SyeGuIp8Jg62tLryi9SSTw7fdvGG7WZVl7T6XdChE/nYByA/wvecfJMx/910q7EQ89jvGn8jLOe4HvEx16pVq3qXaYi/C2GKrf34Rtm2bdvGCT4mkU+1IlPzr6sbQmyThTe+6Zf/zRaHJgtH4SdPLgM/kU+2HPWzePSrNyYrQtslK0GtOv188pmO6woxVL7sw3TpjSgXtX6LvzMD9t/Hl4uwYKiz/uV3cfGGvYWzxdgHv2yigdOW0K6Dsaetrq+Yj8bfU4cqFYmufzYOe8e+I/Tz8q30/Ps/09rNe/8T9M55E8FUnrXVBZEvc/o01PP2+tSva+M4yy57jmLfePnr1TT002U0pF01ujJzWuo1eTE93roKPdamCvExXp0lX9OqBanXpEXUoV5xevLWqtT/vd/p3R83UuGcmTxBZ92uw/S/FhU8S7+CD3xMubKkp8pFctCmPUfpwLFT9NOQ5pQtYzrq+85i+nblLiqdLyvlyJKO2lxVjK4pm4c6TfjJE/3yZc9IG/85TM/eUcMT6sRz8kwMTfzuLxo+YznlvzIT5c6anpZv3U9dG5ah2qVy0zvz19O3y3dQlvRpqF3dYjT2nnqU/r/5shD5WCRd99pd9PbcVfTEO79SyXzZqEzB7PTt0i1UvVQe+vjxlvTdn1vpmfcXeOuEqiVy02/rdlL+HJnpqU7X0Gfz19KarXtp1nN3UPH8V1Le1mOoSvHcdF+rmvTypwvp34PHqEzhnHTi1BnKe2UmWrxymyd0Viyeh17udwvV6zKOjRepeIEr6ezZGKpQIh8tXb2N2jauQoN6NKehr35FH3z1m3eJCpf1hi17qH/3ZtSuaQ2qfeuzdHebejT80VspU4ZYQxpxXHfif5Z8JYrkob6D36EjR49TlQrF6NjxE3TgwFG6987rafPWPfTxzJ8o5uw5anXjVdSyaS3asGkXTXl/LpUrU5hOnTxN/+47SKOfu4/+Wr+DBg+bRLlyZvXSW7hQbsqSOSMtXrSKypQu7JX3+vXb6L7ut1DPB9rSiFFTafbsRVS6TGHavftfypc3F93dqRm98+439Nvvayh//lzUtMnV1Kf3bZQn94VTlq71NRHeu7xEPvU2ST/A7IB+wJDPvEs++JEXjiy+TP14IU146wdiS5v7u1xH7Jg9Q4bY8+TRfNii4d2PFtKAPjfGO6IVyQUNkaYrqYh8fHss+5DLkztrXFZYIONbQCdM/IFGDWnnWajxs37jP/T8uNkeNyGCBM2/WJyfORtDj/VtHneskY8bfjJzCfW8t1GcXzYRthBfF/62MZ7Ix+nkC2D46JoQ81jo4HS+/MZ31LNbo3hHwfk3tmJi33hsZSL7GVTzwe+uXb/Lu3WabykVT9NGFT0LVJMfNzUcFlw+/2ZZaMEqJYt8Da8pS4MHtIpzzi+LYUHrl8v76iUt6lFs0SYOHj7hHdtn0UL4CjSFz5aA7Oh4xqw/vNvFZStV8Y18pNYk8t16c0268YZK2mhk6zUWxEYPuy3ecWO/vIfdwEgMkY/Tr1p0mvLEl/Pc2/sdl+K+6J3LVeTjfixzpvRUoWx0feTd2+cdWrpsq8eZrTHZBQceNwI6KzdVSNBZB+kEMpsAwSlKTJFPFiHcaOjf0l12Ib+ZXEQ+P99wpos3ZOFFFbZMx1Bl7io7nTWasOYqWbKkJ/5FW+RT862rz6qoJvJar149mjt3ridW+rFQa44fA7kdsFip823od1TYrw1Fw5KPxVk+Os6XrQjh06+f0N34LPMwXbwiv6NewqLytFnymdp3tIT8MP1HYn27ec9RemTqbzTz961xxyB5o7Zp5QI0oHUValgxX9zRzTBpOnL8NP20fCtN/3EtzVm0nvYfOu5Z8F0Q9c4Rnyu9YMkXK/zVKFeQRj/ahq6uXMw5+n2HT3p5+ujXv2ne0zdRqXxZqNhDn1KLGoVpcs8GNHneeqvI165OMar91FdUsVA2er5jLVq14xA9O305db+hDP2vZUUq1PMTuqFSfhrVsRbN/G0bjflyFQ2/vTqlT5eGHn5nMTVhfrdUpsI5M9OpszH08ler6L2f//b+Xr7QlfThr397Yt2qF9vE5Wv9rsP04NsL6c8t++nDPg2peJ7M3r83/HOEnu94FWXNmIa6vvIjlS2Qnf5vYBPKlpFPi8QeKRQiHzNb8+qdNGXuGhr8/kJ6vP1VdG+zitR66P/RPweP06h7rqXPfv6LFq3dSQ/dXIM6NCxHtwz+zDuxEyfybdlLs0bEinz5Wo+hSsVzU7cW1WnCZ4u8I7F929elLJnSEVtaDhz/DZ2JiaFnHmhGV1UoRPmaDPEE2V531KfShXPR+q17afKMhdS2cVVq16Q6tXrwNe+25CcfaE4r/9pOL03+jnre1ZBua1aTrr71WerUui4Nf6QtZc4YezGLEPn4uO6gh9tSyaJ56eFBU7xTRpNe7Emr1m6jPk9OpAEPtaH2ra+hm24fSseOnaRfvh5Fu3b/S0NGTqP1G3fQXe2vp2NHj9N7H31H7Vo3oOpVStLgYVOo5U11qNG11Shrlkw09f3ZtHHDdnrkf3dQ/rw5aODjr1GePFfS+HH/o5ta9qO8eXJQ8+Z1aMWKjbRw0WoaMvgeKleuGN1191Bqc8u19OgjHShfvlxOp6ecK3P0Xry8RL42LapT/z43xh271HFkwYQdw7OvO1kwYT9XfIMpn8+e8eWf3u/yw1Zmd7S9yjs+VyBfdt9jo67lJzufZxHxiUdaUIliuYkXwR9MX+yJOonxsNP/fg81I/a7l9gPW17wzaG8UOZH9nl18NBxmvTeL57gys+d7WpT7/tv8DouvjXxk/9b4glz/+vZxLPECyrC8tHeLg9O8o5DC6GNrQVnf7/SE/n48gzV/x+Ldo8Nm0G5c2a+SOSb8eUf1KRhBU8g4nq2dNkWYmsVrm/ceT35aEvvd7Zs4nwPfX5WnEWdydcX30768Yzf4m6IlMvHdAmArgz5SPIX3yyn8W9+F/r4d2KKfGzV9unnSyOqltmyZvD8GubKeeGWXNtxXRb07727QZzlmc6/XESJ8flo3MgOxH4x5c0F+XX+bceug54fPnHrr3f09sRp2rf/qOcbk+vy8tXb6c/l2y7yF6qKYlw3uY4/PmyGF41J5KtYrmC823nlNHF6Hh823bvxNzaMKl7bVNuLmm1uu+wvjS0jbbfMmpAllshnuu1YTteufw7R8DFfRWwZe2+nBt6Nsmzpm1iP6HOb3VDJcw9wKZ6TJ89QrpzRPf7wxDMz4vzX8g3Zr42561JkLdnG6XfZAVvR8TE6nf8t3eLZRWBITJHPVijREgCSm8gn/OIJPkKQki3ZVFFFV7amsvTzQcf1ja3m7rzzTu/mXflxuXjD7/IQOSwh0rVr186rv/wIMc3mO04nVusETg7T5JNPXEzCeWVLQdVK0Oanz0/k43hN7F3aoFzu8mUZfseBVZGP4+FHHOM1iZVCPBY3L5vapAiff3f1mWhr3/x70KP3LmEm1Xc27D5MD729kOasiHXfIx6+pbVi4ex0e93i1LlhaSqSK7IxmP3uTf5mOf26ajstWbuTtv1ziGLOxlzwvUf/WfGdZ5Ev9riuEPp4cZQh7RX02L1NqWeH6yiDcrTVxHTR+r3Ua9JC+mPLAWpSpYDnw27Wku1UsfCV9Eq3OrRk079Wka9asZzUccKP1K1haXqle12aMm8jPfbBEurWqLQn8hXu+Yn3vyfcW5c+WbCZek9ZTI+2rEAHj52ht75fT0PbV6PezSvGGXK0f/EH+nbVbrqlVhGqUCg7HT151rOAG37HhUtFlm7aRw9NWkQnTsfQj0NvogxpU9PYL1fRsOnL6YVOV3m36d7+4g9UvlB2+nbwTfGy74l8vT7yfAAKke/Zj3+jDwc0pxtrFqWuY+bQ98u20qA769In89fSqbNn6a2+zahs4ZxUq+cUz2WJXuR7gSoUzU1jet1IKzbuplFT51PmDOmoz+316NpqxejBUTMpfdo09HyfFlS2aG7KfcNgypcrK337ag/vvx/NXkpDXv3aE/muqlSUHhj6AXVtXYdGPdKGpn6+iIa9Mot6djSLfGxYM+bNr+n1qXPjiXxVKxah98b3pvm/rqKOPcdSvwdbU9cO11PDm5+gY8dO0MpfJtC69dvpsSGTvZNCzRvXpMyZMtDhQ8eoTKmCdPLUaRo0bBI9/+z9dGuba+nkydPU48EXvN+fe/Z+ypkjK3XqPIzYqvqVCY9Q0xv/RzWql6Emja+iM2fP0skTp6lBg6qUK1d2anlzf+rcqTkN6H8XZY7Af2Qi9Q2Xl8jHNziyA3vZEoxB88KSnffzonLhb5vonQ9/vWiByRY8Ax6+kWZ/v9oTkGyP7DC9RLFcF93Ia/uefz99Ooa+mrsiTmwU/rn4t/6DP42zMnQJK6W8w8LVmGdv94RUttRTj5WOebY9nThxhp4aPjNelvm7BvXKeLd4ut4Syv742LedePh247q1StDTIz+nxUs30+QJXT0rQa4//+w5REuXb6PJ7//iiSiq0CUsm/Lny0aNG1YwCmrsA6tLh3q0aMnfFwnJLOC0aFrFM4dm/37Tv/jDc+jv9wzu34quv7Ycpf3vanLx7oGDxzwRiG9w5htVv/lulSc2RuNJTJHP70ZkW1506bSJfOoN3Hw0u+8TPMgm3HN7m6vooe7X0/xf1nkXYfg9LPjx89OC9c4JYmvAfr2aEVvc8QahEKpFfTCJfOyEVoiKHBlbCPLgzBeAvD55Pv26eGO8NLDA1+7mmlS1cmHv0hD5YX8t69bv9i4ukjdXnDMhvZhYIh8L/3w7MR+Rlh+eXPB4smbdLpr68aKotatIWCTHb3iMvrXVxZcrhcnL2Ne/jfMByWPz2+M6e7ey43EnYLPIy5s3r3dhgnqUTv0uqHhnsv4RVldsRRTmEUdMc+QwH1NzFfkiubhDl3ZOU65cuWjr1tjNzTAPlws/e/bsCRNM3FFclZMs8vFRSv637jilrtxtApYpwTprrYTwyefi18/v+KlOaBTp5FupVU5y/bFZhQo2NpHPxNBV5NPlwUXk43bLaZNFS/Gdau3oesSW88Jto2PHjvT557FzIdPNzX6VXdd3+B2XDtVwkuDHp8/G0Hs/baLHP1hKew7H+tYTD88Bs6RPSyXyZqF6pXPT3deVpvrlL1z6ZsrO1r1H6MtFG+mn5dtpw879tPWfQ97lZLw+4iO5sT73hLh34XiufOnGfzfDUfH82Wl4n5upxXWVnSykeFObLfVYdKtbOjddX6mAdwnFz+v+oV/W7aVnbq/u+U0Wx3VrlshFzZ6b61280axaAe+47h31ilO72sWp1hOziC363n2oAU2Zt4Ge+uiPOEs+Fvm6NCxFr3SrS9MXb6Vekxd5Il/lwjmo3dh51OXaUjS8Q03Kd2VG2nvwBE2at56Gz1xJj7SsSI+0ij31snb7QapdJk8cRrZAvP/NX+m7lbtp1sDGVKNETuryyk/0w6rdNObuq6lcwWwWke9DL6xYkW81Df/kd/qg/410Y81idO/Yb2nu0s30co9GNGfJ3/Tpj+tobM/GdEejclSnV6xf4kGd6tNnP66hhSu30/djO3kWnDW7v0nVS+Wj0Q81o8J5stKmnQeo46CPKWvGtPTO07fR4Dfm0pFjJ2nEQ80pf84sVPeeCZQ3R2b64Y2elDdnFvrom6U0+JWvPJGvzfVVqdWDr3hWe2Mfu42mzFhAo978hh7s1MhoycfriPGT59C4Sd/8J/Ll8Sz5qlUsRlPH94on8nW5vRE1av0kHT16gr75+Gn6Z88BmjztW1qx6m966+U+VKpkQTp9+gxt276Xlq/cRIOGTqIxIx+gNjc38OrmPfeNoCOHjtJzz/agnDmzUce7h1LaNGnovamD6bb2T1LBQnnoqcc7U4mSBenokRN06PAROhdD1OqWAXTLLfXpro7NqHKlkpTxPyvEJNbck6/Ix4vZbFkv7O7xzbar1u5MML4sDBUskMNbAF/Kh4U+PsYUiUP6S5nuaMbNF5XwI/wqyWGbbr2MRvzRqAOcvsyZ00e08Of4r6penPjCFRYSL8dHbfd79x32BNdIHuZZ9+pS8UQaWz/S9c5rqHTJ2AGahal5P/9F835eF0n0zt9wOq+pXZrmzlvt/E3QFwUL/o6PmkdqRRc03oR4n8XbPLkv3LDN1tfrNvwTUZtLiPQhTDMBFk17dL0uqojYRylvCPHDfe+kcV2obOlYP5Z43AnIli7yEUMhkrEPNX5UiyVVIOObUXmB3rRpU08AiFQYc7kswT13/m+6inzRii85hSMEt0qVKtGqVat8/aWpQp+ryKcT29Tyj5ZPvmiw1/naE5dOqAKXLj4hQvFxWJu1WkKIfKq/PlUA8xP5xLd+opkQ9cK04UjzHY3yTQlh8EUMA9//nd78fj2diTmnzRILfnzRa7b0aShX1nSUI1NaypI+NV1xng3wznki0b+Hj9PBIyfpyPFT3m25571rXf+z0BO+9v6z1vP+LlntqTfr8m+Z0qeh3ndeS/3vaUJpHU8w8CUinJcPft1MHz7ckNpcXcQTBxf+tZeuHfI13dOojOcrj4/X9mtVieqWyUNNh8+lPjdVoGZVL4h8T99WnVqOmEs/rtvr+cbjCzGOnDxLA26uFGfJ14Wt/LrViSfy9WhSnga89xu9+9MmypIhjXcJW/NqhejlrnXopufm0Oqdhylf9gx08sw5urpELpo54IZ4vL9fuYvuf3MB7dh/jLJkSEv7j53yjvi+dm9d2n3oBN0+5nsqX/hKgyUfi3xsydfRKPJNG9DCuxX2kde/o7Xb/vWO/B48eooK5cxML/S8gX5ft5vGfrKI8l6ZkY4cjS3L2hUKUadmVWjKl0tpy66DdOjoCboySwaa92p3evWzhfTm9EWU9opU9GD7evTmjIWUO3tG+uGNBxWRrwoNfqAFdej3Nv22YjPlzJaJDh85QcdPnKLHetxItzWrRVe3fZY6tYl/XDdW5JtNL78dK/KVKhZ7XLdahWI0dUJ8ka9nl2bU+7E36YvZv1G6tFfQLTfWoevqVaSRYz+h06fOUI4rM9ORI8epdYu6nuDnKvJ9/eUL9Nn0+fT00ImUKVNGypQpA+1j336jHqSaNcpSn/+NpSVL/vLq2aS3HqdGjS5YZyah/iH5inxJCCKSAgIgAAIgAAIgEIIAW3k+1a9liBAu/vS7+Wuo3+BP434YP+pOalC3dFTjQGAgAAIgcDkRsFnyseDPx5+jcQnM5cQ1sfO6++Bxuv+NBfT1sp10lq3tdI8qzAnBjviIrXTsli31/hP4Yo/eno/1vee9f+EG3fgi33/fUOx/06a5gm69vgq9OKAtZckU65/N5WGRb+K36+jg8VPU88YKVKZAdu+z3QdP0Mjpy6hQrkyen7xf1/1DzWsUodIFstHzM5dR02qFqHKRnPTejxuoTpm81LZOMdrx73Ea9/Vq71s+urxlzxG6vnJBurFGYfrf5AXUoEIBz7rx9417aer89XRTzaLUqlYRTxCcuXgLzfxtK504E0O31S5K3W4o6926O+2XTTRn+U4vDffdUJbqlL1gySfy9/eeI/TGt3/R7xv3Ud3Seeih5uW9G305zSaR7/Dx0/TE1IUe5xGd69HPq3fSF4s2Uc8WValy8dw0ac5KWrl5L/VsWZ3KFMpBO/YdpY/nr6Hvl26lszEx3js9bq5BV2ZJT298vpSWbdxNPW6uRTPmr6aCubPSHY2r0LL1u2j6/FUUE3Oenuh8HVUpnZ927TtCE2cuohUbdnsi3/Rvl1OWzOloYJfGlD1rBlq0Ygt99u0yqlWxMN1xY03atusGyyEMAAAgAElEQVQAvf7Rj3Tg0HGqWq4Qrd+8hxrXLUdXVy1OT4+dQdfULEPtW1zt+TbkJ+bcOZr74wr6et6fdEvTq6hg3ivp/ek/UdGCeej+uxvT2g076PUps+mmxjXohmuresdux735Ba1Zt43a3XwN3XJTHdr49y6a+M43tGnzTqpWqSR1vqspbd++hz6dMZ863tGEatUo68Xz9sRZdPLkSbrttuu9Y7evvz6TUqdJ7R3DZRdJv/++hj6dPo/27D1IDepXpY4dmlCWLJlo9Zq/6d2p39CZM2ep10PtqGSJgnG+El3qbCK9A5EvkUAjGhAAARAAARAAAQ0BdocxdsQdUWXDPii793nXcxrNDwuILCTiAQEQAAEQAAEQIFq746B3M+yc5btYkrv4UQW6OJFPCHexN+TSf0Jd7LHc/0Q+SQT0BEG+ZEO6Sdd71zvKe57Y63CrhhXp+b43U4E8sSIdHvIV+cAHBCwEIPKhioAACIAACIAACFwaAhXKFaC3x3Wx3godJHXszoBvNOYLYPjhC3N6dmsYJAi8CwIgAAIgAAIpngDf8Prkh0tp+uItFKMqfefPEXsdPsuOyNg67z/LPPXY7QVx74LVXtytuWyll5q8SyWOHT/535Hd/6wAz52jDOlS022Nq9Kg+5tRAcnVSooH75DBP//+l3pPWkCl8mWjKb2i68rEIXq8krwJQORL3uWH1IMACIAACIBA8iSQO1cWT+ArWjhn1DLAvmdY4PtjxTYvzNYtqtOQgTdHLXwEBAIgAAIgAAIpicC2fcdo3NdraOIP6+ng8dPs5o1K5s1Ct9ctRmUKZKXV2w7S579tpk07D8b63FN864mLNeKEvf+s+TKmvYIaVitKTWqVoJxZM3jHPz/9bgX9s4/9ip+nPNkz0b2tr6Yet9aj3Dkiu803JZWDmpcjJ87Qss3/UuYMaalGiVwpOavIW/QJQOSLPlOECAIgAAIgAAIgYCMw8eXOVKt6MdtrgX5/bNh0mv3dKu+ba2qXoldGdwz0PV4GARAAARAAgcuNwIFjp+mL37fS2z+sp1olclGH+iWoQqErvcsgDhw9RRO+WknPfbqUzp49+9+RXMXXnuYob53y+em5+xrTVeUKUJrUV9Dh46do9aZ/6MM5y2jT9n10X9s6dP1VpSlbZncffJdbuSC/IBAhAYh8EYLDZyAAAiAAAiAAAhESGDn4VrqxcaUIv9Z/9uKrc2nqRwu9H0uXyEsTx3Wm7NkyRjUOBAYCIAACIAACKZHA2Zhz3i2waVKnovRproh3mcDcP7dR34m/0LrtBygVxbfmu/go7znvltn7WlSjkT0ax12qwMzY2v7k6bMUc+48ZUzPt9FekRJRIk8gcKkJQOS71CWA+EEABEAABEDgciLwyENN6e7b60Y1y+9/sohemDDHCzNrlgz09vguVKZk3qjGgcBAAARAAARA4HIksPvAceo78Wf69JcN/12godywKyz5vKO85yh/jsw0vHsj6tik8uWIC3kGgUtNACLfpS4BxA8CIAACIAAClwuBzh3q0f96NolqdufOW00Dnv4sLkw+ostHdfGAAAiAAAiAAAiEJ3Du/HkaM/NPevObVfTv4RN0/MRpOhdz1vPf592ee/4csU1e6lTnKVvGtFSzTH4adf8NVKlEnvCRIwQQAIGgBCDyBSWG90EABEAABEAABIITuKlJZXpuUNvgH/p8sWzlNrq3z7sUE3POe2tw/1bUtlWNqMaBwEAABEAABEDgciew68AxWrJhD63eeoC27z1Mx06c9o7fpmKl7zxRmlSpKGumtFSyQHaqViovXV2uIKXjq3XxgAAIJDYBiHyJTRzxgQAIgAAIgMDlRuCq6sXorZc7RzXbu/85RN16v0O7/jnkhfvAPQ2pR9frohoHAgMBEAABEAABEIhPgC37Tp2J8UQ+8VyRKhWlT5s6ni8/cAMBELgkBCDyXRLsiBQEQAAEQAAELhMCxYvm8gS+3DmzRC3H586d8wS+ZSu3e2HeenNNGtSvZdTCR0AgAAIgAAIgAAIgAAIgkAwJQORLhoWGJIMACIAACIBAsiCQOVM6mjiuC5Uvkz+q6R045DOa88NqL8z6dUrThOfvjGr4CAwEQAAEQAAEQAAEQAAEkiEBiHzJsNCQZBAAARAAARBIFgTGjexA19YrE9W0jpkwh977ZJEXZplS+ejtcZ29G3XxgAAIgAAIgAAIgAAIgMBlTgAi32VeAZB9EAABEAABEEgQAglxCcZ7Hy+kMa/M9dKbPVtGentcFyqF2/sSpPwQKAiAAAiAAAiAAAiAQLIjAJEv2RUZEgwCIAACIAACSZxAw/plaexzd0Q1lbO/X0WPDZ0eF+arL9xF9a4uGdU4EBgIgAAIgAAIgAAIgAAIJGMCEPmSceEh6SAAAiAAAiCQJAnwJRh8GUa0nmPHTtFDAz6gZSu3eUE+PfBmatOierSCT7bh7Nl3JNmmHQkHARAAARAwE7gyeyZKlzY1EIEACIBAUAKnU3W4980Ld18H/RzvgwAIgAAIgAAIgIBCoH3rWlEV+Tj4mJhz9PiwGVSmZF66r8u1YE5Et9/zBq3ftAcsQAAEQAAEUhiBRd8+AZEvhZUpsgMCiUTgdKrz589D5Esk2ogGBEAABEAABEAABKJFYPnq7dEKCuGAAAiAAAgkIQLlyxSAyJeEygNJAYFkRAAiXzIqLCQVBEAABEAABEAABEAABEAABEAABEAABEAABHQEIPKhXoAACIAACIAACIAACIAACIAACIAACIAACIBAMicAkS+ZFyCSDwIgAAIgAAIgAAIgAAIgAAIgAAIgAAIgAAIQ+VAHQAAEQAAEQAAEQAAEQAAEQAAEQAAEQAAEQCCZE4DIl8wLEMkHARAAARAAARAAARAAARAAARAAARAAARAAgeQj8m3ctA3FlUIIpE+fjgoXypdCcoNsgAAIgAAIgAAIgAAIgAAIgAAIgAAIgMAlJ5B8RL5BQyfQxMnTLzkxJCA8gd9++QAiX3iMCAEEQAAEQAAEQAAEQAAEQAAEQAAEQAAEBIHkJfJ98Ml8ypitFIovmRI4f/4c/bvrd4LIl0wLEMkGARAAARAAARAAARAAARAAARAAARBIqgSSn8iXNVfVpAoT6bIQOHP6CEQ+1BIQAAEQAAEQAAEQAAEQAAEQAAEQAAEQiD4BiHzRZ4oQTQQg8qFugAAIgAAIgAAIgAAIgAAIgAAIgAAIgECCEIDIlyBYEaiWAEQ+VAwQAAEQAAEQAAEQAAEQAAEQAAEQAAEQSBACEPkSBCsChciHOgACIAACIAACIAACIAACIAACIAACIAACiUcAIl/isUZMsORDHQABEAABEAABEAABEAABEAABEAABEACBBCEAkS9BsCJQLQGIfKgYIAACIAACIAACIAACIAACIAACIAACIJAgBCDyJQhWBAqRD3UABEAABEAABEAABEAABEAABEAABEAABBKPwOUh8rVsVpX69LiBxr3xPX05Z3ni4UVM8QjAkg8VAgRAAARAAARAAARAAARAAARAAARAAAQShMDlIfJ99s4DVLJ4Hpr55R809PlZUSX5xoudqHatEvHCfrBbI+ra8RratmM/tevyeuj4OI7ixXLToOEzafHSzVEJT01z6EAdAoDI5wAJr4AACIAACIAACIAACIAACIAACIAACIBAcAIpX+TTiXBC9LPxOnb8NI146Wtf67/EEPlGDr6VbriuPB04dDwqQp8uzTYW0fgdIl80KCIMEAABEAABEAABEAABEAABEAABEAABELiIQMoW+YRF3R/Lt1KPR95LkPKPlsjnKjz6ZWLxkr+d8inS7AIkmtaPEPlciOMdEAABEAABEAABEAABEAABEAABEAABEAhMIOWKfIkh8DHuaIp8WbJkiIqlnq0awJLPRgi/gwAIgAAIgAAIgAAIgAAIgAAIgAAIgECyIpAyRT6dwMeWcstXbY/YJ1/tmsXpmSfb0OYt++JZywUR+Z4e0IqaXl8p7ggwp0kIewMfbh73v6Phd8+vGkLkS1aNFIkFARAAARAAARAAARAAARAAARAAARAAARuBlCfyCTHu10Ub4gS9aFyEIcI4fSYmnp++ICIfi3pFCuWkKdN+pVcnzSMW/fjmX/5344blPZFv6kcL6IF7GlHmTOlshRfv902b9zpf8gGRLxBavAwCIAACIAACIAACIAACIAACIAACIAACSZ1AyhP5VOJC9OO/h72dVieOuYp8OqFRtjjMnStLIEs+Fgcf/99Nnhi4Z9+Ri/Im/x5JLQwiGrqGD598rqTwHgiAAAiAAAiAAAiAAAiAAAiAAAiAAAgEIpDyRT4W4WpULepZy23Zvj9OGHPFdOZMTJzlnRDl5FtuXUU+3XuyAHn69FlKly5NnFgnfsubOyupF2qIsPxu/xUi3z97Djlb+DGTSL9z4QmRz4US3gEBEAABEAABEAABEAABEAABEAABEACBwARStsgX9JiuepxWh1N9x0Xkc7EmlP3zqT751NtwZeHRVOSRinWRfudS9SDyuVDCOyAAAiAAAiAAAiAAAiAAAiAAAiAAAiAQmEDKFflkSzjXo6cuIh/70WvTskacdZ2LyKd+YxIP5Us4ShbPE6g01SO7kYp1kX7nkliIfC6U8A4IgAAIgAAIgAAIgAAIgAAIgAAIgAAIBCaQMkU+IfBlzpSe0qVNTdt27Hc6suoi8gkRjFGPeOlruqV5VapdqwTN/PIP7UUfo17+xruVl9PC7385Z3m8UhLWhmnTpiYhRnI68uXNftH7Jms/3d8jFesi/c6l6kHkc6GEd0AABEAABEAABEAABEAABEAABEAABEAgMIGUKfIJkez9TxbSXe3rkqtfOheRjxHze2xpx8JewfxX+op8381fS107XnOR0CiEyBzZM3nCX9PrK8WlM5oiX9BbekUVcrV+DFLlIPIFoYV3QQAEQAAEQAAEQAAEQAAEQAAEQAAEQMCZQMoT+dgyrn2bWvTChLkeBb6BNtoiHx+/ZVHOxZJv379H4y7+eHXSvHglM3lCV/r086Vx6Vy1Zgf1eOS9OBHRuRiJLrphN1KLvEi/c0krRD4XSngHBEAABEAABEAABEAABEAABEAABEAABAITSHkin4wgqGDlasknx+Hik89WLMJnnzjyGw1LPlucl+J3iHyXgjriBAEQAAEQAAEQAAEQAAEQAAEQAAEQuAwIQOSTC/lSiXxqvNEQ+dii8aamlemZ0bOIb+tVhUTOt+5vQhid+8OqOB+D0WoIEPmiRRLhgAAIgAAIgAAIgAAIgAAIgAAIgAAIgEA8AhD5LrXIp7M2FD7/glRW+XZd2d/flGm/Eh8TFhd8yJeQ6P7W6fY6dG+nBnT6TAwNGj7TEwij9UDkixZJhAMCIAACIAACIAACIAACIAACIAACIAACEPmMdcBkQedXacIe19V9H9aSTxcm50ENV76FWL75V1j4LV7yt+cjMFoPRL5okUQ4IAACIAACIAACIAACIAACIAACIAACIACRT1sHhEUd/ygLXvxvYfGWNm3qqNSfM2diiC3s+NHdvBtE5BNCHYfFlnc3NalMbVrWIN3tuLrjuX6CYJFCOb10qheGRAoBIl+k5PAdCIAACIAACIAACIAACIAACIAACIAACPgSuHyP65qEO3H5RWJUHBbYihfLfdGxWJvI9+28NdS+dS2SRUeR7v69b6QmjSrQuDe+py/nLI+XDSFkilt8ZQGT3x36/Ky495lP65bVaepHC+i9jxdFBQdEvqhgRCAgAAIgAAIgAAIgAAIgAAIgAAIgAAIgoBJI2SIfyjtpEYDIl7TKA6kBARAAARAAARAAARAAARAAARAAARBIMQQg8qWYokwGGYHIlwwKCUkEARAAARAAARAAARAAARAAARAAARBIjgQg8iXHUkuuaYbIl1xLDukGARAAARAAARAAARAAARAAARAAARBI4gQg8iXxAkpRyYPIl6KKE5kBARAAARAAARAAARAAARAAARAAARBIOgQg8iWdskj5KYHIl/LLGDkEARAAARAAARAAARAAARAAARAAARC4JAQg8l0S7JdppBD5LtOCR7ZBAARAAARAAARAAARAAARAAARAAAQSmkDyEfkefvQ5mjV7KaVKnSWhoSD8BCRw7NBWmvHRaMqfL1cCxoKgQQAEQAAEQAAEQAAEQAAEQAAEQAAEQCBhCRQvXjxhIwgWevIR+Xo8OJh+/2NtsOzh7SRJoHuXZpQzR9YkmTYkCgRAAARAAARAAARAAARAAARAAARAAARsBPLnz08NGza0vZaYvycfkW/p0qV04MABaty4cWICQlwgAAIgAAIgAAIgAAIgAAIgAAIgAAIgAAIgEEdg0aJFdPLkSYh8kdYJiHyRksN3IAACIAACIAACIAACIAACIAACIAACIAAC0SIAkS8kSYh8IQHicxAAARAAARAAARAAARAAARAAARAAARAAgdAEIPKFRAiRLyRAfA4CIAACIAACIAACIAACIAACIAACIAACIBCaAES+kAgh8oUEiM9BAARAAARAAARAAARAAARAAARAAARAAARCE4DIFxIhRL6QAPE5CIAACIAACIAACIAACIAACIAACIAACIBAaAIQ+UIihMgXEiA+BwEQAAEQAAEQAAEQAAEQAAEQAAEQAAEQCE0AIl9IhBD5QgLE5yAAAiAAAiAAAiAAAiAAAiAAAiAAAiAAAqEJQOQLiRAiX0iA+BwEQAAEQAAEQAAEQAAEQAAEQAAEQAAEQCA0AYh8IRFC5AsJEJ+DAAiAAAiAAAiAAAiAAAiAAAiAAAiAAAiEJgCRLyRCiHwhAeJzEAABEAABEAABEAABEAABEAABEAABEACB0AQg8oVECJEvJEB8DgIgAAIgAAIgAAIgAAIgAAIgAAIgAAIgEJoARL6QCCHyhQRo+PyTTz7zfmnfvl3CRIBQQQAEQCBKBEaPfoFmzfqSJk2aSKVKlYpSqAgGBCIjsHHjRurWrTuNHj2Kateu7RsI192FCxfTxIlvUI4cOSKL8DL6Ssf2xIkT9OSTg6hDh9utvC8jVJcsqzx/nDBhQqL0x0Ha2iUDksQjFu2nQIH81L9/v3ipFb/xH4cPf4YyZsx4SXJz4MAB6t69B9WtW/uiNHKCkko6LwkcRAoCIBCKwLlz5+jw4SO0bds2WrduHdWsWZNKliwRKkz+GCJfSITJSeRbvHgxdex4N/XocV+8QSoxJ0QuuMWkqVatWlEf1MVAXaxY0XhhR2uRbpsIuORf90600ifCFhOSzz//4qL6EDSNorxatWoZV69E+Fu2bL3ki0eRvl69ehlFY3mCNmjQkzRx4tvUvfu9gRa9Iox69epBnA5aiaT3ua7v2rU7Km3fpS8J27YSs65HwsbEQIwH06ZNjUiY4LS88cZbXslVq1Ytwdo5x1O8eImL2hTna8CAx+j550emCGGVy6N//4FRESZ4TP/ww4+cyiQhRD55fJG7gkjrmtqdiHG2Q4c7Qve1zOrxx5+IF4U6R5J/FP3F0KFDqFGjht5PIr9LliyJuPxsZRakfiTUnE6wGjHiOS130/zKdTjg77kNPP74wLg2HSTfIp6g+RfpXrZsmReEKX+6fERD5NO1QXXeEjSehOr3XcsyyHsJIfKJ/O/YsTNwmerSbpvbR7NPkuPn+j9//o9aYVFNJ9ejhg2vs47nrnMeXTuycZDTJJfBLbfcHJU5XZB6pUtrkHIKwl63DvJLq5o20zxHDcOvrfC7fusdl7WQKT7++6UU2YOUexDu0Qo3bDgxMTE0atRomjRpshfUU089SV27dg4bLES+sASTk8gnFmXqRDvohEhe3EXKz9Th6yaJ6mDtF6dtcgaRL5aevLAJu0CPlsinW2y51C9bmbtMaGSR7557ulKvXr0pd+48TotkkcadO3fS4MFDaN68+c7CqV9b4oUmP0JI8WMhtyfTAtuFpfqO2ldwWb/77lR67LGBF+2o28rPZZInhCdePA8bNoQKFiwYSbK9b1zEt0gmPWqCwoRh69vUthmJyGdamAcR+cS7at79xBBbwdnqC3/PgnvevHmpd++HyVTH1fZvSqstPba6H/T7oO/LC/1vv/3+IuHJFJ6af1WwUL9T33cR+YKO+YUKFYxY7HLh5rdQc6lXchy28UN+V4Stq/dBFr8cprqAVEU+9XeXchJpVed0tn5GZa6bE7gsYoPOJdV4RT2Ty4TH06efHkLyJqKtjujSYRsX5ThZGOI67PIEFd/UME31Rh1X+L3t23c4z02i0e+LesrGAWEeW38QVuQzla0t3iB5srVv1/HU1D+b5keu9V+Eu2/fXt++Vx4fbeO3aEc8Hzty5Kgn8pw8eTKeRaPol5o0uYHGjHkpHlK5H+H0ZciQIVEtMcOKfLr+yFRnXPpH+Vs5bWxQ8MUXs2jYsGetG6Y2kc+vD+Y4ly1bTt2730+uG24mC9Wg8wzdOBqk/Yl3dWsSPrUgxHzbPMm1nQadR5jildvY9u3biQ1fTM+SJUtp3Ljx3s8NGjTwRL60adNqX8+WLRtVrFiBUqdO7YsRlnyR1DLpm+Qi8vntsPp1CtwgtmzZ5rxbHnYnN8hENpKig8h3QeDjzufWW9t6x7rCWE1GU+QLcsTGZUfObyDSiQZcp+SJDP9bHGOLlnjAYaoDlWkgdRF1XN5xbSvyYlA3QRYDn24R6NePuKQx6ELUNOjbJh9yudsGcp3Vs2r148pWV+5BvuV3XTjKYfoJnX6THS6LOXPmUs+eD1yURL9Jpo0nByYvpnULZF0e1fdEPLqJquskzsQ+7PdBy5TfVxf0Nqsu/sbU/3H6R416weu3WCy09alhx9wg1g6CjU1wsS3OXfp+XTkw12LFihgtXTjcZ54Z7onL6tHlSPsnOR1yf/LOO+96u/ZCvJLLfP369d6pi7vuupP69n3YWxzzcWDdcUZTPuVyD7IRoRMb/UQe0Z5tZWrr/0S704muLht1Mgc/kc+VoQgvGuXul3dTf+NXZrY2mxD9vqlfC1o2QTcMbP2prr6YrD9tcwOOy7TpbRP5bGUi8qGGI4+nbLEeZH6hplWELc9bZX7y+qdatape/+PnYkS0I97UHTlyFPFpGBbzxLFlsX5gtxC8TrSNNbayjPbvYUU+MefijXabKBZU5NPNo3Tjmjr3cRXEuXx5LAv6qHNem8inWtO7jM2RbAa5bKbY2qgoz4R0T6KOg3L/5DI/di0vF6MJDgsinytRw3vJReTzWxSZGpxoVJx1V19TYUQ+10EyTJFd7iKf7sh20MFJ5Z+URT7dYlk3aJkGXN5d69w5dhc7kmNDKivThN5V5NOlIajwY2o/sojpN4CI99QJpp8wYUujupCyTahMaZDFD53vHDkdvCOtHg0zTcTF3yOZnPC3LhMUv0WUizWnabHDC3S/31TW8kJIVw42kc800XeZwIpJmN9xbZtgEVakC/t9JOOT2nYiFfnUsjHVV9tC2yayyXkMYu3gwibSvIuwmQEvSLnflv1julj2mvIitwlT3xjJ/EUVZPmINR8/52PoAwf2ixMjbXVe5Wqy5PNzWSH3cfJRb1N7UNszv/fhhx9rj3TZ2pRt3mj73ZZ//t1mAeNSN3XvhOnbTeO+PGa4lJlpnhHNft9vfArrj9ZVuHA9LmgT+Ux+9eS+Z//+/d4GuM1CiPsDcfrD710xX2KOsm8/Xf2R+wV5s0G0A7lvMJW92k+p/Z/YOPBzqSP3I9Onz/B8t4r+qXLlip51nxDNI50bRdru5O9sG/CycGUTetV5rSza+M1Lg66jXPujICJfmL7IVA7JSeSzrdFcRMAw9VGuW35GEmHiEN9C5IsGRYcwkoPIZ5sg6Tpn8Y3N9FtFZIvLb6Igq+vcWZmOBToUi/eKbqAMIvKJzk32sWYbIFzTZjKTN3X86m6pLm22uIXQq4tbDA42iz4OY8GCBfEm8kFEPr9JStBJgm3HyLQw0n3nMuCqAwiXCT+qo2i/gSSpinzyot/l+Brn48svv/KsTHgS6rdYYUZ+Ip9a9yZMeMX3Egs/gY/j8uMvp4PjMYlJpjCC1lHRJqMx+TIxNlnA2EQNXV10mdAmlsjH1lS8E81+Q22PPOER+eLvf/rpZ+/yCbFQ8tvsEiJN9+7dvOPBNqHZlibX33V1LVKhSy1Tl/qqtk3bRFmXr6DWPELE0I3xIj39+j1CvXv3JeEnzY+nvDDzq/d+YpluA0zuT9iPb9asWej99z9wLdp479km5X5lbrMA4D5bWNjoeHFbYKsdF8HIZMln2gxgSw4Rt8lHop/IZ+un1D7UdGzXb6HP9WP8+LH0wgsvOltD6ua2OitPU9/O7dpkFSrC9mtrkY4ZNp6R9vt+c/eUKPKplry2eYXO2ktXvmo4ujk1i4XTpk27aB4kxqghQwZTlSqVjf0Qh5klS2bPZyhfVGKqE7Z5mzx+cGQserJV38SJk7x+We53XcaaiDrOEB9Fw5JPjFWmkw2u/ZOaDdM8Su7ruV+vWbN6vEu0bPMveYMmyHpVnvfbvpPHm6Riyady4f5T9dlsG0e5jFzWP7oq6WIkwWlk4wLxnD59mmbMmEn79u2jHj16UJo0Fx+9Xbz4N6+tMeesWbPGfcvHdPnfqVKl8m0hsOQL0YHwp8lB5PMTdzgPaudss+TwQxaJyKfbAY5k0aCmS7crH0Tk04lXtvzZdgpsv5sW7CoPkTYXv3EuC3d5McP/W3fToimcICKfKX+iHgY5qiDKW9cpy5MXXuCMHftynGWHLALwwse2U2sTZNWdUFsZ69qPabLlsgC3Wcm5tFceRIJY75jamkkYMaVR9E3qAli0XTU88Xc/XzK2yTgLexyfn1+SlCDyiXpuEhfUxZ7cvnV+22zWhFwmfNwoIS35XKylRL5GjnyOvvlmNpUrV9YT4uU2xkdZMmXKHOeGQi5vdlzO1o+JJfLpFkeRinxqO3NZeLn0MbZpkkGrsTEAACAASURBVMsmiRqGaPtyXXMNx7bB4zdO6+qQ7X1OO9chv77WpW7K4o6LnzM/ccpPIDJZ8tnGOpE+efHuYsm3efPfvjc02za3XC8sMQmxuvFIFZ5c65aprou41XFSJ8bJc2jXS0p408nWx+rSpo6F0ez3be2ef4/GXD2sJZ/LkWouN97wYVcGLpZ8riKfHLda1rp+XB5revV6yDuGz4YE/EQy/7X51RPx2eb1Oos+PwMQlaHLWONSn6L5TrREPpc0BbXkM9VZtTxdLfl0Y5jLWsRmJW4yADGNwbaxOcxaj781zctUUU8tD1M7cEmvrfyDGkmI9fbAgU/Q999/T2nSpKFnnx1G7drdGk+0+/fff6lv30dowYKFlD17Nnriice9d4I8EPmC0NK8m9RFPnmyYRoM5M45Z86cnik5L/ojWeTYRDAX3H67vi7fi3f8Oj2X23V1kxdb/mydqu1300JBlxaXCa+fGGgalE0CC3PVDWSuIp9th9mUHpdFRvv27eJVDdlip0qVKt5Eii2CeBKmW5DYJkJ+9U61DrKVsS6sSyHyuew82dqbS/8i1xuxyORF5IQJL9PMmf9H69dv8D3iJR+H4bBsrgNcRD62yBGOpHmnW31ME7ZIJ7KRWmXI6bJZ8sn9tSzYuYh8ahtR25OcDr9+x4+PbjJlmuiGORIp9xecbiHY5cqVy9sRZ2smfmQx0vRN7dq1bU0g1O+mfsdlx1lE7Lfz7FJfoyHyiUlrUMfqat9pW3CoY7vf7bqmDSVdHK5ChTyZD1rwfpZ8IlydPzBTe/MrW5PIp1ry6frKoJZ8bMXHvh/9ykItZ2Yn+ihXgU/wtm1wmsINK/KJOs7zY/mEi9q3C6a2UzCmDS6RT7lP4ttVXfxIJWS/b6rvrm0naHuJ9H2/emWbm/ltrui+FXEdPnzYS67YUBJp120KqBtK0bpRXcfLz8CD0ybfxKszioDI514LXUQ+uX1yX8/rUH78jqG7inw6cd9W3+W5ucnK27RpEFbkC+q/UebA6RZ+h4UYz/WXN5nluatcf5cu/dMT0U1+LP3GL1MtkNc/kRhJ/PrrAurduw8dOnTYE/HGjx9H11wTK/jzbbu88TN+/Cvev3kuOnbsi5Q3bx73SgmffIFYaV9O6iKfPCm1iXzCuWqsqfhU6zXsOiA2EcxGXO2Ugix2RNhyPlXBypQ+daJies+WP1un6ve73yChm0j5TWb8rHIEJ79FgujYTf4p5Im5q8jnMgjq6kdQ0de0KJJFLb8bOW11n7npjiwL03AhlJt2i3V5TGyRTx6cXMzTVTFG1Iv9+w/QK6+86u1E+wlDtnav/i7XX/k3l4HUReQTkyouS37UtPuJfJHstos8yHVLLgM/PoK18KGjTgp17UPuN20i3/jxL8cdv3GpC37WlJGKfGxhIQS1sNZSKg+xccITatlaQY5HPrq9YsWKRLPkM4k7kVryqfUoWiKfqT0Gade6+Ye68aNeFMLtcMSIUfGOXHOcrrvvzDdLlizUtWuXeLc6ygsCP+tyNX9h66YantwHXHfdtfTjjz95r4h2KP+us3Y2CT9hRD41ja6bbFyWOl+IHJ5pI8wmhJnql9/8Rh2rglwMIsdnmi9z+K+88hrxcXK+/V1dhDMvdQGq5kNOo1//LAQg4Q9Nd8JCDjsh+31TWUQq8snzsSD9iO3Yu2DLYaobgrb5eVCRT7Ye4jKS3X+YRGU5DZxGF/HWj4/aN4s5EqdHd4xaft9kNSZfBsRiDB/79XNTwG2MH7+5kcvcLUg9cHlXV95Bxg7ZslbUOzE/cInf1p+YxhN5Xuoi8pnEfdc5pjzmyGmOL0pW9X5in4zs6zaxRT61n9Nt0prKhC+w4k193txfuXJVXB74/TAb8GL+ZuuTTOk6f/48ffbZdHrqqcHeLbl9+/bx5ip8o64sAEYq8HG8sOQL2lKV95OyyKceSzT5MlGFNJvI4YfMJoLZcAeZMLiIRiaTXZsln21iq34v8mWbRNgECJNvExMX3S6LybxaZe+yANTtwKuLIleRzyU+Xf0IKvLxwMSLdr6WfuLEt+NNdHSWkuoxPr5i3ubgOai1o6ne+4nYwupQnjgyC3Xn12/haYo3TDs1WZva2rbtd3XS73dzKocVyS14MisOQ1h4qnGZLIoircMuEwkbV1PfobYPERfvTLJoYuqrVN4uAp8qOjBD+SbSxBD5/C7l4PSoPEyCtuDEC5h58+bH+SsL2t/Y6rXpdxE/T5h5J1dewEci8rkKcepiK1qWfGo+ZSHDb4En3itTpowXRLZs2eL6X9NY5rpQ07FX88tlv2bNGu1N0ur30RT5VEuuWbO+IvanJHxC8gKcLW1YMOK/sR8sUUdMm0IivZdC5POzsJPTw8IY97v82MZZW9vSbegJrlznhDjB/buwVlZv17WxtKXBpW+Xw5DrLp8qMPVnch/A8xibGJSQ/b4fgyBzdhtLU3sVYovLYlot/8qVq2jdMqi+lDnuoCKfnN5I2py4nVaszVz7cI5X16fq5odyGv3aqI69mic/gVB917YWiqQu2OazJv+tQS7ecL1d1jTemdbZJr6yDz1+Rx3zdu7cafXJJwwP1BMqLmVgmuuKtLDxAj/sNy537tzef1k8F8YMkfjkCzPHUvMkz+90GzPyvFpcpiNvKgftv+VyjKTvUzehIm0HLvN1DhsiX6SE//suqYp8ckNQBxJ1YBK7L9HYaQkjHoiG75oOF5FPtRTgvPNxCz+RT0xCdT4qbPmzdaqm3215MXUm8qBrEmdNC+9IBQuVgRiE5MHNlbuoi7LFaSRNUjf54zSwpdmYMS/Gc96vcpKFTHGkTx4ETOkxlZnfoGkKy9WST1dml1rkC7Ijr7sgQTCx+ZZR2am7lKLfkF0O6HjLaTBZwya2yGfrN+TJn3qsQq6/YiHL74uLC3Qin4ugqmOnK2tX59s6YUY3wRL1WfhNdO0PxKTHz7LR1PZdfJC5psPlPdnKg4+YqBP9SEQ+l0Wa7p1oi3xqu3TZNJQ3O0xW1jrH4JEcsYmkv4z2OKW7XEguczFPEflT24lN5BTjRLdu99Dnn8/yburlzSFXn3wcv2gT69ev9yxbTY9cLiZR1jTXiHTBYxorBBc++sRh82JUWDRNmDCeJk+ectHFG34iX5CxzaXdC0f6wom/TTQWAiDXFz+RT85DQvT7fnmLZKHrwkqeE7qIexymSSRTLWNdffLZyl9OlzpnMNV5dazXjd+qEK3yMoVtEvnkPlm3oWm65FCNR+bBfm0rV67kXcTBLk8upchnqk9hLPlEmK6bALY1nGk+JW/a69Kr9v2qhaj4hvt4PtZv2wR1aXvyeJc3b15iwwd+eFNGnHoQ/UwkIh+HFWbNZ9rgl+fJYg0nzwd5I5HX/3KabcJ4tPu+SMc8NR0Q+YLU5BDvJlWRjyuS6Lj9RBhxc6GrsGZDZRPBTN+LhshHVsTkjC0c/B7XTlUMovKNQH4iHzu75EmtrhHZ8mdbrJt+t02U/H7XWfPJ3KIt8skdNE8YhDDmJ/KxRRGLyUEvZuC4/HZ9XAdgMaCYnFSrR7xtu+aCrzzAiuOGQY5/2SYS6iJAZ+0VyaLVVo9tA5vKx7YzZ2urtsm0X3pMtz7qJvI6VjoWiS3yyRMNscmgTvRNjOVFAk9ixI2OzMy0oSEfQ3ERYeRJH1sb845u3bp1SGwgiQuA1OOWcrn5iXyq+GAS7dkCyObDy8+STw1XVy9tddk2Brr8Lo/PwoIrrCWfLl5d36+KcH7pDSK8qwvsSL41la06/unqUpB8uZSRbiERSV9ri8s2Z+Dv1fz6WR/IiydRBqb+zCVuU3swCY268c91Q9HW9lzGkQ8//JhYgOBLtVjk4/6UjxHfdtttgUU+W9nJC7ZI5tCm+qSWi4uVd0L2+7b5QNjbddX5qjA88FvM69IkyoPXDrLIy+OdPP8PKvLpxki17FyFVrVs5bbZqlWLuNMFtrrnaskn+gO/kxGmumuywGUDCGE1J/oYiHwbPYu7IJZ8cj8uBCh1bWoT+fh3ddPgnnu6Uq9evQNt6oj6JuZIrBuwFd+QIU97/SY/suW1bUyJZAPOVuddfvcbG8Xalf8rLHldNlRN8drW7X59FM95a9asQfXrX+OSrYveqV+/Pl11VS3rt7DksyLyfyGpinxyqtWJkWoxxw4pgzrBNFGJRDyQOwsO1zUttgmfSKO8u2za5ZQbq8mXhTzZNpmFu1YneQHkkg+/zsRmzecn8vn50PBbpMnHZHSWorIl3/jxY+mFF16M5w9L5eS3eAor8olJjrrAN4mjqhWiesuarYxl0cXVcb+LJR/HqzvmFMnCM5J2KvKtW3DYwrMtUkxl7CfimgZzv4WriZV67CsxRT7TzizzVoUfXd9osxgQk0ax2SN8rnL4QW6RFUz4CBz7NxEipLzY9+u/g1ryqUf55AW13y6mWpfEJE4cgzT56BKLIJvQYGv/QX/XTTJdJp46nmpdkusGp0tcPCJ8UIowIvWNJvcJQY7UqYzkstUJvJxOtnjo1Oku7wimSWDyY6/uoEciypjCD2MN4DpeyH2XThj2m0dF0leKvAYV+cRCiuuDaFNBRD6/iwj8NtBE3Rc3lap9panOuG4UmuosW0uyoMj//emnny/yH+lXJ03jkVpetvFTjkMdi8P2+7b+LJKFri5MeaMv0rYp0iLKRPjkE/0p+xNj4SIhRD7Ok2jLwr+mTlhT5ydyny1u2422JZ/KW14zuF7cxOtEtjiXGbIVuti837JlW7y1m8sGgq1uhf1dl4agY4dr/+CyjlPzI9IiLi9S53z8b5vIJ4cp+hMh8rmcSNJ9/9RTT9Czzz7n+doWwjO/pxP51DiC8nUpY9fxQ8dLDV+eW5n8XLukSYxzQTc45HnIo4/+z8lNiGt6dO9B5AtDj4iSm8jHPl5UKzW/BuTawQmMtsW+Djd3TOJWnEgas23nRJ78cWfqd1yXOyz2gWOaBNjyZxvYTAO87miw2vn6dSZigqTb+UwISz6RDzYRt1nyiaNCptubRGdpMjOPVOSTJzK6I5psxWo79iNumZZvHw3ZZXifqwtZF5Hv5MmTcTdfy5PgpCDyyRNcdWLrYtl4qUU+Tv9rr71OzZo19ZwK+4l80bp4Q9Qjjktc2iKsl1Vmfv2wi8gnJn1yX2kTs9SFpYjHdOxN1AHTJk1YkY/Tq/NPprZHOV/yjbosbMl5EtbFEye+GXecnyexiXnxhmCmO67rWs/kRVpQkc9VODX1eWJRy78HtbpRxze2DubxecyYl7RW9PL7QRcS8vvCDxr3wXxzne0yA5f+PqjIJ3Mzha8KHaJei4ty/C520h2z04lntvkKpy0SkY/DZT9yLFrojvKZ8mwTs/zGEtE/cHnqLIqjKfLJC2/ZxQcLHeqlXH71xzR2qxxMXPjv/Mj+5eQ5ajT6fVv9DyvyifSKjXPXY2jqRohcl3mdE0l9V8P0GyN1ZSfnxTa3FO03sUU+v7WCThDh8VwWTdWL5ZgZ96mq2wmXvsVWt8L+ntRFPnmNYho/L4XI17//o/Tee+97/Tc/OuMC05in9rOcfr4865lnhtLo0WPiuU4KW77cxtj3Oq/pbYY3Yl2i67v91qa2/juoyPf770uoU6fOdPbsWes8Jywf/h4iX0iKyU3kMzmbNS3Mglo12UQwG+6EEPl0iwPbxRu2dJp+DzqwMd8pU94hPu7mdzupbSIlyomPqfDiRbY+SwiRT86/bgcraL2RjxhFwt50DI+tltRJo2sdC5oHTrff0Qi/fLmIfEJ8CHKk3VZPTZcy2AY23XFmHS/ZitbPybq8ix+0/MMe19XFl5iWfLqFmlofhDWGbjLiIvLp2LuIfGICIztZFju7OmsDv7YVRuSTF0JiUmc6DiLni33UyHVVlKtYtAjRU/6G60MQC8eg9VW3kIqWT76gIh+XF4sSQQWvaFjdCA4ye7GZYjuSHUTkU9uyzSJOLR/VAjBMecsLOb/xxc9amhczNksntR0K8cLVN5/Od6qpn3U5luUy5rrMnfxEPo6jWLEi3i3duvhM1oxBN7LVflMNV7Qpl0tF/IQiWcTV1QdT/bHNwYP0+zaXOWLOE3ShK9pQmE0CdU4sC3TsR/JSi3yuF4PJ/VNCHNdV+1lT38H1SVxYJ9YPcvmI9m9qp2pddmnPYfpSl2+Tusgni8I6f8G6DQN1jJc5mMrAJoBxGCZR2tQ/qoK4SIdO5OMTBEGtCuV8uYwf4n1TP69y4n+zMO16clBX32zrct03cpt666036PrrG7lU5YjfgcgXMbrYD1O6yGebMKj4gr6vW/C4Nrow5tFJReRzrX6RdCbyRCrIMT/XNKmdqp9PPtuRVz9rNNukVE1vJOJc0DybOnzZ15mrs2gOSx5IdUfK5TyxtQuLAuIoCn+vswbzy1OYdiovODiOL76YRZ07xzpml0U9kQ/+u81aJilY8sm8TOkJMtmQwzNNPNTdUJ2gwJM/FquC3rxtK2MXC1lhYcyWMUKIEkccoi3y6axlRRtigVtetJkmmMxc5Itv/eVjdKowahPUxYUfQXwVhuk/dHnxy5+ISyd0BRH5dBbuNsFGnqDahCYXJrpFmMvGgKvIpxOF1LHGhbUpLyJ8sfEi3z5oE0hM7c+0wcBpEPxt/g7lfkq+zVZYdgWxqo/Ekk/lZbPQk9utX7sT+be1TV0/LVv6yfORICKfbhNP17e7jhO6eY/uWz+Rj9nJgmI0+33bvI3jjnRuKvclrtZ7cr1S5yGyQ32blVFCHNcV9Yg3KHgTiX0kmlwPqJZH4j3OH1tNyWNrkPqly7eoD37zMFlskstCVxddhbPEFPlsRgJBbtdlTjrreLmdqZbK8tzXdrJM1GHRr7L7CX7kW+VFu/LbTNfNv/zWUSJeP5FQN87p+ke/MNSx2c/K3SW9YtwLqgv4iYryPNs2lvrNY4L2fWfOnKEhQ4bRRx99TAUKFKBJk94i9sWYkA9EvpB0U7rIF1RIs00wbLhdJ0eRdKr8jSl9QRurKR8JNbCFSV9ysOTzqxdBRT51MBODs5hAsZ8J2WqS2Yrj4uJb3d9MaZRN7sXkQJ7A2gYR+XuOQ7d4lhcXqu8TuS24mp2Haadici18nJl8HXK6XIXOy1HkU8td5cVlxMJWrVo1PYHNNHk0LaBtZezXrtRveYefj0CxlYzfBC+IJZ86MRf1nn2iykf3dX2q38JctjLTWVOYBHHxd66zvEAzCQl+1kS28U33exiRSQ0viMinih62flbUM94gkxc8keSZv/HbjGEm7Cewa9cu3nFP9bGJfPKCW94MEYsn1TVE0DJVw+fLuoQI7Xdxl5wPtjL/9dcFnk8rUfeFIKdz36H2FzYxTCyKOE7hi7FmzeoX+WVU2aoLr8QQ+Vznma7zIJNQpnMJ4iLy+Qklfhs4pgvc5HmGnCaTwOtn2akKVtHs93VtT1dfglryyXXZJtjq+hedpbt8Q2y0RT5THydfUsBtjB/R34h2o86Bgq4RXCyTRPrkfHNfolrmmcYf7oN0czVXkU/XR7jk07XdRzrGuAqSfuGrdY39oep4ueZFZ72njj9+c6wglnx+bcfm91F8q+sf/eqkq8jH4e7ff4DGjHnRO8LrOp7ZNs9c2ot4R26vkdQx1/FIhL1161a699776O+/N1ODBvVp3LixnribkA9EvpB0U4LIZzsCwR2a606bbYJhwx2JyOcqbHDcyVHkC2uZllJFPsGlQ4fbPfFBfdR6rZuo69jy3/gItWotp6u7QqgwHc2QBQddGxLf25wfy23QZKUQ5Iihq0WIX575N5NvQXFrN79jEzn5naQm8kW7zbhMPEx9o58VjN9E2tYX+01KRXnoys4m8tl8ydnGEllkYCZs2aATPUx5t4lVtjHI9n3QiZ0tvksh8gnftHx8U+47/eq9fHRIZ9Fky2c0xAF5MWvq70TaTP2OyXrAVXjQ9Z2qqOAnMvottMVv6oJHDk/4DeZ3TRbScjkKh/n87v79+xNd5LOJaC6Wm5xX1/f4XbUei75Cre/8ri19trHSZcFruthG19dxmtSjvn5jvtqfJlS/7zc+BRX5OKxI+xDdpqpu7ud3XNfv+KI8l7ONBaKumUQynZhgGrfkjeEgfal6tJ7zzdZh77//ge+6TbZmMgkstjSZNubktZbNd6i4uMP1krogbKIp8m3ZsoX27dvn3VirG1tcRD6/Pkywlm+B1lnW+835XCzjwlryiTmZrp+Sy12k3W/+KsrSZqHtEoYIyzbXFr+ziyzesLT5wzfVNzkc20klDuP8+fPEJ71eeGGMF+RTTz1JXbt2DlKdI3oXIl9E2C58lBJEPnnA1eEQHZrO8iQMPtedI1Mccqeo+rOzmW8HTbeLUOE6sNni1h3Z42+C7HjK4pItPtvvHG+0L57gOG2LfZEu00SL/ZS9//40r+NUy8ckjOrC0oncfhNlm6WQjqfLhEr3nU4E1OXBTxw31SdXKzs5XXJYavmJtMqWiPIk0a/+hqmvJl9Rpom8Ld9+ZW+b9Lq0pSCTWd3kR02DzfePn99Fv/yYONlEviAXb5jqPFu38HFbtqjz88+mm1i7LMz8ysmvLdkEAVv5636XRT5xGUgk4bj208x12bLl8Y6EyfGp46qf5SNbr/CiJ8jDfTXfyK5eNuMXhm48N4kbHI7fpNu2ENJZWshzJF27MFkOufT7cnyCge6iKLkd2AQvUafUS69MY4HKXueTz1Q+tnHcbxPZJMia0ul6uYvahv2EdL827bLpbFtUMjfTpomoi7a+TldHOFzdvNQm8vF3rv1+2PFOrjN+JxSC9B/8rs1VQLQs+WzpsokT4nt5Y0i9uMIWh0v9kuPh+bBfO7FtPNvSo/5us/T1E/mCiDdB08XvR0Pkk9ueH1cXkc+WB93aQrhHkTfOTemwjW0mJn7p0lky2o7Oqv1GkLWrqa9zDcM0dvA4xT5beXNQHt9cNm1N2oetH5K5bt++gx54oCetXbvO2n/Z6kmQ3yHyBaGleTeliHwhMUTtc79JlW6ib1uwRy1hjgG5mKg7BnVZvBZG3NEBEgOBaWGhmwDbBEEeHGSHyK4LDV36XCcCfotD04BjW2xFq0JxOxRHN+UB2c+hM1tjiUmKLp2RCDOmyW+QnU7ThMJUxi6LPr9yD+J8WD32ELT8XBZ7QcPk9xNL5MuaNQutXLna6s9RbVNB65KuDzJt6oi4gliP2xhH05LPLy65T7FtWsmiBIepujOw5Skp/+6yEBLpd7Ea4ndNooLMQRW05PJQ+xux+BUiHVsdqMKlaknAccm+vrif5Ue2wHSpvyof2yJetjYxjedqfQtqBRG0Psn9NH/r5/g9rHAfRIRR8yFYR9MPaEL1+0HL4FK+n1giXyR5DLpGcK1fXI/nzZtPK1eujHfbMqfRZZ4WSV785gK2fNp+jyQ96jfREPlc5xOuc/to5MsUhmlsU/vlIOKU3D+6+HRNyPz5za3FZqOfAKozCOEwXU5Uhc0XW/LNnPl/9NRTg70bgfv06UWpU6cOG6z1e4h8VkT+LyQHkS9kFvE5CCQ7An47hLqBkBcFs2fPpmHDhhD7MuFHDG6qD7+EhuF3VDKh4w4SvtitCyK0i2/CCKVB0oh3QSCaBFzEnGjGh7CiTyCIyBf92GNDtB0p5ndcFsEu7yRUHpJyuLLIxz4++enfv582yZdS5EvKDJG2hCEQtM26iny61Ipv+TfVN2nC5M491DD5co0lGiKfa1x4L+kScLEYTQyRloW+2bPnULly5ahEieKJAgwiX0jMEPlCAsTnIAACIAACIAACIAACIAACIAACIAACIAACoQlA5AuJECJfSID4HARAAARAAARAAARAAARAAARAAARAAARAIDQBiHwhEULkCwkQn4MACIAACIAACIAACIAACIAACIAACIAACIQmAJEvJEKIfCEB4nMQAAEQAAEQAAEQAAEQAAEQAAEQAAEQAIHQBCDyhUQIkS8kQHwOAiAAAiAAAiAAAiAAAiAAAiAAAiAAAiAQmgBEvpAIIfKFBIjPQQAEQAAEQAAEQAAEQAAEQAAEQAAEQAAEQhOAyBcSIUS+kADxOQiAAAiAAAiAAAiAAAiAAAiAAAiAAAiAQGgCEPlCIoTIFxIgPgcBEAABEAABEAABEAABEAABEAABEAABEAhNACJfSIQQ+UICxOcgAAIgAAIgAAIgAAIgAAIgAAIgAAIgAAKhCUDkC4kQIl9IgPgcBEAABEAABEAABEAABEAABEAABEAABEAgNAGIfCERQuQLCRCfgwAIgAAIgAAIgAAIgAAIgAAIgAAIgAAIhCYAkS8kQoh8IQHicxAAARAAARAAARAAARAAARAAARAAARAAgdAEIPKFRAiRLyRAfA4CIAACIAACIAACIAACIAACIAACIAACIBCaAES+kAgjFfk2bNhAadOmpSJFitAVV1wRLxUxMTG0evUaOnz4MOXJk4fKli1jTeVff62nvXv3Uvr06alq1SqULl066zeRviCnL02aNFSpUkXKkiVLpMHhuwQkcOLECXryyUFUr149at++XQLGdGmDPnDgAHXv3oPq1q1N/fv3uygxggP/MHz4M5QxY8ZLm2DEDgIgcNkTGD36BSpevESK7psv+0IGACOBjRs30rvvTqXHHhuIMfkS1pNz587R2rVrqXjx4pQpU6YEScn+/ftpzZq1XtgVKpSnnDlzev9bXk9ky5aNKlasQKlTpw6Vhu3bt9OWLVu9MIoVK0qFCxem8+fPe2ukXLlyBQpfrK2itdZh1nv27KGNGzfRunXr6NprG1CZMvY1Xigg+BgEQOCyJACRL2SxRyLy7dmzl/r2fYQWL15MDRrUpzFjRnsDj3iEIPH5519Qjx73xRMtDh48RBkypKcMGTLESzkvFt544y2qVq0aTZz4BuXIkYO2bNlCQ4YM88RC21OzZk3q1+8RTySUn2XLltF7702j1BZJ4QAAIABJREFUatWqUqNGDb3BUk5foUIFadKkiVSqVClbFPidiHhSO2LEKBo9epRXRuIRIhVPSKIpQnF83bp196JJjHLiOt2//0BrXKIOFSiQXyvKBa0sNpFP/N6hwx1RXVBzfufP/zEqeQia56Dvcx+xcOHiuP7B9v0nn3xGjz/+BI0Y8ZyWWSR11q+cbGVoS6/6O6d/wYIFUW1PtjRwe5szZy717PmA7VXt74L5tGlTqXbt2hGFkZQ/4nY/cuQo6tz57mQ9ZgRtS7oyEfV937691v7Sr0y5zkyYMCFUGK51hvPNj24jxTUM+T0xPrVq1TKiMBOijxLp47zu2rU7UfuPMAx5ThGNPsOlHxblFjZOUX7qPDcSDsn5GxfmCZW/ffv20bhxE2jatA+od++HqFevhzwRTBbfXOKWDRKOHTtGp0+fjvfZH3/8Qfff39P725tvvkY1atTw/vfJkydp+PAR9M03s6l58xvpyScfv2h9w0YEbBTh+syc+X/Ur98A73Wev1x3XQN68cWx9NVXX9PTTw+idu1upVSpUjkFJ9ZW0VrrMJennx5CXPf56dbtHho4sH8g4dEp4XgJBEDgsicAkS9kFQgq8vHA+dJLL9Prr79BmTNnpgkTxlGdOrU9oYB3c4oXLxZPRBOTH54EsNjG37VocRMNHfp0vB03ncgnJmI7duy05vKWW27WTmanTHmXnn12uPf9W2+9Qddf3yhJiXyy4GjNpM8LuklmEH6moGXRld8xiW4JOckLu5AKwtVV5BOT+/HjX/bE47CWdTZ+nK6OHe8mm3giwmFxW35M7WPevPnehM1lkSrSEISneFcV2lzrvUg3T6T9LB3VNLnUmUjEBb9yYPbbt++gXr16U69evUKJscxnypR3aMyYly7aKPHjL+qlrYzUdu3Xtm1hid9tddg1nEjfC1M/dXHq2pq6qBfjli3NcvuLRr8sx2cSsf3SFA2Rj8MXZc7/W2zO2Viov5vaoa0um/o0U/yc1i++mEXDhj0bqE355celnzF97/JtJH0UxyfaAo9Nw4YNoYIFCwYtlnjvu9ZzNRLbeCXGgSVLlnhiQZcunUOlU867HLfKMVoiH8fHbGbN+jJRRGo/OGH6P7UPce2jxHeu8xNbm3YtfHm+u379enrwwV7099+b49YkbF3mOscQccphRlrfTem3tQP1O7ksmXHLljfR008PpRkzZlL27Nlo/PhxdM019ZxwBRX5THNIp8g0L0VLXIw0fnwHAiCQfAlA5AtZdkFEPjYX/+yz6fTUU4Pp7Nmz3q7Z/fffR6NHj/GOLDRt2oSef34ksVk4H7FkS77WrW+mAgUK0uTJU+jUqVNxqeXdqLvv7hT3b5vId8MNN1ClShXi5fbMmbP03XffEw/yugm/PMhXqFDBW4Tky5cv3uBfpUplmjjxzXiWiCGRRvVzl4VAmEVEJImVuYrJS5gFfrQmfpwWtihlyz+TMGxbGLqIfK4TYJmtbaJj4+e6KFfDkS0O+VgdW7a5PqoQ5DqRl8N3tUC05c81bttCRyxKXBYAuom5SGf37t2od++HXVHGvSfq36xZXwUqC1tEYoHCbenDDz/yFVx074g6XatWrYs2S3RMRT4mTHjFs8B2eWxtzyWMaLwjxpqg4piuLrtYS7m8o8tXECshU5/EbXj8+LH0wgsveuOx7YmkjLh+fPnlV9S378PxrLttcYnfIxGyTEyjtTh3XZRHMj4ndB8VyfjEZeGX56B12FVEi6S8bHVUN5ao6XdNX6Qs1bqv21RxbR+u77mOkUHHZ9vchMOzjd+ueTC9p47Xat/9ww/zqGfPh7x1SYkSxen111+jggULxK1DXOJPyiIfu6rhE1SPPtrPE+x79XrQc5XEj3y0Vz+OfOqJ0Dw37tfvUY+L7hHHec+cOeNtqKobxS4Mde/Y5r6RhovvQAAEUj4BiHwhy9hV5GOBjwW1gQMfo0OHDlPbtm3irPHWrl1H993Xg3bt2uUNIl263K0dXHkHio8b8v/zsVkekHnhwYPUL7/8SkuX/kF58+b1BDsW42rWrE59+vT1BBvdgkwe+HUTP04XCz7sP4KtDBs3voHSpk1Dsjgo4suYMf7xYcbKR39vvbWtl6ZL9USyiBBpDfOtLb/Mnhf4zZs3JxZKw8SVGEf8XI/X2kQ+eZfTZfIi8qbWT9fFA393zz1dPeswP4tWsYjgcpMt3nSLGc7jqFEvXCQEibwNHNhPe2wqoRcRfkeRXRcRpjSqAg2/9+GHH2utf13DsLWRoL9zWR0/fsJrT6aH6wDXO9PjKpjLi06RX9PiWeUhL5i5D7AdCUxK/iT9xEy/8jLlwUX8cHlHjTushZwoM9MxQrU9mfJnE6SC1HExhrtYitiOP/qJfLb6GCTNtncjGfdc+5dI+ih1XLGJlSItNhEqaB12EdFkgc8m3MlzPT9xXidI6cR5l/Rx2bu+Z6snifF7Qo3PrnMikz/hsHl3mXPxCaMRI0YSn9zhefuoUSOoZcsWdOTIEe/YrsvDfsD5dJLpkftCuV3Z1iFyeC59n0ta+R3RDlzHfFu4Yj5bokQJOnz4CJ0/f872idPvqVJdQVmzZsFxXidaeAkEQEAmAJEvZH1wFflWrFhJXbve4wl8fo8wJf/008/iLAeuvvoquvfebp7/Pt7xL1KkMLHFCPt2EBZ/apg86WSxgf2j8cKWRcFcuWId3YqHHcBu3brVS5M6SWRR8rXXXvf8WET6uIg4kYbt+l0kiwgRdphvXdOnxhXJMcVoi3zCV4h8UYc80S9WrIh39NXlkRebsg+3QYOepGeeGe45RzYdUxP5si2gOB1+u+ViMaQu2HSTbzUcnV83bk/Tpk276IiRWPgPGTJYKzQl1CJCtixjX53qRSsugqho/ytWrNAea5bLv0mTGzwh1CQqmvKp8naxBhR1zCZayMfWTL4nxTu2OudqySdbeMnpY96yX76UIvL9P3vnASZFkfbxdyO7y5IzqCQzIAqKYBYjZzgjegaUYEJQkKB+BkBFBURFwIiA8TB7ijkr6VQEROUUiSIgSXLY+D1veTVXW1PdXd09Mzsz++/n4blzpyv9qrq7+t9vsGHsdE9wEpltLZG8RAy9Xadr3uaeZbpP2VjxqXXb3LNs+mJzTqwt+Uwin0mkYk68v7j11psDx1cM8oy1EfmC3KN0AZsFeDc3UluBj+cw1iKfur6l9b1TyAhbgY/7aVpLfoVq9TnrJvIFmXub6yHoOfF4PusfR3nMQ4feIjx2ZBxrG5HJr9W0ZKDOndc9lN8FHnvsCerb99qIlVtQlmwY8Prrb1TwPgpaF7+7cN85Jl8qiHxqfHKbvZeJSzK8OwWdL5QDARBIHgIQ+ULOha3Ix8kv2KpuxoyZni0ed9yx4pwvv/yK+vTpLYKycpBYdtdlV1+OK8Fx+VhMuOeee41uRLrI59WovgHgB/411/QVrrxBj2R4UIXZSIYpqzOL5eZEF6vcRD43KyCTVY7Ti7ztF3mnr9bqi7NMLCLrrF+/QZTQZ3I/d1uHTiKfusnSN8omt0u1Hg5ALQUzbtuPq65JnPL7sqSO12mTr2dPNglZToKH6cXT5gV6+fJlrgk8THWY+mVjoWbj6iQ5eVlv2YjhNi9c3B7fX6XLsXo9mvqQLiKfDT/TNaoKfFKEvvji7sLa1Ub8sDlHbVfyDvJibCMES9FGTWJjs5ZNHwyc7mm2bvpOwozXM9uvJZ/bvYLb8rJ4c+pPkGdsPO5RThbjbvdOdrP3+vggx+13DTs9b9V9hElM08MFyHq4H16Jt5ye/dx3PtRkK7b7AbfzuN5kiMUn5ygez2dd1NPXu9Mzy8/173RtqR9Q/N4Lt2/fTj/++JPwFvJzyOy4y5cvdw374qdO9d1EXf8sal944QXGqpYvX0GjR48hTgDC71AcY1A/ZNZdXvccs1g/SkpKRQz0Z555NvJT7dq16eGHH6Q2bQ6OOt9kcafuPxs0qO8Z23Pjxk3CMysZ3p38zBHOBQEQSE4CEPlCzoutyMfN8CaCXV35aNiwAdWvX5/UBwMn3/jpp5/ooou6R8Q7fhHir35801+8+Fe6/vq/AuQOGjSwQgZHkyji52ua+rWMrfh4A/vAA2NFXznJx6WXXhIhpT5oO3bsQE888TjVrl3LF8kwlhZ+GgryEiHrD1PWTx/l2mDrOLfNmNNLtvp3XkN6BlUnSw+nl2HTi66ttYhJ5LMRGv+yjqsYE9Dry7PK2CQGyXZldukDDti/wouKk3WKdNc9/vjjrDIF2851WEsBdr/XrQBMLmly3bJVKJeRMRb1F/EgIh9byHz88aeOVnzMwrROTYKujTDiR+ST15EpvplJZDbNmy78Ml/dNdspbp9TG7Yinyk+H18D0uqV+xvLzNu265bPU19W/LyA6Pz0OHk24ofNOXIs+scUv+KTrZBp664r++XXClKuGZt7oNO92evDkqluv+Kf2ob+7PJq38/643NtrY393qPatWsnkvTw/sp0falzIUM/cH+8RDN1fH7WsHq96dlr2SNk+PAR4sOvnklXtdjjdc97AT9CpBynen3LOdRDUAQR+WR//M57oqxi4/F85nnnWL6qV4R6vX733Xzx8VAfYxiRT73uvO7VLIK9/PKrtHXrlsi0cPzt1q1bBRLp5DW6evXqSHnOlrv//vv7nXZ65ZW/YuE5iXxuArv6vJLvSvxeM3fud8T7wBo1anj2Z9as2dS//w1R3lfHHHOMEPps3nnUfnBSHI4F6HbIxEZe8+bZeZwAAiAAAkQEkS/kMvAj8q1YsYKGD7+LpOhgapq/OnEaeTdXWQ7w+uyzUyps8kwi3y+/LKb169dbj1B+2WI33m+++ZYefngcbd68hZ544lHaZ599IvXwl6beva8WL342LyF6B9RNiO2XcOtBaCeGEerClPXbX5uv2k4vc+qL6YoVv4lNo/py67R5dWtTHbu0aFNFBm6TLbrUr/tSZGEXLj8vQKaXQb8v5yYxSP2Kzq4jqhuaU4xBtR4ejy6Y+p1X9fwgLxFu5b1eovnFgV94eWPLx2mnnRZ52XAav42VDL+wcPn77x9FPXpcHuWqZxJKTPenWLrres2LzfVlqkMVTNUXNf1cN6tUPyKfukalMFDZIp8qxnJsIM4o7ef6lqxM16hqbeI2h7bPGSm+8brnzMp+7iNeHz1sXHbd+unHwtDtI5gNM772+eMgfxQwudX7EfO8xPgwbruSiZ99QLzuUab153SP8vsSbjNnpvaDrF+9Hhu2TsKQ0weNICKfFCW91pPXvTxev8f6+exlGXjppf+gbdu2i3hrP/zwYwUXXlu+JhZyrdncM017CF4vHEvbLQGb0xyYRD72ONq4caOvaatZsxb9+uuv9NJLLzuKfE6iGVuLqyKjXP/sndS791W0adMmYSDB5dkF2HRwko4BA24Shhmmg5Mm8r44KyvLdVxw1/U17TgZBEAgxgQg8oUE6kfks7nhy6/h/FBkQfC9996v0EMOijt48E3i5Vp9wJheov1uLPUv8Rzzb+3atSI+B7sLy0Mdh81Gwm0j4mcTG2Sqwgh1Ycr66auti5iNyGeKz2Mah5drI/dfijW8GeUXezVeoPxNXzNO7rpOPJw2wn5forwsvnR2TuKNWo/c6MpYR35EKVP/bQUjt5dN/k1am5iueVlWfWFhSxV2O27SpHFElA0r8rmJWjprac0lLWxkDEablz2vefV7jzOxlXPFQrBtpltZD9+/+GArXCeLk1QX+VSrtUmTno642LEVilf8QpW3SViysXCyOUferyZMmCAESGkhI+fH5sODaS05zalfSz7un8091895kq3XBwu3hDz69SBZt29/iIiZGuTwc++WzxE/1lq2Ip+fe5Q6Tv2ZZNqjqOfY9N12Det7LN2ST+2n/jwy7cX0c5w8BeQ8cKgY5sbXUN26dR1jr9qKUKbzTB+BwgpsQdapXiaWz2d2/5QZVk0iq3r/YNGJBTV1rm35Ou2tbd2gnUQ+FsGkuy6vIbYyZyGSj4EDb6RDDz1U/H92i2WRkvedfJjcdXn8fp+rfE2x0QF/WHGy5HOac17jXbueQH36XE1s+crtc0JD1TuJLfF4X2c6du7cScOGjRBhkTjTcO3adWjevHnCm6pr1670z39OE8XuuecuOv/88yq8G+n1+fGmUssmQ9LCWFxTqAMEQKByCUDkC8k/qMinmrBzBquxYx8Ubrj8gLrggvMiWa1YaOOsVfIoLCyMfH3irFf8JfC3336jp5+eLF6++OHAmXUPPbS9ePi+8MI/rUcoN4CxeHFWG423kOc2wDBCXZiy1tAVVzjedPDXQScLKSdrJHXTLAUdNbmASUyxGZv6gmB6cTP1x0bk09eXTeZc00bZ60u5Wq++gfdycZOZ7kxsVbHMNM9urs22Md9M9bq9POsv+ro4pr9kOrkDeTFVXxIlUz0OlDr+pk2bVohr6EcUsrmG/L4829Tp5xwnqwm2xD711FOElWMqi3z6Na7+d15evkhAwy9PXjGfnGKe+WHtdq4uHKj/3azZXsSuV2zhbGPVJNvRhTy1fbff3PrpZqEny9lYt6n3szPP/FuUiM91BXH5S7TIJ3n4EQZjfY/iD6pqIik/a0TlvGDBAjGFfsbiZ/3rgl2QdvTnj2q1xR/x+JBCOd+7+CPz/vvvF2WtbStC6ec57TuSQeTjscfr+axzUMe73377RYmpNvsop7XjtE80nc9eO5wJdtmypXTDDQNpzZo1UffIzz77nK677noRn++UU04WFodlZeXinYP/sQs7C39OVm1yrCwEstjWtGkTx2X/1VcziD8kOQnnXt4LXDE/i7if11xzrfBi4H2gdLPnsDBdunSm8eMfMbrbsjg7btx4euqpScQeUyzkLV26lJ58cpK4rh95ZBw9//wLQgDkJIkjRgwXWYhVIwjug8kN2s+1Ls+F2BeEGsqAAAhIAhD5Qq6FeIh8ctPOX7HUDSeLeeyC1L37hXTUUV2EKMjm52yGrh/8YJMin3xgcnr7779fKBJ4yC9uc+fOjWxwIfJVpOjHvSrMMlI3ZfLr+YYN66Nc4txEPnVjbjpP/5tt7CknIUd9ueEvrtK6zLQ51V/KvAQBnaVeXq5nTgrDL2cmEVkXf1Shky1h+/cfIL4U6zGYdHHM9DJt47YX5AUszBpysuZRhQM1tpzTS5qtlYwuSKhzqop8vJ55087i9fTp7wrLL+lGKF+K/Yxb3/zHWuSzsbbm/vJ9mUMrcEgD/vCiuq3r941UFflMYrXp3uJmMcWs1OtXCu/8d6fM8G7rwc2qSv3NdH+T17bp3qoLYur9Qn1B9FqrXte9jYBnIwSq16/JUle9P7tlwdbjTZquJ52NrcDjxUrW27btweJjpdfHE/2eo68Frw8XTvcoNRuml4Dod226fTBV14pXu/oz049VuWlvqD73eD5lNnC3D1RqPbZrQD8viIhmYynptdYq+3cvXrxO+JDPESc3aZtx+BH5ZH3qc09952BLtP79bxRiWcOGDemppx6nNm3aEBsY3Hff/TR16rNCDHvssYl04oknGLsXL5FPdddlS7urr75OtM/XivoOxVbJ9erVp08//VT09aGHxlK3bqdH9VUV+PjHc889R8QjnzjxUfEhS16vLIz27ftXbHQW4fgc9vrIzMyM1GkjRtrMpdfzxKYOnAMCIFB1CUDkCzn3QUU+p2b1BxQ/cPklgx+mU6ZMFQIdm5A/+ugEkbhDugTI+vihw5tWdo1bv36DMC2XmyQ+R3chUDeXciPJG75FixYZu7h9+w5hQq/G2OCHKGev0r9myQrOOussatWqZUjSwYrbWKw51ZwIkU9uBlTByS3LnSlGnMk9Uk/i4WXt58RA3ZSbxDlmxF8577pruMgcFuYLtN8Zdvv6b3pZVV2SOHO1STDQRT5VPJOxCb1eRm1flLzG68e6wUvkM71sqcKw7ItfkY/L6aKEm1u5KvL5cSPkdkwvPvES+Zzc5Lw4m9yLU1HkcxKa3F4gZRmTtSdbCXEMTzXmoNf6t3Hndgob4PYRQ/6mW2ypa0m620mLXr2vQS35vFx23T6qqH2IhcinX6dOvPX1axIsbMRLnaHavh/X73jeo5zqdluLbgKO0/3J9Mw2uZQ7uZC69cfvc1GdF7VfuoWj1/UqfzeJl17eHH6edbb9iPd5fvrsJfKpzzaZgZz7HyTRUqxEPtVtVVq1qe6pf1n99RXJAjkB3/jx44QQqB9eArZpnmws+dT7t9rGAw+Mpr///WwaNWqM+MCoHtISUU+8wdmE2YDiueeeF6dz/Eh26eUEiSZrYzUpB7O56aaBdOWVPSJeV6rI16HDYXT00Uf5Wo4//rhIiJIQ+Xxhw8kgAAIaAYh8IZdEUJGPH5bSbH3Xrt1COOOvZrrIxw8jdtllcY8PFvHYGqJv32uFyDd58hTKz8+n776bR++//0EFM3f5cJIPTK6HRT4W8OQD0iTyOSHh7FSvvfY63X77ncJ0Xx5sts7m72xdmGxHGJHP1totzJidXqZ1qxPp9qi64cp29RdOk3CoCpYsAMsMsnriDHUsuqUFW316Bdz3EvmCfuE0xRvy+zKjtu3kkhUPkc/NmiPI2pEsTNlY9frkOE1ipeklIsgLNDOT1np8L0qUyGcjAvnl68eST792nGJrpprI5yXkucV7kmOVa5StN/ngpCV+BVmv+bUR8pzEBZP1oTpP3GcnK2H+LajIJ8uyZYipb06ipenFWYpC8tmgWhgzf2mx7CSm66K5k4CtX89OLpj16zcgGW/T67rTn8tesTfV+uJ5j4LI91oFd12nefQSrWQ5r/2Aep7b9ea1nsL8Ho/n85Ahg6hfvxvJy1pd3gNUnjKushoD2c/4YiHy3XjjDTRu3CORWHosZHHGXRYg+QPIkiVLK7wDcP+uv74v3XBDvyi33aVLl9Hbb7/tZwjEiTe6d7+A2PtIPVTvJSeRTzLlpB1sLa6+p0ya9KR4R1Kt7jiR4K233kazZ88Rp0ojCnajVu/XquBmehdiS8Y777xdxDA37TW//XYuzZw505UDZzbmMB/yOQCRz9eywckgAAIaAYh8IZdEUJHvyScfo8MOO0y0zhlsBw68SQS21UU+9QHVq1dP6t69OzVoUD+q17qgV6dOncgXKCny8Ze3nj37CCs8aW3hR+RTv17xFzt+qLMpO4uT/GBkoe/AAw8ISTS2xYOKfE7WdLHsnZf1gyqecLu8YdFFPtOLsElsUDkcf/xxri+wcozqi6wMDq3HX9N5eG3qw8SJ0r9qhxH5vL4USwueynTX9WMp4GVhxvPE9bF73s03DyYWCEwvEUFeoPU14CXy6Yk3bNyf3YLKe1lWhrlmbbhy/W73Cz8inx6gnMedqOy6XlZm8oXHK6i7k2Cjinw2ArVp3pjH7bf/H91zz73k9tHB5gONfu+U99itW7eKpjmkhWRvs0Zlf71ezJzu+04isYmDuqa83HVN1oim54bp3uwWz5WtXaUg4UfgsxXDna7beN6jglgdyX7ahI2Q58bKks/PupRtuyVLs7VCtxX5bN1O/TzrwtzPY1nWT59teEmX3RYtWloJrU5jiYXIx5Zp0h3Xlhl/7H/66aciSTliEZdOil6yDyya9ujRU8S84/3gRRd1Jxbcpk59hkaOvE+cJq9Dfl/p0ePKSPdZuOzZ8woaOfJe2nfffUXYIw51xLEIV6xYIc5jMfO6666hww8/PFLulVdeFfHO9ZiCbOjwzTffig+c0uiBjTc4m7Ap8YqNq7oULiHy2a46nAcCIOBGACJfyPURVORzalYX+Zo3b0433zyEOOsZf0XjoK+c9Yqz6x5wwP6RL1JeIh/H0uAH1V133SOaHjp0CF1++aW0cOHCqJh8et84BsXbb3PZu2jLlr9egDiA7tVX9xH9kXXyy80999xNxxxztGvGqZDIfRUPKvLZuk356oxyss0LtVq3yTqPf3cSzdw26zZWKKYNrI2VSbKKfKoIw2I5Z440veyYLA31OGKqqGTavHu9KMXjxcdGjFLjONlmgpVr0I8467S+bMdta/Hlp09+rlMphrIYKV2neM71bMs6G34BsYkZp4td0oWVhS+TO6uXRZufsTmda9tGkBdI2aZpXpn1tGkvG93SnPpkc/+yEflMLFRLTrfYoTZ9cGLtdO/3+uij1ifHp4rAJrHbTbTSxUg3N1yTCzYnilJjVXGYEJv7UBhLUWYQC5HPaf5gyRdbSz55zUurUi/LNqdrJpFx+WyfU7EW+Zzi4vm9vwe5R3N84169rqqQeGP+/Pki5jcf++yzj7Cq49A8nAiQPYzY0o0t4jjD7ujRY4TQxe8ql156ibDmC+q1oY5X97hgb6V+/W4Qp3CyjxkzZtHWrVsiloXcTxYaGzVqGMmQy+fy+9NDDz1IZWWlkZBF/A71f/93C7355r+Ed1L16gV0770jRbIZfleyOZ59diotW7ZM7Cc7dOgQcfE1WfLJe/bpp59GnHiR9xZ8sCDIAiWPzUvkU+v1+phk03+cAwIgkN4EIPKFnN+gIh+bvnPAdj6Ki0uIH/DskmuKySfdwjjYLT8Mnn32OSGkPfLIw8LagA+TyPfLL4tp/fr14qG8ZcsWuvnmWyIiHZdhi8ALLriA2rVrKx7gHBdur732qkCEk33ce+/99NFHH0f+fuGFFwgLh4KCAuK4HfyA469dfPCXMHYP6tevr3AndjqCbESCTFVQkc/JjTZIH/QyQawEncbhJarpbdu4RTm1xf3mzL8nnnginXDC8UYUXv0JIsw4iT5eVhdSnFu9ejX16tVH9Fe6G+tuhexmyocNH3XgNl/odVCc4c0mK6mflwibl2tV5HMSMOL5Am378mQr8vnhY3Pdqnz+cus5pILIx4k2+Bw1aYtcW3/N6XMilo9+mNap6nLtFafOS4ALeo+zYaKfE+a+bZrXhQt/oOHD7yJTMgyvcbv1P6gNrrPjAAAgAElEQVTIZ+PSL5+3pviotkyZBceBGjDgRmKre7/PBMmSLbvPPvtMWrDge+vEFU59dIrRp1tMqmKELr643T/V68vpWrHhEM97FES+2Il8fp71Qe7lfixfba9LPi8ez2ebfYI8R92n+Om3PNfvPZo9fG699XaaMWOGqILFI7bSldZsqmurqT8cBuidd96lI444gvbaq1nkFPVe2rnzkdS7d69IzDq3ca1evYYeeGCs8DhSRT71/YffV/j9h+OUz5jxPxdYtqQbOnQwPfro4/TMM89GmpFJQ/hdSIqZgwYNpOuuu1YkEXnkkQninapt2za+EkLxfYzH/dlnnxFbYMrY424iH4ujJ53UlXJyskX/+P3vk08+JRZa3UQ+fY9nu08KsoZQBgRAID0IQOQLOY9BRT51k/vHH39EYuXpIp8aKJZdJm+4YQDNmfNvYcnHX4P4ixk/pNia7oUXXqwQk4///ssvv4ikHf/611viSxuLcJ07d6ZvvvkmEuePrQUHDLiBTjvtVPEQZsu9n3/mcs9EyklMnNGKH44s8MlDF/r47zJ2IAuCLCLm5OREPfxN2U1DTkdU8SAvwPG04tNj7amZ/ZzG7vRyFOQl2Ovl18li0HZevCxc/Gz81U2rSQixeTFQLV50d1/TptrpJdXG1cLEyM01SvbfSXDzsghU2/MS+dQ1xBtJp5hgYV+g3dZkrEW+WG9yTWvXTbSwdamxddeVQrO+jryuc69r2vbatTnP7wukWqfTfDmtXa9xu/U3KBO5BqRLO7/wJ8Jiwo8Vn3oPbd5874glvlOcUZt55XP0+TFZbqsCn5sltB4H0K+AIT+yOSV7MsVvs322uK0riHyxE/m8Pvip69LmWa6v4yB7O9trgc+L5fPZS+RTY4TyvtgUe9mm72o9NvEx+f52/fX9RKgg9eD3BE6md845f6fatWvbNC3O4XJt2hwsDBhUocttH+Q0r9w3PdPvNddcR/xhiN14OdEHhwt64403iV2Fu3btKryLJk58zGiJxzHzuNyjjz4mmmQrPD2OOLv+btu2TbxTyWPChEeFYNikSRN65JGHqEWLFpHfeJzqu438wU3kc4Mpx8vvbPfcM7LCs0cNHcMxbv3sD60nECeCAAikFQGIfCGnM6jI9/zzz4qYQp9++hlt3LiJOPgrH7ypPe+8cyIWe07d48xP/IDi7FacPl4e8sv666+/IR5m0r2Wf2fhjeMZcSwKtkDRLfT4i9To0ffRH3+so2uuudaxLAuL+sFf8/jB9OCDD1UIyCvT0KuioP6wCjoFsXAHUNvmByxb68gMxF4Z4fz222YD5jYmvT/qxljGZQoSo0eOg9ceH7Nnz7bK6mbqq9cLcdA587NJlOOxfdFXhYu6detaJSWRbXht3m3XiCrCqWXcXAbV85zKqwH4VWsppxcYL+tIr/64vRjZiHy2wk6Ql0LbueDzVFHXaU1//vkXIlwBWz2wNVaQw0ao9LIu9RLWg/TLqUw8RD6ntrzG7TYu22tfrcP00uR0XXkx5efwhAnjaMyYsSKpViwO+Wznj31Dh95Co0ffT/yRSF4LXvdetz7ogonpQ5cU3mQ9puejfj/UPy64JXrS+6fei9S24nmP8qrbjaFTTD49zqasw5SF1ql+/b4bdF1y/YmIyef10clprv3sueL9DLB5vno9D/V9AgtX+vNdCvXqvNjcZ53WgJ/7AMe2GzRoCH388SfC/ZbfDSZMmFBh7+/n3nXyySfR2LFjhGdQ0L2e2p4q8rERw7BhI8TPHIuPY9+pAhuz5djmnISQDxb+2P2Wx8ZCoHrwffPpp5+M8lwyjVXe9/xwNYl87AbM8fvatm0r4v7x+5g82IrvtdfeEMYTxcXFor/s2cWiJIu1jRo1ivIySeRz388awLkgAALJQwAiX8i5CCry8WZm06Y/I/EluBtsUs7uhJy84tdffxVuYXzz1w/pLssPCem+K8/5xz8uFq60a9euFQIgl+eva/zw5XgZnPlJHvy1iuNRsGn8+vUbqH//66lfv+tFnA01iy5bE3LsCrWsCRt/BeOvbBywlwPSqmno1fOT/QsUbx5XrPhNZISM1eHHUsO2TX7I8+Hnxcm27nidZ2ttobZvI4TEqr9+hYVYiXx++2/a4LvFgzPFNDK5LPux5HN6IXayKHIS+VTrIMnB7WXP7wukX7aJPN9pbetMnF4w/K7XsGOzefl0asPrOjat6aCxuPyKfMxbFc7CcopneR6b6UNMUIGKhYrly5cJ6xfef/ChhjdQs/eyENGz55XUr19/0pNt6NZ6sh4/STlM3ORcyrXAexpbSz6/96ggwpHbM8Bpzet7ICerN6cPorYfQ3SeXteg7d7M67nn93oKwj2ZRQ79/u10H5MCkumZ6WbNGsv7C4tnzz//Io0f/7D4aMB7+AcffJjmzJkTlUHXq93bb7+Nrryyhzgt1iIfhzcYO/Yh+uc/p9GTTz4u4uypB79/sNvwsGHDhUfSmDGj6eijjxLvNgMG3CQ+hsjDKROwaXyxEvnc2LGRR+/eV4uwTerByUL69r02krEYMfm8ViB+BwEQUAlA5Au5HvyIfJyFli3s+AvNWWedRQUF+eKLDVvBceYmNo9n11l58Bed5cuX07p168Wf2IKuRYvmQgyUcTL4wSVTv/NXH66D3b74gccCHmcK/Nvf/mbMyCvb4S9gvMHnRBzS4o4FQE5Bzw/9I444vELKeS9kXPbrr78R5u3cX78bTa/68TsIxIuAX9HE62UnXv20qdfmxSlecY1s+odzwhNI5vUXfnSowUSAhRi2/jHFfwxKjO8DbJnardvp4uWcLU440YwMJ8F/40Dx0qVct+pT2/VjjRW0vyhXtQmkw4ceG5Ey3i7JvIo4wyy/L6jvHnJ1saUfv5/YHqr76ubNW4TgxgKWyXrNqc7fflslPILYbfa0004TLrjy4L58+OFHdPzxx4nkH/rB4+D4eGyQwJaJ8uD1woYLfI/jmNLnn39uJPGF19iefHISffDBByL+OVsPmjjpdaiZhfUMwab2uH+vv/6miE3LR1ZWNh15ZCfq2LGDr3cvr7HgdxAAgapFACJfyPn2I/KFbArFQQAEQAAEQAAEQAAEQAAEQAAEQAAEQAAEQMBIACJfyIUBkS8kQBQHARAAARAAARAAARAAARAAARAAARAAARAITQAiX0iEEPlCAkRxEAABEAABEAABEAABEAABEAABEAABEACB0AQg8oVECJEvJEAUBwEQAAEQAAEQAAEQAAEQAAEQAAEQAAEQCE0AIl9IhBD5QgJEcRAAARAAARAAARAAARAAARAAARAAARAAgdAEIPKFRAiRLyRAFAcBEAABEAABEAABEAABEAABEAABEAABEAhNACJfSIQQ+UICRHEQAAEQAAEQAAEQAAEQAAEQAAEQAAEQAIHQBCDyhUQoRb7c3NyQNaE4CIAACIAACIAACIAACIAACIAACIAACIAACAQnUFZWRscff3zwCmJfsiijvLy8PPb1xr5GFvmKiopiXzFqBAEQAAEQAAEQAAEQAAEQAAEQAAEQAAEQAAGfBDp37uyzRFxPTx2RL64YUDkIgAAIgAAIgAAIgAAIgAAIgAAIgAAIgAAIpC4BiHypO3foOQiAAAiAAAiAAAiAAAiAAAiAAAiAAAiAAAgIAhD5sBBAAARAAARAAARAAARAAARAAARAAARAAARAIMUJQORL8QlE90EABEAABEAABEAABEAABEAABEAABEAABEAAIh/WAAiAAAiAAAiAAAiAAAiAAAiAAAiAAAiAAAikOAGIfCk+geg+CIAACIAACIAACIAACIAACIAACIAACIAACEDkwxoAARAAARAAARAAARAAARAAARAAARAAARAAgRQnAJEvxScQ3QcBEAABEAABEAABEAABEAABEAABEAABEAABiHxYAyAAAiAAAiAAAiAAAiAAAiAAAiAAAiAAAiCQ4gQg8qX4BKL7IAACIAACIAACIAACIAACIAACIAACIAACIACRD2sABEAABEAABEAABEAABEAABEAABEAABEAABFKcAES+FJ9AdB8EQAAEQAAEQAAEQAAEQAAEQAAEQAAEQAAEIPJhDYAACIAACIAACIAACIAACIAACIAACIAACIBAihOAyJfiE4jugwAIgAAIgAAIgAAIgAAIgAAIgAAIgAAIgABEPqwBEACB1CAwa8781OgoER3V+dCU6Ss6CgIgAAIgAAIgAAIgAAIgAAIgkBYEIPKlxTRiECBQBQg0adE1JUY56MYeNHjglSnRV3QSBEAABEAABEAABEAABEAABEAgbQhA5EubqcRAQCDNCbDIV7fRYUk9yk1/zCOIfEk9RegcCIAACIAACIAACIAACIAACKQrAYh86TqzGBcIpBsBKfLl5tVO2qGtXfEZRL6knR10DARAAARAAARAAARAAARAAATSmgBEvrSeXgwOBNKIAES+NJpMDAUEQAAEQAAEQAAEQAAEQAAEQCDWBCDyxZoo6gMBEIgPAYh88eGKWkEABEAABEAABEAABEAABEAABNKCAES+tJhGDAIEqgABiHxVYJIxRBAAARAAARAAARAAARAAARAAgaAEIPIFJYdyIAACiSUAkS+xvNEaCIAACIAACIAACIAACIAACIBAShFIHZHvjhET6LU3PkkpuuismcCH7zxOezVrBDwg4IsARD5fuHAyCIAACIBAkhE449z+tGzZqiTrFboThMBP898IUgxlQAAEQAAEQCDeBFJL5PvnK19QVm69eENB/XEksHXTL/TNzH9C5Isj43StGiJfus4sxgUCIAACVYMAi3w/L9lCWdkFVWPAaTrKsqLfafEPb6fp6DAsEAABEACBFCeQeiJfjXqHpDjzqtv94qJttHHNtxD5qu4SCDVyiHyh8KEwCIAACIBAJROQIl+NOvtVck/QfFACu7avptI9qyDyBQWIciAAAiAAAvEmAJEv3oRR//8IQOTDaghDACJfGHooCwIgAAIgUNkEIPJV9gyEbx8iX3iGqAEEQAAEQCCuBCDyxRUvKq9AACIfFkQYAhD5wtBDWRAAARAAgcomAJGvsmcgfPsQ+cIzRA0gAAIgAAJxJQCRL654UTlEPqyBmBGAyBczlKgIBEAABECgEghA5KsE6DFuEiJfjIGiOhAAARAAgVgTgMgXa6Koz5kALPmwOsIQgMgXhh7KggAIgAAIVDYBiHyVPQPh24fIF54hagABEAABEIgrAYh8ccWLyisQgMiHBRGGAES+MPRQFgRAAARAoLIJQOSr7BkI3z5EvvAMUQMIgAAIgEBcCUDkiyveGFT+xIOXUYvm9emOkW/S198tj0GNlVcFRL7KY58OLUPkS4dZxBhAAARAoOoSgMiX+nMPkS/15xAjAAEQAIE0JwCRL5kn+IxTD6FbB3aj6gW59OY782jE6Okx6S4Lh20Oakb3PfQevfPh9zGp06YSiHw2lHCOEwGIfFgbIAACIAACqUwg1iJfOn0IdptXr3F26tCC7r7tHNq+fTedf8XjcV0iEPniiheVgwAIgAAIhCeQ3iKfFMn+WLcl7g99ORd9e51AV15yFM37fiVdc9PzoadI1vfnlp0xsebjjVCvy46hDofsQ7Gq03aQEPlsSeE8EwGIfFgXIAACIAACqUwgliKfFLYa1q9BX89dFpM9Z7zZvvbMtVRYmCf2s91Obku8T5/64ix6dPLnrk3ff+d51PW4A+m33zcZ9/Ox3nu7dQYiX7xXCeoHARAAARAISSC9RT7+8nfYIfsYNxDDhp5J55xxmCu/dRu2RYQ13kAc02VfuuSqSa5l4rHR4E1R3TrV6ennZ9DzL//bc875/FYtGnie53XC0uXrYyqOQuTzIo7f3QhA5MP6AAEQAAEQSGUCsRT5mIMU+qoXVLP2zlDFwaAs1f2xnzpUkY9D0Mi9uE19l3fvTM+9PMfYnNt+30//bM6FyGdDCeeAAAiAAAhUIoH0Ffmk2JaTk1WBr+726iTK6RsRKZx5CV+yPnaD9XKv5U1Jp44tYzb/cmzc10YNa1lv+PQOxMsCEiJfzKY6KSv68adf6b0PZsStb2PHPUt1Gx1GuXm149ZG2IrXrviMBt3YI2w1juUbN25Al/3jjLjVj4pBAARAAATiR8CvyOe0l/XbQ3XvKkU+rsMU75mFNzcLO31/7Kcvpv2p7M+sf/8a2TfbfqzmcY0a975w1fUjdPrps34uRL4w9FAWBEAABEAgAQTSU+QzbWCchC/5FVEV/5w2QFKUcxP6/Ih8pgmWAtuOnXsCu+c6jVX2zcndQfYHIl8CLr00bmLJ0t9o6nP/oinPvkmlpWUxFeUKa7WMaX2xnoZNf8yLWZX5edm0ZfMGOuLwtnTl5X+n8/5+UszqRkUgAAIgAAKJJxBU5PPat/kZSTxEPjWGtJ++6Ofu2Fnk+wO1jWdOLONaQ+QLM8MoCwIgAAIgkAAC6Sny6SKX21dJUxIKtwC+8usixz956/3vI4kxbCbLxh0hFiJfvMRDmzG6nQNLvrAEU6v876vX0TPPvUVPP/MG7dy5iwpqNKPqNfehrOy81BpIAnu7a8cfVFa0hrZt/ZOOO7Yj9exxDp1+ytEJ7AGaAgEQAAEQiBeBdBf5flz0u2tsQL+J3/jj9IXndKQHJnwkEsXxf3c7pS3dPWY6sbuv6nqsC3lhLA7d5h8iX7yuDtQLAiAAAiAQIwLpJ/LZuDZIsa1B/ZpCpNM3JW5x9ViEu+GarvTx54tozPgPoubBZMnn9dVUrSSsFZ3N+G0XT3FxqVVAZOv6irbRxjXf0jcz/0l7NWtkWwznpTiBLVu20dNT36BJU96gPzdvofzCJkLsy84pSPGRxa77O7evprI9a2j79q10+qnHUM8ef6fjjukYuwZQEwiAAAiAQKUTiLXI5xSLTu4769QqiNrHee1Jg7jryr1rLEU+uZ8tKi6lf707X+y5ZQIOmTiu92XHRMLeqMlHvMYYZiFA5AtDD2VBAARAAAQSQCD9RD6GJh/uy1dsEF8U+WseH+df8TjxhqhF8/r03Euz6dqeJ5B0iz380BYiK66M4WdjdWeaoMoW+fQ+2Wx04mU9qPcFlnwJuKSTuInikhJ66unXhNi3Zu06yq/emKrX3JuycwuTuNfx7drOrauoZM8a2rlzO513zsnCcu/wDgfHt1HUDgIgAAIgUCkEwoh83/+4SiSMUy3WnD5Ku+3rvPaF8Rb59IR4+p6dJ0a64JrC4+iuwQt+WEVNGtei7dt3R5LFuXnkhJ14iHxhCaI8CIAACIBAnAlUTZFPJrvwSqIRBH5Ykc+vJZ765dLUXzV4sdtmicve99B7wh0iXgdEvniRTb16Jz/zl2XfsuWrqKCwIeUX7k051Wqm3kAC9bicdmxZSSV71tKuXTvpskvOFDH32hzUOlBtKAQCIAACIJAaBMKIfJ988R/xMVqNz+fk/SFFMtMeMR7ZdW0t+UwCoi7omUQ/fXa5vV6XHiWSbrDbru6aGzY+tttqgsiXGtcaegkCIAACVZhA1RT52JKPM4pJd90/1m0RX/9iEb/DTyIP08JzcxVWz3fbwMnzeKPEY2Thzi2Tb5BAx0EuGoh8Qaild5l/vvyecOXlzLzVazSkatWbUW615M2eG2Y2ystKaMfWlVS0ay0VFe2hq3tfIMS9li2ahakWZUEABEAABFKEQBiRz5RFVgpiemZZ+YHXlHAinpZ81QtyjTMhPzLre2Sn/stKeO/KB3vlyIPHtmHj9gp/092WvawRwywXiHxh6KEsCIAACIBAAgikt8jXsH4NI0Ppitvt5LYVXB9sRD7eODRtXNsxsLBpY+G1oTKJd16ZwGxEPtPgncS+eFg16u1D5EvAJZ2iTbzx1qc05Zk36Zu5P1BhzYaUm9+EcvPqpuhoKna7rLRIiHt7dq6hzMxM6ntNdyHuNWpYLy3Gh0GAAAiAAAjYEQgj8smQM+yNou4RdYHLSzjz2pN6CWSmvbKTJZ/+d/1DtpfF4YDrTqaD9m9Cco8qy+vZhvV6bfbzdjMWfRZEvqDkUA4EQAAEQCBBBNJb5HOLyceWfDffeDq1atHAlbXu6iAzg3302Y/EmxcZw8/PhLkltHAKoqzXb7IYNPVBddeVv+vxBnXhz0tg9DNW9VyIfEHJVZ1yH30ymyZNfZ2+/GouFdasTzl5Tahafv2UBFBasku45e7euZZq1qhOfa+9WIh7NQqRcCQlJxSdBgEQAIGQBIKKfPO+Xyk+LptEMf1vTkKY7Ho8RD4nLxT976p78eQXZonkdzI2Nrvdmg45vs1bdoqfOREH7+HV89UxcWK8C//ekSSzkFMWVRwiX6yJoj4QAAEQAIEYE6i6Ip9MvKFmAvP68ucVyFeNc+IVK89pIrkPjRrW8oyP5ybyeYl2NmWD9t9tgULki/Hlm8bVzZozXyTpeP+jmVRYsy5lV2tCeQUNU2LEJcU7aNe2VbRj22pq0rgBXf9fcS8rKzMl+o9OggAIgAAIxIdAWJHPlFBDF/XkHtDpg208RT4ODzNi9PQIPF3kU9suKiqhRg1qRmX/NZGXY3L7SC73tlw+nmFoIPLF59pArSAAAiAAAjEjUHVFvnkLVlLX4w6ssLnwEvm8XBjUjZaNUKdPo1MAZbcNTxCrO1srwJgts/9WBJEv1kTTv74F3/9Mjz/1Cr359qdUWKM2ZVVrIrLyJuNRvGcr7dm5mrZvXUOtW+0txL1/dO+WjF1Fn0AABEAABCqBgF+Rz7Rf473q3s3qRvavuvDHXipue1CvvabXXte0V3YqY0qAoX6IVj8o87mXXHgkvfjKv+nRyZ9XmB01KZ1TeBk16248PlTLDkHkq4QLB02CAAiAAAj4IZDeIp9XTD7dNcBL5LP5nTdWj0/5nC6/qAtJd2HbGfEjvjm59frNzuvVtyAiolOdEPm8aON3JwJLlv5GEx77J0175X2qXliTsnKbUEFhE6KMjEqHVrT7TyrZ/Qdt3bKG2rXdX8TcO+esrpXeL3QABEAABEAguQj4FflMez3dUk+NwffCK3Po0gs7k0woZxq9KoYFpWMK+9LmoGZRXiimfa2TO7GTUKiKmGz9t1fTOpEYfWr/1f2v3r+g4zSVg8gXS5qoCwRAAARAIA4E0lPkkxsCjpvHbgMszvEhgxZzdt01a7dQ+7Z7eTKVJv98IscOUd171cL6Rsb09dKtMS/3Cb2s/iXXcyD/PUGP0RfPjZDeJ4h8trOE85wIrF27gR559EWa8uybVFBQKNx48wsbU0ZmdsKh7dm1kcqK1tGWzWupc6dD6LqrL6JTT+6S8H6gQRAAARAAgdQg4FfkM31cdop/xwRsPhZ7JW7za8nnFsrGyeqQs/DqrrcmQdOURETuY1VrPbnvZwYrV22skKwj1isDIl+siaI+EAABEACBGBNIT5FPF9hMIp8etJfBulnquW16nDZMNpstOaFeMVRMIp8fl2C1L1zXOWccJrKz8cGbo6kvzopyj4jxYiOIfLEmWnXr27Z9Jz0y8QV6avLrlJGRRTl5jSm/sAllZuXGHcruneuovHgDbdn8B3U94Ui67urudMxRh8W9XTQAAiAAAiCQ2gT8iHxOGWvdCNjEdfbab/oV+dT95Xsf/0B333YOqZ400iNE7s05cYZMXqdmydX34E5Zgvnvdww5k35ctJpuuet1Uuu976H3iOMCyjE6ufaGWUUQ+cLQQ1kQAAEQAIEEEEhPkU9mwJUP+7Ain9tXSrmRcIr/4fXFlCfZKxOavhD8WP2Z6tbFRz/1hVmUEPnC0ENZE4GysnIa/+gL9OiTL9OePSURsS8rOy/mwHbt+IOohMW9dXRGt+Oo7zUXUYdDD4p5O6gQBEAABEAgPQn4EfmcwrI4kbHZS6oWb3KPrNfnR+Tjsizq8WH6eC7rlvtO1XtE3R8//fwMUc/27buF141NP7luuQc3eaXES+iDyJee1yZGBQIgAAJpRCD9RD6vgMKq4KdPpJMlH4tgA647mX5evDaSNUyN/eEVt072KTcnK8piznYjo/bVS1j02vg4WRjKMXH5eFj2QeRLo1tHEg7lqcmv0YTHp9GmTVupWgG78Tah7JyC0D3dtX0NUelG2rJ5PV14/qnU9+qL6MADWoauFxWAAAiAAAhULQK2Ip++l1WTVQQhJkWw3pcdQ506tiS3xBRuIp/+UfjwQ1s4JsuQ/XRzL1bjA0r33W/nL68g+DmNNx4f0W3YQuSzoYRzQAAEQAAEKpFA+ol8l3U/ki469wh6fMqXwmSfDz0ZhZMo55VYQ06U3Fj4dQPQvyp6CXxyM2VKIOK0QbP5cunlRqy263eMbosZIl8lXupVqOkXX3qXHpn4Iq38bQ3lFzYTCTqycwt9E9i57XfKKNtEWzZvoCsuO1tY7u2zdxPf9aAACIAACIAACDABW5GP92mnnNgmKpFFGIpuXilqvarIJwU3dR+qx9IL06dULAuRLxVnDX0GARAAgSpFIP1EvlSZPqdYI4nov5fIF68+QOSLF1nUayLw1vTP6eEJz9Oi/yylghpNKb96E8qpVtMVVnl5GfEGnt1yt279k669qjtdf+3FVL9ebUAGARAAARAAgVAEbEW+UI2gcFwJQOSLK15UDgIgAAIgEJ4ARL7wDFGDLQGIfLakcF4sCXzy2b9p3MQX6Jtvf6DCmk0oN78R5ebVqdBEWVkxSbfcnTu20o39LqPrr7mYCgpiH9svlmNDXSAAAiAAAqlDACJf6syVU08h8qX+HGIEIAACIJDmBCDypfkEJ9XwIPIl1XRUuc78++uFQuz77IuvqWbtJpSV24BycmvQTo65V7KBystLaGD/y4RbbkZGRpXjgwGDAAiAAAjElwBEvvjyTUTtEPkSQRltgAAIgAAIhCAAkS8EPBT1SQAin09gOD0uBH74cTE98uiL9PY7X1D16oWUn58jxL1eV5wbl/ZQKQiAAAiAAAgwAcbRxcMAACAASURBVIh8qb8OIPKl/hxiBCAAAiCQ5gQg8qX5BCfV8CDyJdV0VPnOLF22ir7+9ge6+MLTqzwLAAABEAABEIg/AYh88Wcc7xYg8sWbMOoHARAAARAISQAiX0iAKO6DAEQ+H7BwKgiAAAiAAAiAQFoRgMiX+tMJkS/15xAjAAEQAIE0J5A6It8ttz9Mr7w5k6oVNEvzOUnv4f257nv66pMp1LRJg/QeKEYHAiAAAiAAAgqBgoIC8KjiBC68ZBAtWbGNcqshY3uqLoWysiIqK1pDX348JVWHgH6DAAiAAAjEmECS7fFSR+S7pu+d9Na7M2I8HaiuMgjccfM/qE7twspoGm2CAAiAAAiAQMIJdOvWjWrXhrCTcPBJ1uC4R56ghg1qJlmv0B0QAAEQAAEQAIGgBA444ADq0KFD0OLxKJc6It/s2f+mzZs3U7t2beMBAnUmmEBeXrUEt4jmQAAEQAAEQCDxBD766COCyJd47snY4ocffki1a9ehZs32SsbuoU8+CFSrluPjbJwKAiAAAiCQjgQWLFhAderUgcgXdHK/++47+vPPP+mkk04KWgXKgQAIgAAIgAAIgEDCCGzbto2mT58OkS9hxJO7oY8//pjq1q2bbC8DyQ0NvQMBEAABEACBJCXwySefQOQLMzcQ+cLQQ1kQAAEQAAEQAIFEE4DIl2jiyd0eRL7knh/0DgRAAARAAAT8EIDI54eW4VyIfCEBojgIgAAIgAAIgEBCCUDkSyjupG8MIl/STxE6CAIgAAIgAALWBCDyWaMynwiRLyRAFAcBEAABEAABEEgoAYh8CcWd9I1B5Ev6KUIHQQAEQAAEQMCaAEQ+a1QQ+UKiQnEQAAEQAAEQAIEkIACRLwkmIYm6AJEviSYDXQEBEAABEACBkAQg8oUECEu+kABRHARAAARAAARAIKEEIPIlFHfSNwaRL+mnCB0EARAAARAAAWsCEPmsUZlPhMgXEiCKgwAIgAAIgAAIJJQARL6E4k76xiDyJf0UoYMgAAIgAAIgYE0AIp81Koh8IVGhOAiAAAiAAAiAQBIQgMiXBJOQRF2AyJdEk4GugAAIgAAIgEBIAhD5QgKEJV9IgCgOAiAAAiAAAiCQUAIQ+RKKO+kbg8iX9FOEDoIACIAACICANQGIfNaozCdC5AsJEMVBAARAAARAAAQSSgAiX0JxJ31jEPmSforQQRAAARAAARCwJgCRzxoVRL6QqFAcBEAABEAABEAgCQhA5EuCSUiiLkDkS6LJQFdAAARAAARAICQBiHwhAcKSryLAV155jW699f/oxRefo06dOokflyxZQr169aEzzzyDhgwZHJJ47Ivv2rWLbrvtDrr44u6RPstWvv76axo16gGaNOkJqlOnTuwbr+Qax4x5gI4//riocfvt1p9//kl9+lxDnTt3ippjyZfrHDnybsrPz/dbfeDz5dr7/ffVgevggmeffVbC+x6kw/L6a9++fag1a7pm5TyuWLEyVN08rkRfV8xlwoQJNHnyJGrdunUQtKHK8HiHDLk5pu3zmKZNe8lxLvy0Wdl8QsFF4UAEIPIFwpa2hSDype3UYmAgAAIgAAJVkABEvpCTngoin3w5f+utt0ON9pprrvIU6cKKfCw6PfHEU6H6yYXvu+9euvDC88mmvkmTnqRFixbR2LEPkTpGKVwtWLCggmgpRYpLLrk8dD9NYmhYQcpW4JFsYiFghRX55LoJDZSowhxKsapfv35iPQQ5mNOaNWsriHw268qrLZt5klzkenarUxc01bXl1Rf993iLfM888yxNnjxFNJsI4c1NxOK1e/fdI+mOO26LEvJZKHO7zm3mUF4bGzaspxEjhtMJJxzvdzrE+dyXL774MnIP1kU+/Xdeo3PmfG0lyOp8/IrjNhwCDRqF4kYAIl/c0KZkxRD5UnLa0GkQAAEQAAEQMBKAyBdyYaSCyOc1xFha2oUV+dS+yhdsG4HDbYy6RYsUPZs0aVxBtNTP45fk6dPfMYoQsm9BhZQg5aVY0Lz5PqGtyqRIFYRtLAQudb4kQ7d5YaGFz2vXrp2wuuRDtwqUfC6++KKIoBdPkc9pbXhdb7a/Sx5z5871FMLkOOvXb0Djxz9MDzzwINmUc+pLGJEvVh8VuG+qAO0mBHutYzeRT16LzZo1jeLsdp16WdJx/4OyMH1QkcKotIhW21+8eLEQIy+99B80YMCNlJeXJ64T/R7nNN9OIp+NOG7DwXbN47zEEYDIlzjWqdASRL5UmCX0EQRAAARAAATsCEDks+PkeBZEvopoYinymeoKMl22Ip9JYHQS8YKIdLb1O7nQuol8bi7HOjMvgY/HNm3ay76ExLCWfKogYhJfpcjHLuAmyzouL4WpMWNGRbmK24gVTmvLyZJPinxNmzal++8fRT16XO7qCspzZHOe7IdcY14WtJI9l5Nu5WFda2Mh8tkKTCbuJhdvk5hkK+J6uaPKergvqmWhm8url7ilC3y282iyHFbXhAwf8PHHnwp33dGj76ehQ2+hm28eHHjdQ+QL8mRJ7TIQ+VJ7/mLde4h8sSaK+kAABEAABECg8ghA5AvJvqqKfPIFtkuXLhXcIP2IfF5xudws6fxMm5vI16dPbxFLjl+svQ71JV0KMOzi99VXM4iFJRmzz02clC50ffr0ov79b4xyA1Zd+3Q3RjeRT7bpJiSoooObBWKiXSkldxtLPhb5nMQVkyCji0B+rBAlIy+Rj/vPMSfZzdqNq2zbS+yRPOT5bnWqFnx63EhbS0DmOXv27Aqirh+RT65LKTLp88h1sQjFYpQeD89JfPMr8vXq1ZMWLPiebEMSmNxLuZ8TJz5GgwffRCzc8uHm8uom8unsN27cKCztnCwO3UIDON2X3Nr3cn/nfpx8clfHex/f19id2kYc9xI7ve6r+L1yCEDkqxzuydoqRL5knRn0CwRAAARAAAT8E4DI559ZhRJVVeRzEhf8iHxuIl5YSyR1kvxY8tkmiZAi3/3330vvv/8BHXDA/sL1Vy3fvv0hVFBQPSKCqtZunOxCtU5T++skzjiJfDYWX27iodMl4Gbxp8f/4jp47pcvXxYVt1G1sNtvv/1EAoJbb705SvDxcm2UYpeTdVUYSy+324CXyMfCldp3k5DjJ7Ye90Uy69ixo6NFpY2wK4UqjnNpEgudhF8/Ip+NW73TOV4Wduq8hJlfP+3INr3mzEnccrMK5GteF3klG7e4dl6xAWWfuQ7pru0VjkBnqyYmQUy+kBuDFCgOkS8FJimBXYTIl0DYaAoEQAAEQAAE4kwAIl9IwFVV5JOijp5J11bk84oDqFq22E6R00uy0wuyyaLKr8jHwgkfUrCrV6+esOpiCxg+1Bdn1cVXLSOzEKvjNIk8JpHPjxjkxMdLXON+6ck5Pv/8Cxo2bHgkY7Kc90GDBtKVV15RIYOuKvLl5xfQ8OEjhNWVXqetJZ/JLddp3mzdOcOKfLK8yVpPzrufBCduApObRabTeN2EYNO1aCvy+RHjTevXj/iWKJFP5es2Z/o9Ssb0++23VTR+/ASj5aIqtk+YMJ6mTJkqrA+9Ygrq61OuM9M17TTXbqxt3XVNbvlulnw2HyBs7+84L7YEIPLFlmeq1waRL9VnEP0HARAAARAAgf8RgMgXcjX4EflKS0vFC92DDz5MO3fuEEJQjx6XUVZWVshehCvuJbg51W4SmGxFPjeXVm7PT5+8hIZ4WvKpLp2cyZKTYqxYsTISG021ApswYWIkS+vChQsdLfkkb/0FWRdJVq9eLQRFG2svtxViSjhgEhw5qYPqEqqLp05ChUmUM1nj2Yp8pgQbpr+p68jG7dCJkY0ln1pWFfrOO+9czznS23Vzs5XXjZP45CZqOrmEmtqzFfncrlPdjVcVQvn/s+VrrEU+J2tSUztOIl1+fj698MKLorvcx1geTm60tiKf2ufjjjuWvvzyK9E9WV79XV8jXq7HJks+/bpxi71p4uQmRsaSK+ryTwAin39m6VwCIl86zy7GBgIgAAIgUNUIQOQLOeN+RL7vvptHPXv2ph07dohWs7Oz6ZFHHqZTTz0lZC/CFfcjqOkt6S63NiKfjbWcHwssr/qCiHxeSQP0xBvqy7X6wi7HccIJxxNbv8mXZtvEHcy3bdu2xOV3794tYmjJ7Los8t1336gK8QDDrQTn0tzfd955V2TulLEH+Ww/cePUhBimlmxFPtnumjVrI66sTjzVdcSuxOy26udgEfeLL76MiLMsAMn23bLrqrH/3NwwTX0xWT/ZxtezuW5M17vuTmsr8nmJdF6Wpn7ibrrFmeNr7swz/yYyypqyCnv10+t3P2tGPVcXEk3Ww/o5TjEYdYF3+vR3ReINGd+T6+YwAJyYg/82adLkqEQs3Dc9KzX/LYwlnxsbWPIFXTnxLweRL/6MU6kFiHypNFvoKwiAQFUgsKloO3WddQf9un0tvd7pZjq14aEVhj1g4dM0bul0urHVmfRwu95WSCat+IgGLJxsrM9UgezDgi3L6alD+1Kf5v/TLNTf/PTBqqMuJy3ZsZaO/upW+mPP5qg+ha07ncpD5As5m35EPtNLqm0Q/pDddC0eRuTTxQEbkc9PDC+3pANyUG4JKfgcN5GvRYuWxC7HtocaF06PqedknSj/roo9tiKfSTCQIp8UnGz7HsvzdGFCWg1JC0XbtlQrQi+3YXUtMD+ZZZRFR6/4aLpFkr4mTNaGcgx+Lfm4nBrTzI+bLpf1I5zq47IR+Uxz42QleuaZZ0Ss2XSLWa5HFZ3d1qOTmOdmXab308Zd18nSzEvEcxK5OJmK16Fe1/p14VfgVedftssCJgvUuqis8pBzcfHFF4kYoPp6drJ0lW3I8XMCk7femi4y9XLsTJvxyzqCjNWLLX6PHwGIfPFjm4o1Q+RLxVlDn0EABNKZwIfr5tN5X4+ifQsb06dH3U11cwsrDFeKfI2q1aaZx95Hras3dsUh69tRuptOa3gYvd/lTk98apn2tVpU6AcLhlfNf1TUof92+uy76IN18zzrN53AYuIPW1cKAVM9pJBoM+6g7dtyCTSwBBeCyBcSuB+RLx0t+eTLI2NkV86PP/5UiGaqIKOKiP36XS+sbVSXVtMUeL2Uq2W8XMj8xOTTx6Naraltulny6aKOm+WU5OQ30L3XsvUrLHnVp/4uRUsp0H333fwKsQf1umxEXS7jx5JPFS1kltDOnTs5Jv3QxTAnUcdkbehX5JNzyWOqX7++Mf6gE28vyzdZzknMCyrycb2quChjS7qJfKZr3W0dMXM1i6+Xm71el43Ix2VM9w6v+4npdy+WXh8XgsQVlWN2+/jjdb/jOnRRz0vElhausl2nsdu07edegnMrjwBEvspjn4wtQ+RLxllBn0AABKoqAZNIVT0rjwbtezaN/fUtYqHO6XCzqpPCHNdlsg7kOlVLuSD8ndpX6/Wy/JNCHgt+r66eLQRDLvO3Rh2F8Ok0fr8inWyHx+nGJAiHyi4DkS/kDPgR+crKyujdd9+jUaPGpEVMPolOFQdWrPjNVeSTMcpU8cA0BX4sfLwsEf2466qCoJsVoS7ySQFCus5Jl13dOs3NEtBrKXqJCm7lbbNzmupQ3Y9NQpyXS55XHDnZph+RT4pS7LLLgiYnAZk8eVJUxl4nsUJfX7oIIvvSpUsXYUWlugbLtk3uupKFFECbNm0qRG2OxWkjvEpWXjHavEQ+JwssmwyuLPSYrlNVlJMZXL3Eerc16Xc924p8Tskh1JhzJgFR/91LhPQSDt0EMaeyTteA2l8ni2F9TKo4LV171Zia6hrisqaYfLroDZHP6y6dOr9D5EuduUpETyHyJYIy2gABEJAEhv9nWkxgDD/w4pjUk4yVsNA3Y+MiR1dd7rN0073wmzF0VfNTIi69QYS6eItcQUS+B9pcSc+t+ly4LD/crhfdvuhF4aarWg4Gdd9VLRHjPfbKWF8Q+UJS9yPyhWwqbsW9RDKvhlXXSS9LPnaPdXvZ5ra83Dad+uNk/eJH5JPWRu3bHyIssEzxq7h9VeRTM+qyq5wqIEkekyY9KYQePrhOm8Qb+jj9iiJq+SDuwTYWeG6B/tW5XLFihejO6NH3Rwlxsp9+RT4bl1iTGGYSKpxEPo7NyIeNyKcLfK1btxZlbbO12sbd4zq9RL4giUbURBlelnzSndPUThhB2XRtS2HcVuTjOvjcDRvWRzI9ewlyTr87XQM298xYinymUA86Kz2Bjuz7+PHjRHw+k6WrrEMfv37PlOdB5PN6GqbO7xD5UmeuEtFTiHzxoVxcVk6ZGRmUlRGf+lErCKQqAYh87jMn492t3b05yhVXj4XHNbFrq+4ya7M2nFxuvURCPT6frMfNki6IyNdzn5Po5d9nUmF2Hh1b72B6dfUsalW9ES3d8UdkvJfMfTBi6Wcbm1B1Q2ZO+nhs2CX7ORD5Qs4QRL6KAG1i8oVEHlXcy63OVuRTXdw6dDhUZEV1ShahimacmIEz60orGdkfjm81efIUklaLahkehB7Tz4tLsol8qmszu8yyoKlaCqli1IgRw4XIyZZxLISaDr8in2yfxRyTFZ+TGGbjmqmuKRtLPq8sol5iKPfVyyJSZRYPkc9Uv5u7rpMru9c6VufFLTO0Xo8fkc9U1q8ln6xDjydo69Ifa3ddN8tCk+Wz2r5XBm39mpCsbWPz2Vip2qwLnJM4AhD5Esc6FVqCyBebWSopI9q8p5zmryulT38ro4UbSqm0jKhDo0y6qWMO1c3LjE1DqAUEUpwARD73CZSCWOO82lSYlUfztyyPWPRJQU2KelwTJ+jg5BhebrBqq6rQpcf1k+1vL9ldwZJQuhGrcfO4zbY19xHx+fyIfLIvJmFOutFyfeyqqwuYqpst1+PHTVcXMNNR4GMmEPlC3iQh8lUEWBkin5fFmSry1a1bVyQLWLBgQaTj0gJQFxFMsdhkIdnmHXfcJoQ83aLJKeOvrJNfivv0ubpC7EKvpZhMIp8UmerXbyCEvcWLF4tA/brY5uUyqI5ZFflk7EZp/aiep2ZSlb87WXHqYpibq6OaEZfbk8LFhAkTHS35WATmBCC8nrwSD6iii6m/Ngk3JIdUFvlM8SdtEuwkSuRjF+uXX36Fune/kDiZiCrqSTdlUwZf/fqNpSUf1+1kjev2kUOud68ET6rIJ13Muc2ePa+kfv36R93f1LG63Se97mn4vfIIQOSrPPbJ2DJEvnCzsruknNbsJPppQym9v7yEftpYRqXlFes8pXkW3XZktXANoTQIpAmBE2feQZ9v+CHUaIYdcBGlq7uuahnHkKTbLifX4MyyuvhmE2tPhe0ldMVb5FP7YhLZpIgnrfakeKknApl06PV05pyRwoXXxuVWtYLkPvgRRUMt1kooDJEvJHSIfMkj8ulCgcntl4UY+aLOrphDhgwWA7B169RFPv5vk7jD9Q0dekuUe6r8OwtId989MiVFPikc6NmCdZHPKTmJyW1QF9hUyyO9HnVeec73228/IdzKzKIVHmJLlgiLTBZh+fByFTfdDrwSb2zcuJGmTXvZ0bVb78+zzz5Ht9xysxCQ5GGbcEM/P1bZdfVxm9xRvWLU2dxK5VzKtcNlpOhuY23mlAnbK4ahSSBU+ytFLp6X++8fRVK8ltaKqjDpJebKemMt8nGcxVmzZouYp3rMR1NsRKd4oKZ5UkU+/l1eM9Ki2c392+ZjiNf82KwdnBNbAhD5Yssz1WuDyBdsBlncW7KlnL5bV0pfryk1inuy5rp5GfTC3/IoPxu+u8Foo1Q6EWCRL+xxQv22xEJfOh5S5GIR6j/bf4+IfO/+MVe45prEKWll52XVZiN02bjrygy4QS35eFwyA68u9OmWejI2n5O1ojomN8s81T05nQU+viYg8oW8M0DkqwiwMiz5bAPRy57qbqFuFnJOVjJBYtyppIKUTwZLPmY3deoztH379gqZbHWXaKeYZX7nipmprKSgx5ZzpgzO8RC9vEQ+GXsvzK3ENuFGqop8qkhmEnxUQcpJRAtjyeeVyEeNeWdq38nKUxVq9fmPtcini5Kq4On0gYMtDqW1KZfX3ellnarIx9myp017SZy7adOmiODn5GbvJvLprs5hrhGUjS0BiHyx5ZnqtUHk8zeDZeVE368vpa9+L6WFG8po5bZyYsHP7aiRm0EvnZlPBdn+2sLZIJCOBMJa8UkmLPSl46GLXHKMFzQ9iraV7KLt/K90N3161N30Z/F2Yd3HMev4txc73kR1cwuNWGwEPi4Yb0s+KbCp41TFOfn3Ow/oTk8s/5AOrdWS3u9yZ4UxScHOj1jn1+IxldcWRL6Qs5fsIl+YuFAmNGrmTacMnn6RSqsUtojiOHWxONysglSRr0+f3sKSyO0F2OQOHESk01/S/VqVxULkC8LWxgpHFWCkMOAUb82PWyr3V7I+7rhj6csvvxJDMLl3moRFk2toEAZ6zDFd9AlSpxxHu3btRAZeLxfQWF7LfB27uUQHHY8pE7N0qbZZR9yuZBs0zpvTnDu5BLu5Uavin54Zm/vqNqYw8+XmXmuqV2VlSuDiZSmqx+CTYrnt9WOaK6eQBUHXFsrFlgBEvtjyTPXaIPLZzWBxGdG8daX07tJS+vnPUtq4u5yKSu3K1s4leuPvBZQBQz47YDgrrQnAXdd+evUsu1Ko44yzr3e6WVR03tejRHKKmcfeR+zSazp0gc8mfl48Y/LJWHyqdZ0U+qTIx//96urZwpJx0L5n09hf36Idpbsd4XlZMULks193cTqzKKO8vNz9k1icWvZbbbKLfH7HUxXOly+fNWoU0rZt28WQnbLoSh660OdX5DNlHPWKk6XPRSxEPpvYZ05jdlobqsXS8ccfJ4RaN4HGNtus3o9LL/0HsbDMlklOSR90oc8rKYvNeo93zDE/CTds+lvZ56hr3VbYM/U5kVZgLHLxwdZqtm6uqtBrupaDZKJ1Sj7DfXNzGZaWijJRhu5urJaXv/Hf1PikPFd8zJ49O3I/tLl+nK4Pm7KVvVarcvsQ+ary7EePHSKf+3pgcY+Tabz0M8fbK6VdJUR+X1L2qpFJz3fLw8IDARAgIoh89stAF/m4pGrFJt1e3dxU/Qh8Ys+4Y60x9l8sE2+oCTdkrL19CxsL68S7fn5JuCWrCT5UwY/FzZW71otkH7DkM68lWPLZX2PGMyHyhQSI4ilJQBctWdQbPPgm6t9/AJli7pkG+Zf10DQaPnwYtWuXnub2NpPr17LRpk6cE4yAHjPQJoOwLOMVUzBYj/4qJdeIjYWf2/UXRHgM2m/dhT9oPSgXHwIQ+eLDNVVrrUyRr6i0nOavL6N//VpCO0vKqUXNTOrWMpta186krEq0euPEGTuKy0WcvVcXF9OC9eVUrGfT0Cacu5uVScRZdvXjoLqZ9NjJEPlS9RpBv2NLACKfPU+TyKfHzLOxyuPkFHx4WbupIp8so/c2Ftl1TVl1ZTuqJZ+M/Sddd/kctlj8bMNCiHwuywgin/01ZjwTIl9IgCgOAiAAAiAAAiCQUAIQ+RKKO+kbq0yR760lJTRhfjGx2CeP5jUzacgRudSmXiYlWufbU0r0x86/xL33lhXTDxuiM+XqE5qZQcSJNfaukUm1qhF9/lu0D++RjbNo1HHIrpv0FwM6mBACEPncMUuLOf2s9rVaCEs3jrmnxrMzCXe69R7XZWv1lmhLPn2cekxCHt8FTbsIUU8yeH3NbIh8EPnid7+CyBc/tqgZBEAABEAABEAg9gQg8sWeaSrXWFkiH1u8Df1qD837ozTK/fXa9rl0/n7ZlJOZGLLcl2VbymjuulKa+XspLdpYRh65NIjFvYYFGdSmXhZ1apxJXZpm0ccrSuiRecVRnT5p7yy6owtEvsTMJlpJdgIQ+exnyGTJJ91b1fh0qoBnEvjc3Hn13tiIfH2anxIpJt2HbS0KvcRG1ZJPtqPG7nOi16habde4hIjJZ7/u4nQmYvLFCSyqBQEQAAEQAAEQqOIEIPJV8QWgDb+yRL4dxUSDvthD/9kUbfk2sGMundEqm7ITYMr36+YykSl37tpSWrKlnHZ5qXtE1Lh6BnVpkkUdG2XSwfWyqHa1DCH6PfNjCU35sShqgZ27bzbd2CEXCw8EQAAx+XytAV3kkwKYtGjjyrrOuoMWbFkeccWVloB8TodarWnKyk+s22QBrn+rM6Ji8qnCoS4Yyj65iXeqi3EQkU8fQJDsuioXaRFpDSbFToS7bsgJgyVfSIAoDgIgAAIgAAIgkFACEPkSijvpG6sskY9dYwd8tpsWbaoYxC4/m2jkMXl0WIPMuGWj5fR+S7eU0XvLS2nuH6W0ZkcZ7S7xnqrGBRl0esscOrJJJjUrzKTCnHLKVFLmPrqgiF7+ObqiKw7OpZ5ts70bwBkgUAUIwJLPfpKlyDelQ38a+csrJLPqntrw0AqVSNGra/1DhDtvs7y65Bb3zq0HuiXfg0veog/WzRNFpLWeblmnuhKb6q4Mkc9k8ehl7Wc/M8l9JkS+kPMDkS8kQBQHARAAARAAARBIKAGIfAnFnfSNVZbIV1ZO1P+zPfTjhoqWfHnZGTTq2Fxq3yAr5uw48t/yLaX06i8lNGdNGW0tKifOnut1NCrIoDNbZdOpzbOoTl4m5Tp0bey3RfT20miR7/r2OXThATlezeB3EKgSBCDyVYlpxiArkQBEvpDwIfKFBIjiIAACIAACIAACCSUAkS+huJO+scoS+RjMDZ/upu83VFTZOKvuA8dXo8Maxk7kY6vBf68tpa9WldKM30tol4fVHhvnsatwvfwM+lvLHDqjVRbVy/P2HR42ew99YUi8ccsRuXR6S1jyJf3FgA4mhABEvoRgRiNVmABEvpCTD5EvJEAUBwEQAAEQAAEQSCgBiHwJxZ30jVWmyDfkyz307droxBujj82lIxpnUYbiChsU5OY95TTm22Ka+bu3Py43VzMng5rVyKDjmmXRyc2zqX6+t7gnVG7p9wAAIABJREFU+zbw8z00b110jMGRx1Sjo5vGTrQMygLlQCAZCEDkS4ZZQB/SmQBEvpCzC5EvJEAUBwEQAAEQAAEQSCgBiHwJxZ30jVWmyHfbzD00e3UpseuuetxzdDU6qmmWSGYR9nj91xJ6bEExFZdqjSgVs7hXNy+DDqyTSUc2yaajm2VaWe7pfev1wS5auiW6nXEnVouL+3FYNigPApVBACJfZVBHm1WJAES+kLMNkS8kQBQHARAAARAAARBIKAGIfAnFnfSNVabIN2L2Hvr8t2hLvjs659KJe2fHROSbtLCYpv1cTCUOsfc4M+6RTbKoU+NMatcgixrkZ1BQbfGCt3fRhl3RIt+U0/KoZa3MpF8L6CAIJIIARL5EUEYbVZkARL6Qsw+RLyRAFAcBEAABEAABEEgoAYh8CcWd9I1Vpsh3/zdF9OHykihLvps75dKpzbOJ4/OFPRZuKKPbZuymrUUVa6qZm0HHNsuiE/fJphY1M4TlXljv4NNe20V7DBaDr56V78vtN+yYUR4EkpkARL5knh30LR0IQOQLOYsQ+UICRHEQAAEQAAEQAIGEEoDIl1DcSd9YZYp8D84toneWlVCpZmU3sEMundEqm7JjYPzGmtvC9aX06IJi+m17Oe1VmEGdm2SJGHn8/6vnBrfcUyeXLQVPeW0XlZdHW/J9cH4BVauiIfl27txJn332OdWuXZsaNWpILVu2pKys4DDWrVtHhYWFVFBQ4Hht/fLLYlq/fj1lZ2dTmzYHi/P9HjyPfK/cvXsPLV++jFq0aEkNGzbwWw3t2LGDZsyYSa1ataSmTZtS9erVfdeRbgUg8qXbjGI8yUYAIl/IGYHIFxIgioMACIAACIAACCSUAES+hOJO+sYqU+SbOL+IXl9cQrrx2/WH5tK5+8ZG5EvUBHCCj3P+tSuquWpZGfTB+fmJ6oavdqSQVVpaKoSwnJwcX+W9TuZ6J0yYSOPHTxSn9u9/PfXrd31gka+4uJiGD7+LXnvtdTrqqC40YsQw2nvvvaO6MWbMA/TEE09Rs2ZNafLkSdS6dWuvrkb9XlRURMOGDadXXnlN/HbTTQPouuuu9Z0M5qeffqKePfvQxo0b6eSTT6KxY8dUeaEPIp/v5YgCIOCLAEQ+X7iiT4bIFxIgioMACIAACIAACCSUAES+hOJO+sYqU+R78vsievmXkqh4eb3b5tBFB2RTbgh/XRYOOdkG29VlZmTE3ZJuxdYyuuL93VHzXS8/g147K/lEvg0bNtCECY/StGkvUUlJCb344nPUqVOnmK1XFvi47rvvHinq93Ncc81VNGTI4Kgiq1atot69r6YlS5ZQly6dafz4R2j9+nU0YMBNdPDBB9OFF54vxmAr8n344Ue0aNEix679+OMi+vTTT8XvLBieccbfqFq1alHn16xZi8499+/0ySefEvdRPRYv/pXef/8D8acOHQ6jo48+yhrF0UcfTYcf3tH6/FQ5ESJfqswU+pmqBCDyhZw5iHwhAaI4CIAACIAACIBAQglA5Eso7qRvrDJFvmd+LKbnFxVTseaue/nBOXTZQTmBhDkW9TbuKqf568vo921lwkqQXWUPa5RFB9eNgf+vw4z+sLGM+n0SLfK1qJlJU0/PS4p1wJZ77Mb6yiuv0uTJU2jLlq2RfsVS5GMruKlTn6UHH3zIt8DHHXIS+Vgs69fvBtHnQYMGCss6dgW+6qprxN9GjrybLrqou7XIJ8XAsJPTvn17mjBhHI0ZM5beeuvtsNVFyt93371CuEy3AyJf8s7o7rJimrt5Cc3bsjTSydYFjenIOvtT3Vz/bu9cyaai7fTvP3+hJTvXUqNqtem4egeL/8URPwIQ+UKyhcgXEiCKgwAIgAAIgAAIJJQARL6E4k76xipT5Pvnf4rp6R+iM992PyCberXNpbwAodu2FZWLOj9ZWUr8/+WxX51MumD/bGpU4Cz0seFg3TyixgWZlOVTD5zxeyndPnNP1Hy3q59F47tGW39VxsJ4881/0eDBQ41Nx0rkYwvBUaPG0BtvvBlpp1atmjRy5D3UqdMRUe6umzb9SQ8/PI7ee+99cT5bzD3wwBg64ojDK/RTdZ9t2LChcMM98MAD6KGHxtHEiY8KF9hnn51CLLjZWvLJ8zh2X+vWrSgv739i7O7du2nXrt1Up463GLHXXnvRrbfeQqNHj4HIZ7GwIfJZQFJOGf6faTTi55f8Ffrv2Te2OpMebtfbs+x/tv9Og3+YQh+un0/FZaVR57M1dMdarUVdR9U90LM+PmHWpv9Qn/kT6eftv1OZFqt0n/wGNLpND+re7GjyiorK9tg3Lnyaxi99J9Ju/dya9MFRw6hDrVZWfalqJ0HkCznjEPlCAkRxEAABEAABEACBhBKAyJdQ3EnfWGWKfK8tLqbHF0Rb8p2zXw5d2y6H8rL943v6hxJ69Zdi2lVSMQFGZgZRrWoZ4p/TwbpeYQ7R8Xtn0/n7+WucE4iM+UZL4UtERzXNonuPSQ6Rj+PL3Xrr/4nhs6jFgpy05ouFyPf99wtp4MBBtGLFCtEGC26bN28W/81urv369aXLLruUatSoQSyiTZ/+Do0bN57WrFnz3/MPofvvv5f222+/qClauXIl9e59FS1btly4zfJ5ZWVlNGjQEPr440+sF4pqHecmBnLf2A2YBcqhQ4cIC0E/x65du+i22+4Qoh8LkFOmPC3cdXEQQeTztwoGLHyaxi2d7q/Qf8/2EvlYQBu9+A1iIZGt+LyOnMwsGrLvuXTPQZe4inOPLnuPBv0wxbVO27re++M7uvjbsbS1ZKfoHguO9x/cg4bse45Xd6vs7xD5Qk49RL6QAFEcBEAABEAABEAgoQQg8iUUd9I3Vpki39tLSmj8/GIq0jJvdGuZRf0PzaWCHGdBTge7p5TomR+L6M0lpbSzODrDrZ+JYCHwX3/3F0dv2s8l9PiCaJHvtBbZdGunXD/Nx+1ctq774IMP6eKLL6KDDjqQ+vbtTwsWLBDtxULkY+GORbtnn31OJKq4/PLLiLPh3nrrbTR79hzRDotmxx57LM2d+11E3JMC4JVXXkH5+WbuL7zwIg0bNkLUcfbZZwnX3NWrV1OvXn3o999XWzNzEvlGjx4VcS3es2e3SNzBfWzUqBENGTKIGjRwzqzbvPk+xNZ86sFuxNddd72ok/vLln7Z2famqbm5uWmboAMin/VyFSf2+/5JmrjsPX+F/nu2l8jH9Q784Wmj9Z5TgyyyDTvgYrrzALPwrYtybh2vnpVHr3e6mU5teKjxNHb1PXX2cOFCLI8udQ+gD7oMoxrZ/u7RgQCmaCGIfCEnDiJfSIAoDgIgAAIgAAIgkFACEPkSijvpG6tMke+D5SU09tsiKtJi8nXdJ5sGdcyh6pYiH2e2feDbIpq5upQ0r7BA/GtWy6C3fIp8nETkxf9EJ5i4YL8c6ndYbLPWBhqUVujPP/+kPn2uianIx02w0Ldhw0bhdpuRkUFbt26l776bJxJwSAs/vf8cX4+t81hIM4l8mzdvof79b4gIhVLkmz793Yhl4vnnn0dNmzYRVc+cOUu0yRZ055zzd6pbt06kSTWZhWrJ16tXT9HHIIceO4+Fzf79bxQiIYuaTz/9FH300cdCOLQ9nOIS2pZP5vMg8vmbndNn30UfrJvnr9B/z3YT+fyIcXrjNbMLhDh3UoNDKvy0p6yYzphzD32y/vvI309p0J5e6HgTNahWk5bvXEc9vhtHX238KfL7+U270CtHDDFaBg7+cSo9tOStiLtvnZxCervzbXS0pctwIGhpUAgiX8hJhMgXEiCKgwAIgAAIgAAIJJQARL6E4k76xipT5Pt8VSnd9+89xFZ46nF0syz6v065niJfWTnRqm1l9Nj3xfT1mlKRZMPpqJGbQUc2zqRa1TLFC+OqbX8l5yjmSpSjWlYG9WqbTRcd4E+Ye/DbYnprabS7W882OXRFG391JWLRxEPkW79+A/3yyy/0888/C4GL35P4b34PdiUuLCykK67oIazgOF4fuwHLLL38tzvuuE2IcuwOy4Iix+hr3bq1aMpvTD4uHyuRj7MKT5gwkcaPnyj6cuWVPYQVHychgcj310qAyOfvijCJfLVyCqhapvd95doWp9GIA/8R1eC2kl102uwRNHvTz1G/ccy9x9pfQwfX2FuIdb3mTaDVuzdFnXdm48Pp1SOGVugH1/e3OXfT5uId4nyOvff5MXdTy4JGkfJslXfKrOH0Z/F28bfmBQ3oq2Pupb3z61doY+am/9BZc0ZGzmMLwoGtz6YH2lzpD2AVPBsiX8hJh8gXEqBDcflwdssq9fXXX9Mll1xO6Zp5Kj5kUWs6EJBxXpo0aUxDhgw2Dklu3vnHSZOeoDp1/vcVOx0YpMoY5Dx07tzJOFdyLnk87Hrk5KaUKuNFP1ODAES+1JinRPWyMkW+WatL6a45RbRbi593ROMsGtalmoiP53b8sbNcuMh+ucpd4OM6OCbfgXWz6OimmbSrhOjzVSW0ejtVCAhfI4foxH2yqU+7HKqZa+8qzPUPn1Uk6tSP/ofl0Pn7eb+MJ2q+ZTvxEPm+/PIruvrqa40ZdVu2bEFnnXUWnXbaqdSiRXNatGgRvfPOe8LCbdWqVVHD57h8TzzxqNi/DB16izhPHizyXX75pXT99TcId2DOQDtixHBiF1c+goh8LBK2atWKnnvuebrrrnuIk3E89NBYOvXUU+innxYJi0R2Kz7kkHaRdvROc/bi1157nW6//c4IA/mesmPHDuLkIaaDYyPee+/99NVXM8TP7dsfIsbTtm2bRC+LhLQHkc8e8/aS3XTyrGEiO616PHVoX+rT/BT7irQzX1j1JfWc90iUm+5htVrR+13upIbVakVKvPvHXOr+zQO0o7Ri9vDaOdXp3c53ELvPymPqyk+p9/wJkfvqaQ0PE/WpB7vgdp11By3Yslz8md1u/3XkrXRi/XaR00wiZMfarenDLsMDZ/kNDCsFC0LkCzlpEPn+B5AfqGvWrA39orpkyRIRX+PMM89wFDDkA3zOnK/TTsCwHb/N0pUbOI4VogoIPFccUFj96mlTXzqeI3l37Ngx9NpNFB8ZONstfo7NOTb9lSJUly5dxCa6Mg9ez/zVnr/ex0O0VINk61YBQcftJfLJ3zk+Uiz58jV+/PHHUadOnVy7zmO+//5R1KPH5RELCFMByWbFipWu91wn0VJ+lLGJ+aQGhsdHnKArz70cRL74cE3VWitT5Pt2bSndNjPaku+QBlk08phqxKKb2zF7dSnd+3VRhSy6QeaB5bwG+UTdWuXQWa2yqX6+P4GP27zp8z303brorJT/d2QundrcXxKPIGPwWyYeIp90q/3mm29F5ttjjjmaOnfuTAcffJB4brP7rulgAWzp0mXCApD/cQKPbt260RVXXE7z5s2nyy+/gvbs+V/mYhb57rnnLuJnEmfW7dbtdOHuK4+gIh9RBl177XUiuccpp5xMo0ffL8Q+mUCDE4m4fTidNWu2cCuWyUy4P27PMU4c8sknn9Kddw4TFo/c1mWXXUIDBtwoLBnT9YDIZz+zuiDGJb3i2HnVzsk2LvxmDL22enaFU7Mzsujpw66nHnufWOHvTufzScMOuIiGH3hx5Hw9E7CTu7BqnWgaz5hf36Rbfno2Ihaye/C0wwdRt0YdvIaH34kIIl/IZZAqIh8LGRwE95Zbbo6yFFFfqEw4ZNwLNwsT+QJ3wgnH0113DaemTZsGJisfzE4V8Ms3j4NfTN0C7fJDdfnyZY6m8ZMmPSlM/PmfzWHzcmpTj9c5sRTgYiHyyfkwjV8VRbw2Pl7jrqzfU03kk/11Wvt8fYwZM4pGjXogEmcn6HXN5Tio9Z13DqfPP/+CbOPDuF3DXAcfNi4r+r1H3mfUfugvKV7rSF2nprL6ZtzrfiTbc9rEe4l8tuKXPE8fn6ldvi6nTn2Gxo59yDOQulxP9es3cH1xsRXe5D2BLR74OO2004R4qY6TrTM4DlTbtgfTtm3bo+7B6vzyOuc1jSO2BCDyxZZnqtdWmSLf9xtKaeiXe2i3ZgB3YJ1MGn1cNeLYeG7Hr5vL6MG5RfTTxv8F9cvKJNq3ViY1KiDhjrvVbDxVodqCHKKzW2XTRQfmUB2PNp360+fD3cT9ibpPH1ONujS1T7iQqPUUD5GP+87PgQULvqfLLusReCjqnpMFN86qu379eiouLo4ksrjppoGOMf5eeeVV8TG7Xr16NHjwoEisPu6Qao2ni4FvvTVdiIZ8dO3aldq0OYiKi0uEELd48WJq2LChcB/Oz8+LjI3rO++8c4WIOXz4XfTSSy9XGLebyPfmm/+iwYOHivObN29Ow4ffKYRRJzE0MNAkKwiRz35CNhZtoxNm3k4/bF0ZKRRW5Ptt1wY6dsb/0Yqd6yt0ZP/CpvTFMSOpcbXaUR18asVHdO2CxypYPvNJHG/vg6OGReLp6ZmATSIfx+07ddYI+nLjj6IdfTzfbVlKp80aQRuK/tpL8tG/1Rk0rl1v14y+9lTT/0yIfCHnOFVEPvmCZhJi+LcJEyYYrbpsrPO8RAcnxCbRSH2J5wcmm+fzVzQZY0NuHviLGrsq9ut3vfi65mVlZHrRNrk8yrH069cvYlVj+xIecimJ4k6iXNC64y3yyc2RjRAcdAzxLpdKIp9uJcUxX3RrLf2chQsX0hdffOloFeskHgXhrl/TTlZdNvcVp3Pi5abvZFHH/XCzGPayxPMS+bzql/Og34fkumV3Hj8fK7g+Xaz1ugZU62Iu78ZDnXN2N5o8eYp4tmzcuFGEV+A1smLFbzRt2ks0fvzD9MADD4ohwlU5yBUXvAxEvuDs0rFkZYp8P28qowGf76Fdmrtuy5oZ9PCJecRZbt2OkjKi+etKadrPxSLGXvNaWdS+fga1rp1J89aXESf2+HO3d6bdrAyiJtUzqW39TDqmWRYd2jDL01VY79eFb++i9bui25p4Uh61qZeZdEsnXiIfDzTs3kLdT/BHoxtuGEgnnng8sQjH2YB538n/+vS52jdX9V1I7mP32WcfkRzj1VdftfoIqTaqWv5Pnfos3XPPSPHews9OPoYNu4NWrvxNxCfUj40bN0VclTk7b716dSuc0qdPb2GlmG4HRD77GV2yYy0d/dWt9MeezZFC9XJr0CdH3UXta7Wwr0g58/118+j8r0fRztL/Wcfyzxxj7+0jbzPWya61J826k1h0VA9dGJy04iO6av5fQjkfugjIf1u7ZzMdP+M2+mX7X1mxG+TWpK+OvZcOKGxGu8uK6byv7ydOCiKPdjWb08dHjajgQhxo4FWoEES+kJOdKiKf+sDVhT4W+fiFy2R+7vUyrgt8XtZu8qFvEhv1F00WJ558chL9+edm0be8vDwh6NWo8Zf5OruXscWgtFhx+1KWbCJf2M0Pj9/GnTCeIp+bcBzyskpocS+BI6GdcWlMd5fk64Gt6zh7m7r2eW0NGXJzRLRfuPAH8WXZKSacfn6Q8ToJ4bYin6kPTvceWefcuXNj6m4eK5HP9qMHv5z07Hkl9evX39UiWd4r2YJAimTsgmu6bzMzPvQ4jcyXLTvdXIzk9awLgPo9hLMmshWeHgJArht1zgcPvon69x8g1h6L0dx/drVm4Y+tTdu1ayfu6XxA5Aty5QUvA5EvOLt0LFmZIt+yLWXU95PdIkaeejQrzKSJJ1Wj2hZWdZxNl0XCpVvKaOHGMpq7ppT+s7mc9pSUE4uAquzGkmF+TgaVlpVHJfvg9jluX3ZmBhXmZNAhDTKpc+MM6tQ4i+rmu4t0nPDjrDd20s7okHz0TLc8al6j6op86h5F9QDRPxCrFuPq+wRb77355lvUpUtnuvHGgTET+eR7BX8ok89a7sMHH3xQYS2yS+3KlSuFCy5b7bGAl5PzP/frmjVrCgs8tsTjZCNz5syhww47jHr0+Cs5AD/32LLR1nNIbTxdQ1ZA5LN/kphEvkbVatPMY++j1tUb21eknPnAr2/SkB+fiSo7eN9zaEybK4x16sKcPEkV6PhvH66bT+d9PSoSv69ZXj366KjhdFCNvSL1vr5mDl029yHaVfqXmfWRdfYXIl5hdh6NWzqdBv8wlUrK/wp9kJ+VS893HEjnNekcaKxVtRBEvpAzn0oiHw+VX/beeeddEeuBzcq9gr67iXy6OMJWRW5x3twEPu6bqS01HtiZZ/4tEhNDffjLc/bbb1+68sorjIHrk03kMy27sFZ8phd5PyKfU+w1k7uunEsboTHkJRb34qki8jmJ8TwX06a9LEQSdq3leJaqJSoD5DHed98oIazosex0gc1JKHKzSEukyCfHM3HiY8QiUpjQAOriipXIpy9YN25OrvAm0VNlLMUx1YKZr1+e/6FDb60gwMn22TVW3vedLqrHHnucOnbsIMQ3Ds/gdP9wG5P+TJk+/V3xEalPn15CkOZDColez5+4X/xVuAGIfFV48g1Dr0yRjzPjXv3R7ihxrH4e0VOn5bu6zrJ4x+6xbywupnnryqm0vJz2rpFJDQuIMimDSIv/lkHl1LxmBnVuki1+WrC+lH7exEIgR5wqp+KyDCoqLaedxUQbdpXRpt1E24vL6YjGmTSwQzVqXN3ZqnBLUTldPJ3FyoqWfNzOq2flU708/zH+4r1KbS35WOTaunWbELaqV69u1S31Y/b/s3ceUFYUWR//vwnAkHNUoggoOQko5oSirijI6spKcDEQXAUBlSwqAoqCAR0B3W8VRdldxYBZkSAIkhSUjBKEGfKQhpn3ndtjPer1VHdXv355bp2zZ3VehVv/qu7x/eYGEfZKA+XQV0rdcMUVlweA2U8/rceXX35pzG92GqCKteTRR39kEp58BNbo56o2ffqLeP31N1CjRg08//yzqFv3jMeTz5eCsmXLGHvq3/8eA8xdeeUVmDJlknJ/blLTkFYUart8+XLjD1vU2JOv8Akx5NN6jIxOX2WtxU3fPwkqRCEa5ad76JybggpQNChZ3YBlFYs553I0h9SKee2KeahyA9I4c6gt2XnFolFYfnBTwN7mZetiarM+RqXdRfvXG4Bx78lDxudUMZeq5VLVXApJ7rJ0HH4/nh0Y26f2FchsdT+H6epfGaMnQz6Xgpm7JxrkM9tvl2+N+lpBPvHXNvNf4azmEz/XzelldSxOoW9uxsm/tHWugZOXos4cdn28hiGqKhK7gXxWBT/MZyp7KkVaE6+a6oxPFMjnZi9myKczVvSxKrAQyrMXCU8+N3tx6uvkdUf3m0KdIxGuK69t/ku9CujKkI9yDFEqgzFjRmPWrNkheQc4PbtOz4XVu8VN4Q2GfE43NHKfM+SLnLaJOHMsIV/WcT/+/skJ5OQGwzGqbPv6tSVQwQaOZR/3Y/IPJ7H8Dz+uqJ2KTjVTsCsH2H88H0dOBXvw6Z5LyTSfESJcJcOPjPQUTF1xCsVTgftapuOys62LZ+w66kefT08UqhJcMg148/oMLY9EXRvD1U8H8tF7mgpevfPOXMOLjUDYtdde42iC14gV1e8o2V6nNDE6hTfk38NU8Zcq4/7xxx+F9ubkyUcDKNSW0meUL19QkVTev503nm6+W0fBE6wDQz79AzN7xjmNrFmiIoY17Ib76l0LKqShanLRC/F58ZR0vNX2Qdxs4zGnGlcytTjeaz8M11ZtFVjKqnKvyhZRMbdUWnH0/GEK/rv7+0C3uiWr4qsLx4P+n5s7BRjyudOrUO9EhXzyL0o78Gb+Ekzu7NOnPwdKFLtx4yZliJX4xSaHo5FwTpVc3SbQtzs6q5AzOWQx3Dn5nHJz2dmrW7nSbg7Vl243kM+q4IcM+UTCfPorqh0kMBdIMBd30QmtpjXkZl5PvmfmUD+7z4QtwgZVmLj46yutb/d8WIFi8/7sihvYfWbWMVzPiA5sN1fnjUfIF+qXCJUHqvleiLsXicIb5uIUjRqdGxRiq/rjigz5CDyGo5K51ftE9QcD6kt2y5V45fsvns9oQD7zc+Hx13iRHM6Qr0geu+WmYwn5DhsecMcLefIRWHvzugxUsqly+0dOPsYuPQUChf2aFcPHW3KxKisfFL4bjvaP5unYdtiPX/fnYVCrYmhdzbp4xsYD+Rj45UmcoLhdqVXJ8CHzaufcguGw1+0cOpDP/D3g1ltvwdixow3gZ9fk38+UV65z54uM7qdOncJrr83E0qXfo0OHC9C3bx8UK1bM+Gzhwu+Qmfma8c/RgHwUffTAAw8a6w0ePMhIgWL+b09dTc1piBjy2SvHkE/3ZgFW+fOcZuhc6TyjGi1BP3NTwTqdYh6qcTS32QOQPKOf2jgPoze8hdx8tbctjWtVrj7ebfcw6peqBirscf+aGYH+6SmpmNVqEO4462KnrfLnCgUY8nm8Fm4gH7mUUz6GZ56ZimPHcoyQul69/obU1MhV3FJBOsrLtH//AaN6lFPBCrfyWEEPnbDOUCCC2T6rOaIRrqsL+XShga72MlAye93pQj67UGExp1yN2ClHiPwlnPahqqSqmsNNpWdhc1bWvkIA2e4vuGaYKUM+KhRAf7E2NxUUcwJM8n/wqWCIWMMqBw19bgZtTndCVTjGaYxsx5IlS4LAPc0nit9UrFjRCJOxyu2nWiecnnw6oNjsAaf7TpHPR1VdN9yefLKu8+b9JwjYqf74QNqK+zZt2nPIzJzp6hxUZ2P+ckf3VRTC2L59R6H8fXJ/s0ayF7JIqyCq69KXJlWj3wnTp09z9ERUeWuI5ztRK3rrPpOR7MeQL5LqJt7csYR8FN566wfHkZMbrBsFt47sUAyX17b2nqP8d2+uz8XvR/1oXjkF/96QC/LuC1c7r1Iq7mmeht+OApeelYJS6dYht6v25mPYwpM4aYJ8FB487fISIM/EeGs6kM/syffEE4/jpptudNyK/N9Io0Y9hhtu6GqMobyuEyY8iU8+WWB4BD766Agj5za1Dz6Yj3HjHjf+OdKQ79ixY0b+4gXYrqYFAAAgAElEQVQLPjVCdF94YZrhvHD4cEEIodycqutS37Jly6FHj1sD4b46kI88BClH7VNPPW0s5/Tf1o6iJ1AHhnz6h2UuZKE/sgCifdJxVFDBCnNlWzFfOCGfmHPx/g2g0OAVhzYHVeWlPH6DG9yAQfWvR5m0DGw7thd0J+j/RftLjQsMSEkehqJRUY7dJ/Yb/1qjREWUkD5zo0tR6MuQz+Mpu4F8K1f+iN69+yInJ8dYNS0tDc8/PxVXX32VRyv0hutWcdSb7UwvM+ywq5pLo6y+mOl+IbezzzyHFTSSv2BSlV6RqN5LdV1dyGe2PxxefGJOc8itLuSzyqlG85qhpI4XmHwnzOdt9QXd7j+IrD6zC1GmQJ2srKyg/HQqPWQQbobR4v6Yfy6PsapUunPnriAvQFVhgzNnv92wtWvX6wN3MZR74QXyyWeteoatwrlVz6MdrKX/iN22bWsQ2FLloLNKFWC3R/M7TvedYgew3L4Pzf2dbDBXN7fan/yMUnXaESMeCXwJcgo7lm1SQTO74ks01s4z1up9Rj8XHrZWIf4qCGz3LhJrsSef11sJMOTzrmEyzRBLyEd59Lq9fwKHThaGc9VK+dCvaTquqqMGffl+GJVzyXtuw34/pq86FVRJl/LzdamXiuolffh+T0GlXbnVL+fDreemIz0FWL4nD59uD/Y4qV02BbOuLoHTfj+KU/ldm7ZoZx7GLj2JUyanlfMqpuDpS0q4rtQbT/fLa06+UPYSaci3des23HPPvdi8eQsuuuhC4/sYFdBQNTc5+cy/p+jfZXj3888/o3fvfkbFeXObPPlp/OUvN4UiV8KNYcinf2ReIB/lu6Ncd5TzTjTd3HoqC3U9+cxjqYgG5dnL8+eDioZQgQ3RyOvvrz88g7d3fhf4GeXu+7TTaKPaLo19cesnoGIhO09kB2Ah7Y36DW/YDX3rXGkZmqyvdHL1ZMjn8TzdQD7VF18dYOLRxMBw8xdgJ08keV35i6F5nNs9mP9yqPLyc+vt5uTRYefJp1vtyimHVaiQzw08cboLZjBE/VWVMGVvNipcQBUuVd47NF7Op0geeTpemeKOqM5F5YFn50ll/g8m1V2U76DQk3KjiLM1wwYZpon+tI45pNzKA88px6QqBFeV40y+MwS+ZI8xO+9Kq3vgFfLRvFb3MZS5dT35zKBL3DtVSGokIJ/8Trv44s5o0qSxAVudPEvN5yDeEU7vVvkOm/ej0oLWkeGXKLwhntn9+/cbBVeosApV3rX7kkKfmcPbrSCf3bNB9lDYsLmSr+rM5fc56dulSxd0736LsvCTDuRzeg/y584KMORz1qgo9Ygl5COdhy88iaW71SFd5AHXu2kabj7njDeH6my+/i0Pz/0YDPko1Jc8/MoV82Hb4Xys2pcfNLRqhg/ta6SC+N0vB/KxYX/w52eV8eH/umRoXYX3N5/G8z+eMqr5yq1ttRSM7VTc1gtQa4EE6+T0e9BpO5GGfLT+4sVLMHDgIAwfPtz4nWTVwgn5CO716/cPrF27Lmi5Jk2a4KWXphu5/YpCY8inf8orDm42ili0Ld8AFdKDi2rsPnHAgGNzdy3GHycPKiclEPb1ReNRr2Q14/Nwe/IRbHut5QDcVfty/U1JPc2VdilM94Xm/XF3nauM4hw9fpiEb7J+spyb1r+xenu81fYh9uyTVGLIF9J1PDPIDeSLR08+py9UTgDKyy9xO2hm5cWjOi4dD8VIhOvqAgAnAOk2JNPpysq5xa688nJHyEf/wUE56KzCBOQQYOFB5AT67DxtxH8srVixIgDVxPnQ3iic3FwBln6ugoOqcTKwoNwuMjhTaa2Cb7LG5hBolf3mM7HLVSbvW/ZgW7lyFaZPnx7QRA6BpP/41L1vTvdDfG53L4Wuw4YNCUAjsz066+hCPtUzHKonnwwGnbzoaA+yjQTNVB6g8l6tIJzcx8kzVrZRXp+qBQ8c+EBQdVwxr3lO2Q7qQ5CPvEedmo4nn9MdF3dRdYfMZy4qPhNYl8P26f0vYCXZLMCj0+8kp/3x53oKMOTT06mo9Io15PvtSD76f37SqEyryqdXOt2HvzZOwy0N01HCInpXBfm8np8T5CPfw2O5fny+Iw+z1+XigMIb8dKzU/Fw22IoaRPq69XOeBxPue1E6C3l5OvS5VpHMz/++JNATj4K8aXfMXI7ePAQRo8eg99//x2tW7cG/c60yg34yiuZWLBggeGdR1V469SpU2h9KrSxZMlSnHfeeYGCGSojc3NzjT8a07rmsFyrTVntX56LxlIhrXPPbQiCfGXKlHHUKFk6MOQL70lSGOugNa/itR2fB4XF0ipUfOP11oNwu5TbLpw5+XTCfK12S555VywajV+O7gx0IWD3drshxr/ftnwy3t+zzFEsAn2PndsdYxv/1bFvUenAkM/jSbuBfOTu/tFHH2PixElRy8knb0/1RdrJW8gJoFl9IbP6ck/2CKhi53USDcinOno33kq60MUJ8rn1WiS77SCbDK2soIHsyUc5wSj5sFVhFDPk0smH5RbyOYE22rMVeJDtM0ODtWvXGgBTBgpmj0Wnta3yHJJNVkCSPjOPo5+ZizvIz5fwxhKVcc25A0N9VTmFYurOGwqM1oF8tD55klKTPczcQj4V0NOBfOL8hw8fZuS669nzNsMWORxW1ijckE++F+Tl9u23C5W5iMzvWvk9Sl8SIuHJZ74bshe21R9p5DMfOfJRI8clpUS45JKLjWdR5Pak51DkAJTPniGf7hPprR9DPm/6JdvoWEM+0nPtvjw8+2Muth/2I4/icE2N8uHd1CDNCK+tUAIwB8+qIF+aDyhT3IdiKT4czfUXquCbnupDuWJAig9G4Y+jp4LXtYN8FJa7+VA+3vs1Fwt35hfKxUfm+3zAbeemo3fTdKNCLzdWgBUoUIAhX/hvglUYLq005Jy/YNL5fw8sqoJ8Th55VvOXTy+FjzqMRMeKjVxtisJ0B699DdO2fBgYR0VCKIdgs7J1YK7QSzBxZKPuuLVmJ8PDb8hPs0E5/0Qzeyy6MiYJOzPk83iobiCfx6U8D7cCdlZf3nU8dyIJ+VTFGqxEcAJpOl/2aW43kM9sS6jhuroHK3uH6VR8paIqTp58BFonTpxsm8TfypON/qqp8gqi/biFfG48+Wh+Ga7J97R165YG7BCgTD53+kuyqnCEW8jn5OVE9ln1kT1jzfao4AjNZQ6t1L0vop8d5JPvlNt5Vf3N90EH8lESbjoX+qu3DK/dQj7Vu0j13NMZPPnkRCO0lTxGxToCiBPkI8/Jl1562fjL+qWXXhK01UhAPhmeWT3bsYZ84veE1TMvRJLPvEyZ0jhy5Khxh1XAneai94icF5UhXzieROc5GPI5a1SUesQD5Mv3+/Hzfj9mrcvFmn15yDWFvdJ5lEzz4dp6aehxbhqqlwrGfCrIR3261EtDrVI+rNibj4+3Bufkq13Ghx6N0lEsBfh+Tx6+2BEcMmwF+Q6cBL7ccdqYb9NBhaF/Xp4apVLwUNt0tKmWWghKFqX7xXstWgrM3bkYPx2hyAjr9k32T/g6Kzhk2a1KoxsV/FHWrp1fpja61+rk1C1pPh+w5hW8sPXjQvsZXL8rpjbrG/g5FcN4bsv8Qv0IBBIQVLU9Jw/iku8exa9Hg6NGCMx91/mJQDiwrpgf/bECPZZPRk7eCWMIeRxObnoXyFYKKb5+6eP4Yt8a4zMCkE+d1wtDJdvMxTpUHou6tiRjP4Z8Hk81GSCfKsG/E/gQsiVyuK5b251yD0YS8unkrFNdZd3CG3aPgcojzQlKuIV8VrnvZLvEnGbIIO+RquNSpTLhlSjf7X79+mDgwMGFvKSc7rpq/+JnViHOqpx8tBcne4T3HnmVPfXUxKCiIaG+qsLhyafSQMceHcgn4A95sZFuVh6lYj0ViLfSWwX55BBpmlN4wDVs2NCAjQLy0Wfm/KF2e1blilR5u6ngpbyO1R8sohmuK+/TLjRXaERh8QMG3I+MjIzAHSd4J+/FDsLKmjPk03myvPdhyOddw2SaIR4gH+lJDnwEzf69PhdLducVKmJBfQjIdT4rDXc0SUP9cimBY/j29zw8u+JUUMhs+eI+nF8pBeVLALtzgJV/BEO8yhk+tKmWYuTk23bYj5+zg4Fd3XI+zL7mTE6+vHxgXXY+5m85jUU7Txvef6qWmuIDFfXodk4aLjk7DSWtCwQn0zXivbACAQXm7VqKW5c/DfLWikXzwYd32z+MbjU6xGL5mK35/JYPMXhtZqH1zZDvxa0f4/41rxTqR3n1ZrUaqLR/yf5fcN3S8TiYW1BAVLQLKpyLzzuNDSqm4SQAeeKRN+GPh7YEul5auSk+7jjKyKv32/EsdP7uEWw/ts/4nKrxLuz8hFGIQ269f5yG2Tu+DPzI7LHoZEcyf86Qz+PpJirko21Tqfpeve40FFCFeNLP7cIR6fNIevKpku6Helzyl/26detZhuLFwpPPyWNSJ0TOSpdIQT75zlAeMDPscgv55LtE/2w1H31mBiey11zlypWNvCuy95vwvKLPqIKtGSKFAvnEGHMFXSdd6HMBzAhqHTp0WOmVqArbDLfXnVMhGXGnzOHkTp5c8l10yjcnQ0/yOp0z5+2g8yGdH354OJ5++ik0aNAg6F0lvDXtikOI+WVPMRl6bty4MVA8QhfSh9uTT76/ffr0NsJbVRqr/ighnhNVCgQz3LVLoaACwU7Phfmui/tktY7qd4UMXMX5MuQL9becu3EM+dzpley94wXykc6EBHYd9ePNDblGtdvcvMKQgCBaw/Ip6NcsDW2rFcTBLtuTj4nLTiL7RPigQvsaKXi6c0EVyCOngE+2nsYn209j66F8A0iqGlXqvbBWGm5tmIaGFVI4TDfZHx7en6UC/9uzDLcue9qojhrNRh5dc9sNxV9qXBDNZeNiLStPPvJ6HNO4Z8DGT/euQrdlEwNedOKDduXPwRcXjkOZtMIFh17d/hnuWf1SoZx/ZoCoIwSF2j67+f3AXJWLlcWCTqPRulx9Yzjl6Ou88BHsO3XY+PcW5eriy07jUbFYcOERqrg79KfXA0uGYouOvYnYhyGfx1NLRMgnPJrMXyTlL5G6X+QjCfnchOuKY1R525m9cew88mIB+QgUUZiigClyyKIXwEeaRBLyGf9RvWyZkWeLmgyNQoF8NIdTfkIrzzk5P6K5jwzkVPfaCWZYebE55WR0Cruk/Zr76Hh0ya8ssoGaXVW4UD35VN6j8p6dPFvNUNKuijbdHSrqIhceoX2pnkcZiotw9KysfZYegHZwTNYyEpDP6teLuIeiKAX1E/DZymPVLfxyc+5yX7JF9syz2oN4Lsz3wA3kU6WQ0Nmn0x9GPP5aLxLDGfIViWPW3mQ8QT5hNOXHI4++t35Ru8tRvjsKw/1H82LofFYqDp/y44nvT2HZ7ryw+A6VK+7D6A7F0apqCn47mo83firwLjyWWwAiVS0j3Yc7G6eha4M0ULEQyvXHjRUoygrM/+MHA/RR+GU0WvGUdLzTbohRbbWoNauceaTJW20fxM2SV6NV6G3ZtJL4sMNjuKhSkyD5yCOz+/JJeG/XkqCfq+Z20p1CcAkwHj59zOiqKpphhpBWkM/skciQ74z6DPmcbqLD54kG+QQ4s8qdRSFWojl9iad+kYR8bjz5VB47OrnTzMfrBfJ5vEqB4WYo4VTJ1m7dSEM+WlsF2EKFfDSfDOXE3pxyLtp5c8ngTAUJQ4V8ZJsqnNPpvOzArW7eRVpbN4TbDewRejsVV5HvqEpTp3Bm+d6I8SoPOfP7RV7X6U64fR4jAfnsvCXtctyp7rPqXevFu1M+N3FH6tSpbeTIs7Nb2GF1z3Vsot8/5hyI4rx0IF+4itK4vSPJ1J8hXzKdpve9xCPkE7v618+5mP1TLhQOfUaXShk+9Dk/HVfVTQP59G04kIfDJ4Hjp4HTITj1paf4QWG8dcumGBVxKcT32ZWnDO9Cq0Ywr07ZFDzWoTgalGOy5/1G8gzJpADlXiNAdCzvZES3lZFaDHPbPYzrq7WJ6DrRnPzo6RN4e+d3BrSsUrys5dLkLfngull4YetHhTzt6pSsgoUXPYGzMyoHjTeHuooPu1RrjXnthxths6KZ8+eJnzcpcxa+vvBxVC1eTkuWI6eP45olY0Ghv6JRwY4FHUcHeQ9uztmDCxeOwB8nDxrdrPZgzi1ol1NQy8Ak6sSQz+NhJgrkk8GJ+Uu5yoNMBjc6X/hCkdFuXjfVdWltFeSzs8nJC8tqrA74DEUL1RinvHfyGCcPOLc2RXOfbm3j/sEK2AFV6qkL+UIBaPJ7RTf8l2xSQUAV3JHBX3Z2tuE1Kt5fOiDRzV0xQz4VbHaazwnwivG6lYplmCX2r6uz7rnLUM7Og1v3d4KTRuJzq0JQTpDPLuxYd23uBzDk41sgKxDPkO90vh/vb87DnF9OY9/xfPgVrK1MOtCzcTpuaJCGssW8QzYKxc0+7sf/Nufi3Y2nccIi9x7BvYolfLjs7FTc1igNlTPO5AjkG8YKsAJnFFiw90cjRx9Bq0i00mkl8E7boSBAlUxNeOf9fOQ3XFTxPNxV+zJcXrk5amVUBOUdJD0/3bcKT/z6rpHfjgoYyU3lJSc+/y57vVHcQnjUiZ/TmJuqX4BpzfuhWvHyeHvnIjy4bqZR0dY89+Tz78I/G9yoLfnoDW/h8V/nBuwkz8F57YfhiirNg+YwexoSwKXz7Vq9baAfAcMrFo3C8oObjJ9R9V2a6+qqLbXtSeaODPk8nm6iQD7xxfqSSy5G+/btgzyQdD0yVB47Tl/IVPKq8keZ+4UKrZIVToVa+MDj9ebhCaIAPYcffvgRHnhgsFExVjQnICIDHi+ecXLV4KFDh1iqZgcFrTzAZKhH+TTl0GQ3hTHMRlmFSstFIOLp+N2+a91AvtmzX0flylUKhX3L5+Xlfph1tPsd4LTPePC2jqd7EaotDPlCVS45x8Uz5CPFT+b5sWhnHt7acBpbDvuRp0iIl5Hmw83npKF7ozRUKB466DuRB6O673sbT+P73da5xIqnAk0rp+L6+mnoVCMVJbi4RnI+HLyrsCnw2b7V6L78aRzKLQjTDFcrl14Sb7cdgmuqtgrXlHEzj1UIrq6BrcrVxycdRyk97SgE968/PGN4CobSVB54dvOsPLQF1ywei6w/8+wRTCRASKBQ1f6x6kVQHkDRmpWtg3faDUXj0rVwIj8XQ9bNwkvbPgkAQ6uQ3lD2lgxjGPJ5PMVEgnxiq3ZhYlZyOFVY9ChjoeGR9uQLt708HysQDwqovM90vcsibb+Tx2Gk10/0+Z3gl3l/upBPpYtYK5xgL1z6q4p1hGvuojQPQ76idNrOe413yEc7OJXnx8q9+Xhz/Wn8lJ2nDN9N8wFX1E5Fr/PTUau0O6868n/JOu7HFzvy8NHW0/jtiNprkGwh773r6qUZa1FYL+UH5MYKsALOClA+th4/TALBq3C0CumljRx8V1ZpEY7p4m4OL5Cvbsmq+OCCR9G0bG3Lfamq3OqIcFZGJXzcYZTt3PI8BOW6LBmHr7PWBX5sByCp09rD240KvLtO7A8yiYqC5OSdCPJaTE9JxaxWg3DHWRfrmF8k+jDk83jMiQj5PG6Zh7MCrAArwAqwAqxAAivAkC+BDy8CpicC5KNtU16+TQfy8frPuVi8y9rLrkONVPRtmm5Ut9Vp5Bi46ZAfczbk4oc9eUYRD1UjlteuRiq6nZOK5lXSUJK993Tk5T6sQJACBHooR5/w6ApVHqrISh58l1dpFuoUcT8uFMhHHnKdKjbG660Go36pao57pEq2VAiDQoJ1Wu2MKpjT9iGQJ59ue27LfAxZNztQaZlCawnOXueQP3Hmji8waE1moSrA8roE+IaeczMeb3K7EcLMrUABhnwebwJDPo8C8nBWgBVgBVgBVoAViKoCDPmiKnfcL5YokI+EJPx24IQfL64+hc+3q0Ef5cprWjkF/2iWboTUOjXy3HtrQy525/hxOl/du1S6Dzc1SDXy/lUrSZVz+cukk678OStgpcC32T+hx/LJgcIKbpUycsW1G4JLKp3vdmhC9aeqxC9s/RhTN3+AnSeyC+XckzdD76RGpWthfOPb0a1mB1fAi/LbPfnre3h52wIcyFV7WZZMLY7+da/B2MY9g4pkOAmq8sgbWP96PNesr5aNi/dvQL9VL4BgpDnnIAHHp8/vhR61LtSay8nWZPqcIZ/H02TI51FAHs4KsAKsACvACrACUVWAIV9U5Y77xRIJ8gkxyfvupTW5mPtLrqW+55RPweDWxQzgp0JyWceBqStPYtGuPGVBDzFxjVI+9GtWDBeflYp0PefAuD9zNpAViLUCVPjhth8mFwrHdLKrRokKhgdf50rnOXVNqs+pyMaGo7/jh4ObAx5xYoMty9ZDy3L1QAVIvDTK07cpZw++yVpn5L2jluZLxQUVGoJy4tE/x6r9fjzbCPc9eDoH5dNK4dLKTUFhw9zUCjDk83gzGPJ5FJCHswKsACvACrACrEBUFWDIF1W5436xRIR8JCpVvf3v5lwjT9+RU/T1tHCrWcqH+1oWwwXVU5Ce6jP65JzyY8nuPPzf+tPYcThfOY5mKpHmQ4sqKejTtBgaVWDPvbi/yGxgwimw5MAvuG35ZPx2PEvLdoI6FCp6YcUmWv25EytQVBVgyOfx5BnyeRSQh7MCrAArwAqwAqxAVBVgyBdVueN+sUSFfCTs8dPAZztOY86G09iTkw9F4V1UKOHDPwxPvBQjJHfB9jx8uu00Dp1U596jcN9apX247Ow03HpuGsoWY8AX95eYDUxYBb4/8KsB+rYf32e7hzolKRfcEHSocG7C7pUNZwWipQBDPo9KM+TzKCAPZwVYAVaAFWAFWIGoKsCQL6pyx/1iiQz5SNwTeX4s/L3AM2/7YXVSvdLpPtzYIBU/Zecb/7PLvdeueopRPbddtVSunBv3t5cNTAYFlh/YhJ4/TMaWY38ot1OvZDXDg699hYbJsF3eAysQcQUY8nmUmCGfRwF5OCvACrACrAArwApEVQGGfFGVO+4XS3TIRwLn5vuxcm8+nl95CjuPqj30KJ9erkVhDfLVq17KZxTWuKJ2GqpkUHGNuD86NpAVSBoFVhzcjL+umIKNR3cH7emcUjXwVtsH0bb8OUmzV94IKxBpBRjyeVSYIZ9HAXk4K8AKsAKsACvACkRVAYZ8UZU77hdLBshHIhO/23rQj2dXnsS6LAuapzgNgnnNK6ei1/lpaFIxFRlpcX9kbCArkJQKrDq0FT1/mGJUUqVG1WIJ8LUqVz8p98ubYgUipQBDPo/KMuTzKCAPZwVYAVaAFWAFWIGoKsCQL6pyx/1iyQL5hND7jvnxzMpcLNl12lF7cta7vUkx/LVRKkoV8ymr8DpOwh1YAVYgbAqsObwNPZdPAT2MlIOvedk6YZubJ2IFiooCDPk8njRDPo8C8nBWgBVgBVgBVoAViKoCDPmiKnfcL5ZskI8E35Xjx4zVp7BoV54y/x6F7p5dJgX3t0xHm2qpcX9GbCArUJQUWHd4h7HdpmVrF6Vt815ZgbApwJDPo5QM+TwKyMNZAVaAFWAFWAFWIKoKMOSLqtxxv1gyQj4S/bcjfsz5JRdLd+Vh/wk/KFNfqg+onOFDp5qpuPXcdNQszd57cX9B2UBWgBVgBVgBVwow5HMlV+HODPk8CsjDWQFWgBVgBVgBViCqCjDki6rccb9YskI+Ev7wKT+W7c7Dhv35OHjSj/LFfWhZNdX4X+n0uD8aNpAVYAVYAVaAFXCtAEM+15IFD2DI51FAHs4KsAKsACvACrACUVWAIV9U5Y77xZIZ8gnxT+cDObl+lEz3gUJ1ubECrAArwAqwAsmqAEM+jyfLkM+jgDycFWAFWAFWgBVgBaKqAEO+qMod94sVBcgX94fABrICrAArwAqwAmFSgCGfRyEZ8nkUkIezAqwAK8AKsAKsQFQVYMgXVbnjfjGGfHF/RGwgK8AKsAKsACugrQBDPm2p1B0Z8nkUkIezAqwAK8AKsAKsQFQVYMgXVbnjfjGGfHF/RGwgK8AKsAKsACugrQBDPm2pGPJ5lIqHswKsACvACrACrEAcKMCQLw4OIY5MYMgXR4fBprACrAArwAqwAh4VYMjnUUD25PMoIA9nBVgBVoAVYAVYgagqwJAvqnLH/WIM+eL+iNhAVoAVYAVYAVZAWwGGfNpSqTsy5PMoYIyHL1u2DLfffifefPNfaN++fYyt4eVZgQIF5s59D3PmvI3MzBmoUKGC8bPNmzfjyScnYtKkiYGfsV6sACvACoSiAEO+UFRL3jEM+ZL3bHlnrAArwAqwAkVPAYZ8Hs+cIV+wgAQnRox4JAiaEZzo06cfuna9HkOHDvGoeHiHRwryTZo0Gbt378GECeORkZERXqPDONvx48fx6KMj0bFjR3TvfksYZ46vqcQ+ySq7Mzlw4AD69euPnj1vQ506Z2PixMlBoM28K7fnrNNf2FChQnmMGzcGNWvWDEA+eo7atGkTsXslntWdO3cFttqiRQtbDcQzTwNq1aqJmTMz0aBBg7BfAHpW58x5p9Dede4w6b506TLHfZjBaiibEPb07Nmj0B8OaA9Od4rWpH5Dhw6LmJah7IvHJJcCDPmS6zy97oYhn1cFeTwrwAqwAqwAKxA/CjDk83gWiQD5xJfO99//wNNu+/e/2xHShQvy0ZfyGTNedW2vW4+8SEA+gjQffDAf48Y9Dh3NXG8yjAN27dqFUaPG4Ouvv9G21e5saL/UdM7uxhtvKARsZGDkZZtPPvlEELSU4Z0dzJT7NW7cCGPGjMPq1astPT11oJ28D6f+8rOqustu76sK2tnpqjoTub/VfE7j7NbUsZHmJ2hGgCwra18Q/BJ3xsoGoWmNGtVxySUXW0I2lfck2U1nVrduPeM+6byXMjNfwfr16zFlyrNBz4O1TMgAACAASURBVJS4W3b3idYT/WifY8eOwaWXXuLlUeCxrIBSAYZ8fDFkBRjy8X1gBVgBVoAVYAWSRwGGfB7PMhEgn9MWw+lpF07I58YTTuyBQhnlsNtwAE6zJ1O4QJQ4l0iCQAGFnO6Azudm6GTlHecEsgQ4UZ2vFWgR9on9mCGek/26nlEqGPjSSy+jZMmS+Pvfexkhs+RNJ+6ZvNe1a9cGQr+bNWuGp56aiF697gzyanPSJhx3Sxd0014+/fQz3HvvPZbykb0ExqxC2a32o3Pv5Hsvgzjh7as6M3M/nXeXfGZ0LuS5un37DsOrb+PGjcaZqRpBQ/rf6NFjgmCb2S6V7TSfuR9pNX/+h7beeaG+ryL5DnF6tvjzxFSAIV9inlukrGbIFylleV5WgBVgBVgBViD6CjDk86g5Q75gAeMV8pGVqjBNJ88onTA/mtspXxp9/sYb/8Lw4cOiGr6rC7fsHgMrjXQhn8oGKzhkB/l0Q27FXpw8xO644684cuQodD1cKRT1pZdeQGbmTJBXGMEoeR/Tp78QCAmV4ZEMJO0gnwzGVBBTAMgOHdo7etTK50maUjN7MKqeVXmcsMfOS88J8qmAowqK6UI+2T7d+2C+U1ZQztxP3J8BAwYEaacL+VRa2gFYM+BzAne6noEef8Xx8CRVgCFfkh5siNtiyBeicDyMFWAFWAFWgBWIQwUY8nk8lKIK+azyYLmBfHb5qZw8nszH5uTJF2nIJ4CIKn9ZLL+Mq7yJSAtzbkQ7gBRLyOfWs81Of8qz55R3UCesV4ZBmZmvGbkXhwx5EAMHPgAzgBPhnQLYOEGxhx76Jz7//EsjRDiUpoKDVjDPDpIJHcgGufiH2San/YQL8q1cucrI9enUzDkBdUEgzSufK/075WZUAVU7yNevX19jnM75qTwZV6xYYXj6ZWdnGx6GVh6rsXynOJ0Bf54YCjDkS4xzipaVDPmipTSvwwqwAqwAK8AKRF4BhnweNS6qkE9AtcqVqwRBADeQzy58LdEgn4AEBCLkL+YCMojwQFEp1eO1C3m4lT2heIlFw5PPKXxXFsKqr4AyFGJLOd2GDRtiGX6qA/lkD69t27YakE+EdaqKTpBdlF/trrv+DvL2M4cpizXJroYNGwYKf5iBZChnJPSxetasAK5Vfx3oKsJc+/X7hzKXYTg8+Zw8cMW+xVnpFCsR94fOgYpeWBUKcuPJpwMZhY1ks3x/xB7NHn12f1AI+cXAA4ucAgz5ityR226YIR/fB1aAFWAFWAFWIHkUYMjn8SyLKuSToZbsraML+ZxyacU75JM9aUK9Qk5VS0OdV2ec+ZxCAUiJAvnEXRLedjLk04FWpKfsISaDQAH5ypQpbYT+OlVTdrrXXu+Vk+dXnTq1g2xUnaFu3kM7gGYH4ewgnzl02qpary7kk4ty0Bn9+99vGY8HgTM3Xnc0RrznrPINqsJrdSAfFb2ZNm06nn76qUJVieUiHNOnT8OsWbON8HK3OSmFR6luvkaddwj3SWwFGPIl9vmF23qGfOFWlOdjBVgBVoAVYAVipwBDPo/au4F8eXl5xhe0Z56ZimPHckC5nnr1+htSU1M9WuFtuBNws5pd9SVfF/I55QPTqWKpssuqOIRu3jXVnG5CQM3FDAgIzJnzTiH4o5vrz9vJnhlNei9ZsiTIDrL14YeHG3ChYsWKluGJVjZEC/LphGkKG81nJQO5K6+83NijGfLNmfN2wBtV5clH2k2fPl1ZMMEuXPWbb74tFBatC/lUocWhgFj57OguvvJKJsaNG4OaNWsGPpLv6IkTJwyNzDBQdQfsqtqGCvlErkNazy6fpA7kk4GpyCtI81LhDXkdsTfdEOVwe/LZPeNWENoN5JN1cMrzF673Dc8T/wow5Iv/M4qmhQz5oqk2r8UKsAKsACvACkRWAYZ8HvV1A/lWrvwRvXv3RU5OjrFqWloann9+Kq6++iqPVngbHirko1XNYX06kE/Hu8UJhph3HO2cfCoYpAph3rlzF958881AQQYRrhttyCfOasaMV5UhlG7ugJ33G8EH4d0mvNq8FN7wGq4rry1AphfIRzpSdV06V1UTnmfz5v0HpLXZE83pXtuFC3uFfCp7zWeza9cuzJjxCh54YDDsQsvlIhGXXnoJypYti/vvvzfgiRYNyEchtarwaLFPujvr1q01PCyp0X20gnxutA0F8qmgouo8zJ6cKihn7qPjnceefN5+RybjaIZ8yXiqoe+JIV/o2vFIVoAVYAVYAVYg3hRgyOfxRNxAPhUciQfPCjeAxyyXObRPB/LphgN6PBpjuBNQdPIIsoJxZhjjpKHZGywWkI/0sLLTqpKo3RnoevKpPOF0q+t6hXzyOsJLzQvka9CgQUASp3xvcnVfAWJ0IZ9O4Qars3Hj5WXnLWd39qrKxTLQDCfkE7kUdTUhr72hQx/CyJGjMXjwICPE1Q7yWYXfiv2bqwvbQb66detpFQgRc8+Y8SJefHFGoFBHKCH8Zq9nN+cfjncsz5GYCjDkS8xzi5TVDPkipSzPywqwAqwAK8AKRF8BhnweNXcD+ZLRk88c4kaVQSm8UvYukcHSgAH3G+FyVoUo7MJ0VRDBCXREA/K1bt3S8O6i8Gu76q0yAKVQzqVLl9lWLvV4NS2Hy4Ue2rdvb/QLBbzqQj4V0HQD+UIN15W9zVRiEAyhpjO/KjecHK561VVXokOHCwp5v5HW48dPQO/ed6FZs6aG56u58IZsm07hD917EWrIu9X85tybFMJcuXJl1KlTJ1BdmAqMyNVh3VbX1c3JJ7S3AloibJ6KndD7xgryyRqZ/+Bidb/d5OTTDQEm+7zkY4yHPxbp3kvuFx8KMOSLj3OIFysY8sXLSbAdrAArwAqwAqyAdwUY8nnU0A3ky8/Px0cffYyJEyclRU4+IZ0cCrZ9+2+2kK9bt5sNIGZVudIO/sh50aw8kMweaZGGfJTnjcAm5VBzAkb0RZw8fSg3HhUBWLfu55hAPtWVd8qRqBqjA/lonAxZMjIyjKmsztn8c5UnnxUIc/L6U8FN8xjdnHwqIGP2+FJp5gT57F5HXsaa51UBUF0PMLF3ytsnFxwRZ02hqZdccjFuv/3OiFTXlW130tx8R2Ub6Z/nz/8QwlOwQ4f2QTkU7SCfHCqsKiQi9JaBoFNYrV3IsFVeSLu1Pf5q4+FJrgBDviQ/YJfbY8jnUjDuzgqwAqwAK8AKxLECDPk8Ho4byOdxqYgNdwo1dVqYvshOnDjZAFZOnnwEuayKGNjBH/OXXLeQLxqFN6wgk+qLeDTCdZ082ZzO1fy5GajoQD4RIkuhlrI3nApYWQELup9PPjnRgDGUJ84M4uguqIpcmO0PJ+QTZ02gi5qo3GtXsELlWecmPDOckE/MRWc6evSYAOiSQ5mt7occiku6qzwTwxmua867J86xX78+yMycGVRIxQpm0s+tcvJZwbVwQD5R8KZFi+ZYvXqNbfVlhnxu30jc34sCDPm8qJd8YxnyJd+Z8o5YAVaAFWAFiq4CDPk8nj1DvmABdXLy2Ukeb558wlYZZKpAE/WLN8ine7VDTcqvA/nWrl1reHRdfHFnIx+gXaEElRedDCqFJ5S5n7DfKWQxXJBPXl8uMkJAkzy8brmlG556amKh4hyqoiTijOyKmeieo+hnp4P5zOh8hFcajScvW4KpIozbCpqJQhJWz2skIZ/8nGVmvmYb/mznyTd06BBje05hsm5y8ok55XnJy1eE9Ntp62SH3T1wuvtu7xD3T34FGPIl/xm72SFDPjdqcV9WgBVgBVgBViC+FWDI5/F8GPLFN+RzOl6nwhsyhJE9EK3COufMebtQCG6sPPmc9k6fm73LnMIf5TllgKLyZBOfU/5FCmsmbWTIR9Dv4YeH4+mnnzKqslpV4TVXBFZpL87RDnaYIQrtlTysKGeeUzN7IYp8ik6QyTxvKN54NIbCSin/HbWsrCy0adPG1itMtR85zNaq8rFVlWoxn/mMIgX5zNBT6C8qJBM4o/yXTvbaQT7KD/rOO3NB+RQHDnwAoYTrCnvkoiDiDpqhv9PZsyef01PIn4dTAYZ84VQz8ediyJf4Z8g7YAVYAVaAFWAFhAIM+TzeBYZ8RQPymcNrrSCfXREHGUA5heuGUgjDzVWWPeRELjYZrDh5BplDgVWFKcy5Gs1h2ub8iap8fKSnOVecXU4+6i9styqQYC4gIYNZp5x82dnZhmeisMkJ3HiBfObqvdOnvxDwWqN/JvBn5xkpr21VqEIFVlUwUIbd9M+iwEw4IJ/qnEjfOnXODngZiqrGqufGKl8d2WkF+bZv327AUvKsa9iwIfr16+8I+Wg+yi8ph/5TuPW0aVMxefIzEN6N1E9VrdoO4tGYSEI+AYp174ubdwn3TUwFGPIl5rlFymqGfJFSludlBVgBVoAVYAWirwBDPo+aM+RLbMink49QBT3cePKprpgT5Ivkl3IB36zywcnQRVWMQYy3K9RghkoqECN7UZJGcqEGMV4FG+28t+xsC0e4bs2aNfH119+gS5drjWONBORThSir1jJDQFHURL5vQmO7s5aLSKjAoB3wdYJ8dq9XJ5BsBpB2xWGsnicz5BM5IkUVYIKHbnPymfdk9tS1g6Qq+CfmixTks7PH468/Hp7ACjDkS+DDi4DpDPkiICpPyQqwAqwAK8AKxEgBhnwehY93yOclz5NKGvpiLirk7ty5y6N6BcPNoZAUnqlqcj8rLy0xTrdSKPV3mov6mCGJlTeZjiBOFX+dPtdZw9xH3qNusQcBJOicnSqDyuupQJsqLFoGf/Pm/ceYgnKa0f5nz34dR48eDVQ7NYdvWoUV01jycrv22mvRrFnTIBnCAfmER5mYOJyQT35WreCqqsiF0MZ8rjq5Fq0K2KjOUwXlnCCf6t7oVoSVbVu5cpVRtdvquZZDw6kAEOXNpKbKQSiKBIk+Tu9IpxB2eT/9+vU1vAKpyXbIelp56TrZYffc2wFTO7AYyruExySHAgz5kuMcw7ULhnzhUpLnYQVYAVaAFWAFYq8AQz6PZxDvkM/j9qI+PNyFNyK1AbeQzyrHmBkakb3h+lIue4Tpgj2VXjrejrLdKihoVenXDYz1epZuIN+NN3Y1qqGK0EwriBIOyCf0pf3ZhVM6rSVDIl0oqwP57HSPBuTr06e3kTfRaU8q0KcDzMPlyVemTGkcOXLUkEvkPLTSTgX6nMJ5VXPpAFO7cGavzxSPT1wFGPIl7tlFwnKGfJFQledkBVgBVoAVYAViowBDPo+6M+TzKCAPL6SAV/ASC0l1Cl/Ewq5Ir+kE3szru+0fafsT8a5FWpNkmz/e7lyy6Zuo+2HIl6gnFxm7GfJFRleelRVgBVgBVoAViIUCDPk8qs6Qz6OAPJwVYAVYAVaAFWAFoqoAQ76oyh33izHki/sjYgNZAVaAFWAFWAFtBRjyaUul7siQz6OAPJwVYAVYAVaAFWAFoqoAQ76oyh33izHki/sjYgNZAVaAFWAFWAFtBRjyaUvFkM+jVDycFWAFWAFWgBVgBeJAAYZ8cXAIcWQCQ744Ogw2hRVgBVgBVoAV8KgAQz6PArInn0cBeTgrwAqwAqwAK8AKRFUBhnxRlTvuF2PIF/dHxAayAqwAK8AKsALaCjDk05ZK3ZEhn0cBeTgrwAqwAqwAK8AKRFUBhnxRlTvuF2PIF/dHxAayAqwAK8AKsALaCjDk05aKIZ9HqXg4K8AKsAKsACvACsSBAgz54uAQ4sgEhnxxdBhsCivACrACrAAr4FEBhnweBWRPPo8C8nBWgBVgBVgBVoAViKoCDPmiKnfcL8aQL+6PiA1kBVgBVoAVYAW0FWDIpy2VuiNDPo8C8nBWgBVgBVgBVoAViKoCyQz5Fi9dhU4dWkZVz0RfjCFfop8g288KsAKsACvACpxRgCGfx9vAkM+jgDycFWAFWAFWgBVgBaKqQLJDvsVLVmHIP++KqqaJvBhDvkQ+PbadFWAFWAFWgBUIVoAhn8cbwZDPo4A8nBVgBVgBVoAVYAWiqkCyQ75bej6Ihwb3YtCneasY8mkKxd1YAVaAFWAFWIEEUIAhn8dDYsjnUUAezgqwAqwAK8AKsAJRVaAoQD4SlEGf3rViyKenE/diBVgBVoAVYAUSQQGGfB5PiSGfRwF5OCvACrACrAArwApEVYGiAvkY9OldK4Z8ejpxL1aAFWAFWAFWIBEUYMjn8ZQY8nkUkIezAqwAK8AKsAKsQFQVKEqQj0Gf89ViyOesEfdgBVgBVoAVYAUSRQGGfB5PiiGfRwF5OCvACrACrAArwApEVYGiBvkY9NlfL4Z8UX38eDFWgBVgBVgBViCiCjDk8ygvQz6PAvJwVoAVYAVYAVaAFYiqAkUF8nXq0BKLl64KaMs5+tTXjCFfVB8/XowVYAVYAVaAFYioAgz5PMrLkM+jgDycFWAFWAFWgBVgBaKqQFGCfB0vaI4pz73BoM/mhjHki+rjx4uxAqwAK8AKsAIRVYAhn0d5GfJ5FJCHswKsACvACrACrEBUFShKkO+9Oc9g8rOzGfQx5IvqM8aLsQKsACvACrACsVKAIZ9H5RnyeRSQh7MCrAArwAqwAqxAVBUoapCPxGXQZ33F4tWTL98P+P1RfTRCWiwlBfCFNJIHsQKsACvACrAC4VeAIZ9HTRnyeRSQh7MCrAArwAqwAqxAVBUoipCPQV/8Q768fODAMWDPIT/2HQGO5/pAP4vnRnCvWJof5TJ8qF4OqFzaj5LFfPAx9YvnY2PbWAFWgBVIagUY8nk8XoZ8HgXk4awAK8AKhKDA8ePH8eijI9GzZw+0b98+hBl4CCtQdBUoqpCPQZ/6zseDJ1/WUWDxJj/W/O7Dtmxg5wE/ck8DiUDLfPCjXEmgbiUf6lfx4+JzgfNr+di7r+i+YnnnrIBnBfafOorLF4/EpqN7MK/9MFxdtWXQnA+sfQ3PbZmPwfW7YmqzvlrrZW7/DA+snamcTzWBsGH1oW14teV96FfnqkA3+TM3NmgZatNpc84eXLhwBP44ebCQTV7nTqbxDPk8niZDvmAB5859DyNGPII33/xX4Iv35s2b0adPP3Ttej2GDh3iUXEeThrPmfM2MjNnoEKFCgkpiAA0NWpUD/lOqO5auMSguadPn46ZMzPRoEGDsEy7bNky3H77nXjyySfQvfstYZ2zVq2anm2dNGky5s//MGieUG0+cOAA+vXrj549b1PuNRznL94rJKSXc6J9z5jxatA7S9hHc0+YMB4ZGRlhOS95Elp36dJlWs8x3cclS5ZEzJawb44njHsFijLkY9BX+HrGEvJROO6O/cDcH/xYstmHQ8cpPjdx3eDSUoCzK/rRtQVwQwsfUhJ3K3H/HmMDWYFkVuDTvavQbdlEnFO6Or7sNB4Vi5VWQr5qxctjUecn0aBUdVs5xHw5eSdwTdVW+KTjKEf55DEtytUNsoOA4d2rXjTmMH927ZJxWLD3R8f5VR0IJq47vMMAmHITIFHATbt9h7q+ri4hbSzKgxjyeRQ8ESCf+ML6/vsfeNpt//53OwKZcEE+AQlWr14dZLMMDz1txuVgsS952I033hD0pdtKZwFgsrOzDcjj1Mzzyv0FdLn00kswbtwY1KxZ02m6qH4ugIlqUfn+hAPyFHXIZ35GvMJDL5CPzvOppyaiV687DShqhnzmzwWgGzBggCfgKeZp06ZNSABM2En3VYbm4YJ8qveYOCddyCf22LBhQ+OZJ9vojyY7d+6yfbbDAX6j+vLgxaKqQFGHfCQ25+g7c+ViCfl2HwJe+daP77f4cIo895Kklc0A+lzkx3XNGPQlyZHyNliBqCmgglSlUkvgoXNuxJRN74NAnVWz86oTYI7mUnkH0pyyp1woG7ZaX57XyfNPgDwCfu/uWmIAQxpzXbU2Bvi02r9bSCfWoX3aaRKKDrEew5DP4wkkAuRz2mI4Pe3CAfnsQBHtJZqgT2hj9YVaBnIqMCB7hAnIZ2c/7X337j1KYCEAn9N5mj/XgbNu57TqrwIXAnR06NA+AInDBfnC7W0n9hXvnnxC06ysfYYX27x5/ynkjeb2TL1Avl27dmHUqDHYuHGjYU/FihUDnnxdu15nhNWuWLECY8eOAQFqustDhw6z9cCzAv1u90X9rZ4BK09FJ8j30ksv4+qrrwp4ear+CEDrqkAbvUvo57qQz6qflYZOtoeiH49JPgUY8hWcKYO+Ah1iBfly84A5y/x4fTFZUdjlLWGc4HzqAiHVy/kxrAvQrFbC7CT5Xna8I1YgQRUg0Pdd9nrLUF3algjT7b58Eu6uc1UgpDcUUBdpyBUK5Jt8/l341+9fGyHLU5v1wWPr3zTCdGXPwVDDd2VPxEjvPRZXkCGfR9UZ8gUL6BXyyV+WzTBMfOkfNmxIVHJwyZBB5V1nDqHzCvnswJcZIjiBu3CFMrp9PBjyWSsWauireUZxTwiayWGqKkjn5vy8QD5aR9jVsWNHXHnl5QHIR5+ZQ011AJcKDrvZj2yTKixc2Lt9+45CIbN2oEw8i3YetzqgTUcDM8iT/wiwdu1aJSgV9yyafwxxey7cP/YKMOQ7cwYM+mIH+ShM98G3gYPHzpwHFayoVNqPc6v6UKuiH6WLx/55sbOAgov3HvZhy15ge7YfJ3IpQ19Bo9DdK8/z477LYBTj4MYKsAIFCly2aKRnKS6pdD7GNO7peZ54nEDku9tz4mChUFxzLjyyn0JbzSGzOvuyCrl1goTm/HxiHjtPulAgX+/aV+CdnYtQOq0EOlc6D+/uWoz6paphS84fgf3evuKZgKefbm5COQyZdDLvR0e7eO/DkM/jCRVVyCd/oZfzi7mBfPRldOLEyYEv2HK4azx8QRVflu2+zMvXxyvkU0EgWRMB9pzsEmcQi3A9J8jXrdvNjqGGst5OnpS6j68Zilp5XunOR/3s9FXlTVSdr9tca2YPPnO+QFV+OfOerGC5G8jnZLddTj4nD70WLVoY7wRqlNdP9gB1cz7U1w6c20FXK0jn9OwJ+8IB+cwamkOTVZBPZ123GnL/5FSAIV/wuRZ10BcrT77Zi4H/W3LmLAiDnVPNj36dfWhTJ7Gevb1H/Pjfjz58sg44dPyM7fUq+zHwCqD5WQz5EutE2dpIKvB11rqwTH9p5aZhmSfeJhFArHqJ8iidWgKrDm0LePQJoCagHtlOBTqoOIZTGKy8Txl0mfPbifWPnj4R5EkowojlvHm0ZtOytY38fG4gn7BFBeZEGC3NR6G6ZoAph9nSPG7CdM0AMxkBH2nCkM/jU11UIZ/4wlm5cpUgLxg3kM8MFaw8lDweUcjDxRd6J685uy/2duG6qvBb81pWIXky/BJAVJ5P1+aQxbEYqJuTzy6El6bWKXag47lmBXKc8vk5hevafS72VqdO7aB9mG1xC7V1AZPYm1WOPqt5dCGf2QOuRIkSRjiuTs5PsqlOnbMLeaCpYFwkPfmctFfBMqGbgJB2RW90YJuTJx99Tk0UKzKH8qvuNnvxhfuNlrzzMeQrfLZFGfTFCvLd/bofW7POwK8yJfwY3gW4oH5iArHso8C0L/xYssWHvPyCO0aeiHdfDFzfPHnfJ7wzVsCtAuzJZ6+Y7BlHPUXYLhXXoMqyZvimk2tPXtEJdEUa8sm2qCCbgHjCa0/AS3MhkMyW96Pr0glGCK9OyK3sBUk2uIGibu94rPsz5PN4AkUV8pFsKlCiC/ms8gAKSOSmiIBVwQsrb0AVXFN561mBTKsrY2WHufBGuLwUVevpAAiPV952uJMnnwAWKk8vHTAiL+4ESahvLCCfFWhR2WJV+MEsstVzYQXCnApSqICeLuRzCjuWAbT5ObYC+U5ALxSPTrvnTH4HqPqZ7yJ5zVHRHN3nS+cu291f1X7NnqOqsGEVZLd6lzrdkUi+J3ju2CvAkE99BkUV9MUC8uWeBrpO8yMv/wzQa1IDmHAzQEUr7Fr+n/Gwqsq1+fkFnnTHc9V58rw+fWmpQPmSQPE09Uxzlhd4J57ILficwo//3smP2y/gAhxetefxyaMAQT6v3nyjG92WtOG6AnIRhNpwdGcA8n30xwojNFcFp4SXnZNXmw7o0gnXFRVwQ/Xko32JCrxm0Gf21BO5+ay8FeU92XnmyeHJyQz46E3BkM/j+9IN5MvLyzO8XZ55ZiqOHcsBVZbs1etvSE1N9WiFt+GhFt5QfUnUhXxWnlTyl1udMFmn0D/zF1y7ME3VF3j5S7MTnPMarqt7irqhpk726q7npl+0IJ9dPjXZ3mhDPju7nGxRwRgn7zE7OCZDYPPcKi9VXchn50Ep7maLFs2RlZVlVICVnyurnJvhqLbr5J0n7oX5neEE+Wgv48dP0AZ8tI5XyCffYaHNpEkTg3KROoXlO3n1OY1389xz38RTgCGf9ZkVRdAXC8h3IAfo/nLwOVxxnh+Dr/ChZDH1+RDcW7LZj3dX+JCRDtzWzo9mZ52BZwT2Pljlx2c/AydPUzWM8D+bvhSgaU3gjg5AzfKF51+4EXjmU+CIVPzytnZAr07WYDD8VvKMrEB8KzBmwxzPBvp8PhDoS8Zmhlxij7fW7IQjp4/jKP0v7wS+7DQeB3KPGt59lLOOPnuzzYOoWKy0UhYdwEcDI+3JJwCbvE8Zzomfj2rUAzO2fYqW5erhk46jgvYkgJ0bWOfW4zGR7xZDPo+n5wbyrVz5I3r37oucnBxj1bS0NDz//FSjSmMsW6iQj2w2f+HXgXxOX4DNXix2sI++sNMX8JEjH4UcPncGNhTk9xKf0c+pyXkE5S/9KtBi9o6xgmfhhnxWnoE68NMKBLrxkAzlToYD8qmKJJhtsQqJNfdzAmtWZxlquK6dl5vVZ1Z59tzk17PLW6fSSgUjdSCfFVSUnyHStGHDhkY+vRtv7IrVq9cYlXWnT5+GWbNmg6AZ/YwKdIjn0AlIOd1FN1634o5ScZApU55VVus2P3t2Hnyh61pH4wAAIABJREFUeBna7ce8Ftlbt269oHeW/O6tXLkyOnS4IBDWK+Z28nRlTz6nW5XcnzPksz/fogb6YgH5KLT1toL0q4F2TVM/BlxeAPBUbc8hoFcm8GckLCqX9mPqX32oXraA5y3aCEz6BMg5FeHn1095A4Fb2vqQbvo7/eLNfkxe4MNhKS9f97bAXQT5LPYVYWt5elYg7hQIB+SjTSVr4Q35wMxVdgWoo4qz89oPM7p2WzbRKE6xqPOToJBeVTMDPp38eZHMySdy8cnedQL0CchH//7uriWGJ+ND59yIKZveR06e9BcU00advBgZ8sX8VXDK5/f7I/D3t/BvzA3kU4GXWOVOk5XwAvnM4EIH8jmF+8lfUmfMeDVgqg7cEp2dChSYb4Kw2+o8VF/kzYBIF/I53ULdkMBweD852eL2c92cfCrvJLsiCWY7dO+sFTyKRE4+J+9Cu3vvdP+c4FooxSnMGuhAPp3nm87KHI5tLkRizi9n/tzNvXPSTp5Lvg/bt/+GESMeKQT5zIDPzXtHrOX0hwzq5wThqA/tbdu2rYUAnjy+X78+eOqpiUGVlp3Cn93oy32TUwGGfM7nWpRAX6JAvh93+DF07pnw3lLFgGm3A7UrARSmSx58kz+NTJiu+cZ0PhcYcjVQylT9lyGf87PFPVgBDtfVvwNmyEcjZS82EfZqF6bqBvDR/NHy5BMqiFx755SubngnjvvlbSMsWS7wIQM/gps7ju8zin2wJ5/6LrEnn/4zpuzpBvIloyefOafY559/WeiLswxkBgy430jSv337jiAPO7tjkOGoW48auwqoKiDlBF3NoX6yZ5wu5MvMfMUI21Z5rJnhh50uVmF8Hq+0p+G6nnyqgiJuIJ8uKI4m5HOyye5zJygdCchn9uSaPv0FzJ//YRAskm0mzzfyzjMXFFEB8+nTpwfNo+ozZ87bgXeAm3svz+UWdMuevHbAksKMqYUC+GhcOCCflYcgvaPEe5TWIi9m8maW3ydOnqieHnIenBQKMOTTO8aiAvoSBfJlHQWGvAPsOkjn50fLs4Hh1/lQsVSBJ98PW/2Y+rkPe49EDvRRjr0S6ZRnD7ipJdiTT+9R4l6sQJACDPn0L4QK8plz5ul45VFxCmpO3m4y5BNjzNaGo7quqqquWEf25BO5/0ToLvUhj8WvstYy5LO5Rgz59J8xz5AvPz8fH330MSZOnJQUOfmEIHJYoco7RoZ83brdjD59+qFr1+uV3ilWxyF718ggziknn1Wyeqt1nCCfGCfghzy/LuQjD8BvvvkWS5cuCwKdqmIUxot282ZDMwEe3F7ZSIfoyvboQj6V55Yb7yO7vHCyPVYee7p5De20Vp29Hbx2goB2HmlOkG/16tVKU+0gt7kIxrx5/7GFfFQVl4pP2N0n3TBqGVCL0N6ePW8LCkm18wp1+wxQf7PnrcqTkTyHCewJcEbjdCo9m+3RuctOnnzCPruiQOI9KutZqVKlkN6xoWjKYxJXAYZ8+mdXFEBfLCDf/hyghyknn1O4LuXk+2EbsGJ7wfld2ghoVB0QBThyTgLLtgFrfgOOnjQ4YNhbsTTgrIp+XN7Yh6plCgpryG3xZmDyAgSF6/agnHwdC+AgN1aAFQAY8tnfAlFEw9yrRbm6hqcb5dyT89mpwJ3Ze4/m0vV6i7Ynn3mf5pyEtL9ba3Y0oJ7QYN7uJQz5bK4RQz6Pb1o3nnwel4rYcN3QRysDCF5MnDjZAFZOnnyUW8rJy8duHbnCZYkSJQyvQPKK06niaVfEQFWIwE5wVVEDN9V1aW7aiwweVN5tdjY4eT9ZQcOIXSSLEEQV8FDZrmuvLkiifTpBvnDl5HMK/yVbnCCfOa9d+/btA0flBPlCCdcV+ixZssQAWU6efBQ2agbTNIcTaBebkAG6DMQpR9/MmbNsPf+s7qxbTz55HvnMCLrLXoxOnnhO6zp9TnY4QT7znuX3w8qVqwp5TAvwTTn6qOjJzJmZaNCgQSQfd547gRVgyOfu8JId9MUC8hGQu2l68Dl0aODHiC6+QiGwci/idiepci4KoJmJsYFA4PFTBdVtzQDO3amre6elACWLA/T/qvbxWj9e/toXlBeQinTc2dF6TDjs4jlYgURSgCGf/mmpPPlEeKucn04GeCrAZxfOa7ZGB/L1q3OmpoAIH9b1KHSCjbInn1hHzt1npV614uVt8xJyTj79exehnsmZky9CYnme1ivks/riLCBFuOY3Qzpal8IHqcnFNejfxZr0z+LLrvhSb1dcQ9eTzw7y0ZrC+0cOm8vOzg6AvWbNmhmAUoTYOUGFQi/fP737qEKzXERE7heLcF4dTz4rmKcL+XQKUggdQg1bdDvu66+/wVdffYXhw4chIyND+Uw6QT4aROsSdLv//nuDAE2kIJ9sqE5OPruXjdX+rICX7E2p+9yF8hxY2WwHZp2eR6d3mk4hEV3IZw6rpv2oUh44FRDy/IuCJ0gqBRjyuT/OZAZ9sYB8BONueN5fUAX3z1anEjC5B1ChpPvziYcRlE181iLg3RXAqdMFFpGXYZ+LqBJwZKBjPOybbWAF3CrAkE9fMTPkEwBMeLTRTJcvHonVh7YFQnGFJyD1aV2uAWbt+EJ7QQJwA+tfb1TslQtvyODQDAyFTXbwTg4xDgXymTcQSnVdWRfhEaktTIJ1ZE8+jwfGnnzBAuom5lfJbpeTTQ5ZFUDAyvNJ/rkcrmgV/mYFG+w86wRoCjVclwCoThEAq+upAwjiAfKJPYp9UE5Fyu1GHp9mMKsD+XRAmRO40nnk3UI+nTnd2i7PGe+Qzw6KWd1VpzyEOprqeMxZzeMF8tmdpVMBFmGP0zNs5Xms+mOF2ZtSt3iPjsbcJzkVYMgX2rkmK+iLBeSjExg6148fd5yBfPRP/7gU6N4mtPOJ9ahtWcDTnwC//nHGkvIZfvS/BLjqfLPPYayt5fVZgdgpwJBPX3sB+Wa1HogJv86FqKp7ddWWQZMI6HV55eZGOG+tEhVhl/fOzgKzJ98zm9/Hgr0/GkOEt57Zs04OJVbNHQvIp/J4dPL20z+Z+O7JkM/j+TDkCz/ko/Bbq2b+8mqVt4tyaq1evQYrVqwIePJZ5bajOalC5cCBgyF7FJkBlcomVeENqwT4sief8HKU7df1ZtL1ZNMN/9XNb6fzqKjOQ9bIDqw4AZtQQ6rdFHkRe2TIVxDmqQsmCWzt2rULDz88ApQfUNxlu/Hy8xVqgQunO2N3Z71APruxdh7Dsj12kI/29fDDw/H0008FeXSavfrIa1R+r1H4uchxmJW1zzZk18kbUed55z6JqwBDvtDPLhlBX6wg339/9OOFr3wgDzjRKOdd/0v86NTAB/pnkW8v9BOL/Mi8fGDHfuDfS4Efd8AIGRatUTU/Bl4JNK7OkC/yJ8ErJIoCDPkS5aTYzkRVgCGfx5NjyBc+yCcDlhEjHil0Mlb508xgiaBS167XGSFtMuSjCc2gT0DDjRs3GqG0ZtBmlW9MBSVUnmhW4bpmyKcDOcyFEuzybTmFGwpx3eS3s3tUVOHR5v5OwMgOrNkVpbCyyy0UlOeJBOTTydtntZd49+ST7TY/M6q7LZ8N5emk5z2UAjE6YbFWmjqdhxX8tnsO3dw5J08+s90qz0fx7lN57onPrN4tTvv3+KuRh8e5Agz5vB1QsoG+WEG+7KPAiPf82JIVDMAol171sn7ULO9DRrwXq/AB2Uf92HkAOHwieB+UM7Bbaz/u7OgrVIXX2w3k0axAYivAkC+xz4+tj38FGPJ5PKN4h3y6SfF1ZSAIJirkhlrt1byWXQVQXbvioZ8KONhBPvElW3gd2nmc2X1htzpjnZA9L55QbjQXYKRjx46BHIIqz0qrAirk3WkFea0KnpB9ut6R5r14hXxWNrmxx25fbrSnvgL0rF271oDZ4WqqOyaHv4t1zAVmzEBd1ztVdWfcaGoGuQQXre6V07vTPE7sQRdWuoV8a9euw7PPTsWjj45AzZo1lX/EMJ+r0Kty5SqFwuPdrh+uO8PzxIcCDPm8n0Mygb5YQT7ygFu40Y9Xv/Xhj8PezySeZiBQ2bE+cM+lQM3y8WQZ28IKxF4BhnyxPwO2ILkVYMjn8XzjHfJ53B4Pd6GAqmIsAY85c942vmALb0GCA1TNc8aMV4MAg8pbTYBDHU8/F6YGunqFWaGsqTtGN7eZ7nxu+sWzLm72Ec2+sketDLpkkEwVeune2xW/0YVkXvcWTk+2UO5LLCGblWeoV015fOIowJAvPGeVLKAvVpCPTuHQcWD2IuCjtQBBv2RpGcX8eKyrDxfUS5Yd8T5YgfApwJAvfFryTKyASgGGfB7vBUM+jwImyXDxpXnYsCEQlXNFbkFzfjLaspWXnZuQ3HBIpwKT4ZiX5yg6CuiEapMaOiBMp0/RUTZyO41FUZ7I7YZnDkUBhnyhqKYekwygL1aQj3LXrfkNmPo5hbv6IKWyC98BxWimVJ8flzYBBlzmQ5kSMTKCl2UF4lQBhnxxejBsVtIowJDP41Ey5PMoIA9nBVgBVoAVYAVYgagqwJAvvHInOuiLFeQ7dgoYP9+PH7YFF9+g00lJKSi6Ee+FN6hoCDkg5uUVvlME9+66ELgpuAhmeC8fz8YKJKACDPkS8NDY5IRSgCGfx+NiyOdRQB7OCrACrAArwAqwAlFVgCFf+OVOZNAXK8i3cCMw9v3gs0hLoUq0fjx0rQ/VysCosBvPjSDfkZPAl+uBt5YB+3MQVC24xdnAg1f5UasCV9eN53Nk26KrAEO+6OrNqxU9BRjyeTxzhnweBeThrAArwAqwAqwAKxBVBRjyRUbuRAV9sYJ8j88Hvv7lzFmkpgCXNQaGd4nM+UR61sWbgFe+hVFpV4QeVykD3HupHxefy5Av0vrz/ImjAEO+xDkrtjQxFWDI5/HcGPJ5FJCHswKsACvACrACrEBUFWDIFzm5ExH0xQrydXvBj8MnzsCvKmX8mNzDh1oJWo32dB7w4ld+fLTWh9N/FhFJTwX6XORH97ZFC/Ll5+dj48ZNOOecBkhNTQ37A+f3+7F48RKcOnUKFSqUx7nnnouSJUuGtA7NtWPHDpQrVx7lypWFj0ojmxrlzN63bx8OHTqM885r4rin/fv3Y/36DcYsTZo0RsWKFUOyLVkHMeRL1pPlfcWLAgz5PJ4EQz6PAvJwVoAVYAVYAVaAFYiqAgz5Iit3ooG+WEA+ysd34zTydzsDVC6oDzxyHVCqeGTPx2l2Kgiybiew8Fc/8vw+1Knox02t9CDdR2v9mPGNDzknxSp+/K2DD3/rCFAocjw1AnGHDx8xTCpbtgxSKBFiGNrevXsxfvwEfPbZ53j88XG45ZZuAXC2evVqjBv3uO0qrVu3xpAhD6J4ceuLQIBv4MBBBnRr3749pk59BlWrVgnJ+sOHD2PQoAfw3XeL0Lv33zFixPAgLQgA9u17N7Zu3YZmzZpixoyXULVqVdu1li1bhttvv9Po8+ab/zJspLZly1Z88MEHtmNvuOEG1K+f3GWZGfKFdFV5ECugrQBDPm2p1B0Z8nkUkIezAqwAK8AKsAKsQFQVYMgXebkTCfTFAvJR7roeLwefw9Xn+zHgcqBkMTVQIyS4bqcf7/4AFE8HerQFGlTxQeF45emAt2f5MeVTYP0eyq9H1XH9GHMD0KK2M+hbtAnG2MPHz5jQox3w905A8TjIL0ieb9999x1mzpyNH35YgdOnTxuGElC78cYbMGDA/ahVq6Yn/WQAR55x06Y9j06dOhpzyvDLahGyY8KE8cjIyFB2IVA4ZMjDBnRz01q0aIHMzBmoUKFC0LCff/4ZvXv3Q3Z2Nnr2vA3r168P+pxgKIE+AorUGjSoj9KlSwf1OeusszB27BiUL1+u0D5lyKezf7m/m/0lUl+GfOE7rS/2rcELWz9Gnr/AfbhdhXPw2Lndw7dAGGbaf+oovj/wKzYf24Nqxcvj4krnGf/PLXIKMOTzqC1DPo8C8nBWgBVgBVgBVoAViKoCDPmiI3eigL5YQL7so8BtM4LP4ZqmBPl8yEhXnw+N6T3Lj+O5PsP/76zy+Xjq1hRULRve81y1Axj5X+B47pl5e7b3o19nZ8i3eLMfkxf4giBf97bAXQT5LPYVXuvtZ3v22efwwgsvWnaqV68uXnxxOho2bBiyWRT++u6772HEiEeNOWRPu6+++hp3393f+DmBsUqVCsJYc3NPY/PmzTh58qQBG1WQj+Zdvnw5hg4dhp07d7m2zwryzZ79Bh5/fAIaNGiAvn1745FHHvM8t5UnH0O+AmkZ8rm+YoUG7Dt5GPetmYF5u5cgnyoA/dmuqdoKn3Qcpb1Aj+WTMHfXYu3+csdXW96HfnWushy7eP8G9Fv1An45ujPIRhpQO6MKnj6/F3rUuhAFb3Tr5ocfg9e+hmlbPgx0qlysLBZ0Go3W5eqHZHuyD2LI5/GECfJR3gVurAArwAqwAqwAK8AKJIoClF+qS5cuKF8+uf6avnjpKtzS80HjGDp1aIn35jwT0yNJBNCXKJBv1e/AkLfPHGfJYsD024HalcJ7xKt+A0b+JxjydW/nR/+LEx/yTZo0Ga+9Ngtt27YBhcWmpqYYIaQLFnwa8Or76197YuTIR1GsWLGQhT127JgBy+bP/xCXXXYpxowZjerVq2HixEmYOXOWMe/06c/j2muvMf75wIED6NevP8hLTwX5yANx7tz38MQTTxogULR+/foaIbZmW0+fzsO8ef/B9OkvgPLppaWlGSHAvXvfFZRPLycnBw89NBSff/4Fune/BYMGDTT0cNvIE7J582YgYLhgwQIcPXoUmzdvMaYRnn/XXHMNWrZsHgjjJds7d77I6DN37ruGVtTYk09P/dGNbsOYxj31OidRrxP5uZi+5UOM++UdHDktuQz/uUe3kO/aJeOwYO+PISlkB/le3PoxHlo3C2SvVUtPScXQc27G401utwV9H/+xEj1/mILDp48ZU6X4fHjqvF4Yes5fQrK7KAxiyOfxlH/8MbSHwuOyPJwVYAVYAVaAFWAFWAFPCtSrV48hnycF9QbHO+hLFMhHVWsHzwEOHoMRoluvsh+P3wxULeMM3/ROqqBXMkO+119/A61atTJyy4kCE3l5eXjyyacMQEWtSZMmRlhrtWrV3MhWqC8VnqDQ165drzcg3K+/bsTdd//D8MKjnHYzZ2aiceNGxjgZ8lG48PXXX2eEELdp0wZNmzbFmDFjAxCMPq9evTpWrFhpjL3qqisxbNjDqFOnNsjbb82aNZgy5VksWbLU+JxChkeNGoUbbri+UN5Bgoq9evUGwT4BHQ8ePITRo8fg999/19o/wbouXa41+hJEnTHjVeW4/v3vxiWXXByAfE8++YQBFs3jGPJpyY6iBvl2nsjG5E3/w+s7vsKB3KOWIrmBfOQhd83isfhs32o90U29rCCfGcrZTV4qtQTmtR+Gq6u2VHajUN+rl4zBioObA593rNgICzqORpk0dUh/SJtJskEM+ZLsQHk7rAArwAqwAqwAK8AKFFUFZE8+0uDBwb0w9J93xVyOeAZ9sYB8B3KA7qacfFee58egK3wgDz1Vo4IYH68tgHDULm8MtKsX/oIWXiDfwo1+PPOpD0dOnNnBbe2AXnGSk8/qQSAvuREjHjE+JohGAI7CV8PVNm3ahIEDH8DGjRuNKc3egnLxC3nNN96YjY4dO+CLL77EsGHD0alTJ8PLsGzZspg+/UVkZr5meCCSp16HDh1w8uQJLF/+Q2AKAoCPPDIcZ599dqGtEBB86aWX8cwzU43PBFyTgaPO/q1gnXksQ74zinC4rs7NKujz3q4leGT9/2FTzu5CIa+qWdxAPgJoly8eidWH3OW3FOuqIN/J/Fxcv/RxUK5A0a6q0gL/bvMgqhQvi23H9qLXyuewMPvnwOe31OyIue2GKr35hvw0G89ufj+w9wrppfFBh0dxYcXG+iIWwZ4M+YrgofOWWQFWgBVgBVgBVoAVSFYFzEDtgYF/w7CH+sR8u/EK+mIB+U7lAV2nAgWp4gtaq7P9GHUjFbqwPioCfaJybanifiNsK9zNC+T774/Aa98Bx08VWEXW3dkRuKMDkBqe4rXh3q4xn8hLR/9MXn6Zma+gUiX3cdCffvpZUOGKsmXLoUePWw2vwdGjx+I///kvrPL+LV36PUaOHBUoqCHDRgJyv/32m+HBR16Bubm5Rr9p06bj448/UWpCgO+ee/ob65UpUybguSg6UzGN/v3vC4BHFeQjMDd06JBC81P+wD59+hleiTLkEx1lPa0Kb7An3zpPd7moePI9sPY1PLdlvrZWXiEfvVPLpZUChdI6tWeb9sHtZ10c1G3J/l9w3dLxOJibY/yccu99fdF41Ct5xjOYvPKuWjwm4JFYp2QVLLzoCZydUTlorkX7N+CGpRMC/ci2fza4EZPPj/0f7py0ifXnDPlifQK8PivACrACrAArwAqwAqxAWBUwA7VB992OEQ/3C+saoUwWj6AvFpCPtOvxsh/7c85Augolgck9gDru2VIoR2E5JlTIdyIXeP4L4Mv1wOk/6WWxNKDvRcAtbcJqYlgn27t3LwYOHBwIf73jjtvx2GOPID3dfaUQc7iqXOyC8vQ988yzuOGGrqCf67YTJ05gw4YN2LRpM9auXQuCgSLfne4c1K9KlcqoWbOmsTbl56PiIOPGPR6YIhyefDQZ7ZOKg1CeQ2oM+QqfEnvy6d/cSEK+345nofN3j2D7sX0Bg5zCZ50sn73jS/RdNT3geaeCjmYPQgq7/d8FI3BZ5WaB6Snf4DVLxoKgoWhtyjfApx3HoGKx4OrWTjYVxc8Z8hXFU+c9swKsACvACrACrAArkOQKmIHagHv/ikeH3R3zXccb6IsV5Ju8wI9P1p2BfOSU1/IsYEI3gOBYrFookI88DD/7GZj1HZAlpcuqUQ647zKgY/giX8MqS3Z2Nh59dKRReIIa5cp79dWXcf7554e0jhXkK1GihLHO++9/oDWv7MVHELJ//3uxdm1hzy/Kt3fVVVcZef9atWoJyqf36aef4qOPPjGAIIXyyo3Cep99dgqaNWuGe+65Fxs2nAEIAsZ5yclHa9Gc5OVHdlOrUaMGHnhgkAE3V61axTn5uLqu1jMgOqkgX80SFY2qtK9u+ww5eVJuAABuPPk25+zBhQtH4I+TBwM2VSteHos6P4kGpaq7slN0HrNhDsb+cqZC0uD6XTG1Wd9Cc8kFP1RgcdKm/2L4z28EYGHZtJKY0/YhdKnWOiS7itoghnxF7cR5v6wAK8AKsAKsACvAChQRBcxA7b7+t2HkiP4x3308gb5YQb7vtwKj/gvkyTG7ACqXyseD16Sgac0/410jeFppKUB6WkFYrWi6kC83D6D/Uf6991b4MX+ND6ckpkRztqkLPHClH9XLhT+s2KsslB9v+PBHsHp1Qe4sAmZjx44xil6Iohxu16ACFlQJl/LlUZEP4cnnBfLJufPOOusstGvXFpdeeokRVlyrVq2garmyvRTSu3v3bgO6kSfgmjVrUa5cOYwc+ZiRu4+q+VJhENFmzXoNGRkZQdV7dfdP8PD8889DqVKlgvL8yePJ5m7dbsagQQ8YP+ZwXQ7X1blfMuQjuEcVZe+pdy2+zfoJ3ZZN9AT5fjm6E50XPoJ9pw4HTPEK+cxQUgX5KG/f1YvH4tvsn4x1zZBv5aEtRkGQLMmugfWvx3PN+tpW4dXRs6j0YchXVE6a98kKsAKsACvACrACrEARVMAM1O65uwdGP3pPzJWIF9AXK8hXEN7qxxfrfYVAHyExymGXEsE8dmkpflx4DhXF8IE87txAvsMngBlf+/Htrz5QfkEzqKS5KpcB/tHZj8ubxBfgy8/PxwcffIhx48bh0KGCL/fkOTdp0kS0a9cuZMAnP1DCo09AvtKlSxtefATcPvlkgQHpKlcOjsvOysrGf//7Pxw/ftwAeDNmvGR4FlIjYEcFMe69dwCoIm4oTc6vR2sQ4CRvuy1btoI8GqdNew6ZmTNDml94HpJdIlefsJHAH8HPIUMeQuvWLdmTjz35XF3ft3d+h70nD6Fr9bZBee0+3bvKM+RTzXFu6Zr45qIJqF68vCs7RefM7Z/h7lUvBsZS0Y0FnUYHwbk9Jw/iku8exa9Hdxn9qhQri4Wdn0Cj0rVwIj8X3ZY9BarQK1qzsnXweaexqFpcelGHZF3RGcSQr+icNe+UFWAFWAFWgBVgBViBIqmAGaj9o++tGDvyvphrEQ+gL1aQzw/g1z1+vPQ18NMuH/z0gyi34ml+DLzCh6vPB1L+ZHE6nnzvrSgIzT0RHA0asD4t1Y+e7Xzo0Q6W1YKjvFVjOfKKe++9eXjssVGBUNYrr7wC48aNCQC1cNhlhnwVKlQwClyMGjXGqH47cOD9GDDg/oAXXl5eHp599jm8/PIMY3lVMQu3VW/N+zAX0Zg163XUrn02xo0bbxTQkCGfyN/npEV29n78/vvvBiR99dUZePfdeZg5c1bQMPo5eRReccXlWLJkKYYMedj4fPr053HttdcY/yyHOVPYcOPGjQ2vwNRU5+IHTjbG4+eck8/7qUQK8rUoVxdfdhofct47s121SlTCZ53GoEmZswKbnrd7Kf624lkczyuoUHRBhXMNiFc6rYRRZGTIutk47c8zPstILYb/a/NPdKvRwbtoRWgGhnxF6LB5q6wAK8AKsAKsACvAChRVBcxArV/vbhg/ekDM5Yg16IsV5CPhDxwDZi70Y8FPQL4/Nh5vlDPvxpYAhe5S04F807/wY/5aH04XfA8t1Iqn+/HIdcCF58RmT1aXevHiJRg4cJDhwUchpvfddy/uuecfRsXacDYZ8r300gv48ssvceGFnTBlyrOYP/9DY+37778P9913D1JSUoLAI+XXe+KJx1GyZMkgk2TId+ONN2DChPFGeC21uXPfw4gRjxiwbebMTDRoUJAEUa6Ca4Z85F1H8K2RSqvBAAAgAElEQVRv37sLQT6rqrpmjeR1CebNmfMO3njjX6CwYoJ/1OTCG1ZVd82Qb/v23/D889MMHTp3viicRxMXczHk834M4YB85iIZZBVVuKXQWIJrorUsWw8ty9UzIJxTo4IZVywaheUHNwW6Ni9bF1Ob9TEq7S7avx5Df3rd8E6kRhVzqVouVc1dd3gHuiwdh9+PZwfG9ql9BTJb3c9huk7Cmz5nyOdSMO7OCrACrAArwAqwAqwAK5CYCpiBWp+//wUTxg6K+WZiCfpiBfmoAu2CdX7MXuQzYF8sWq3ywKArgdZ1zuTl04F8G/YA4z8A/jiTyirIfCoi0qxWgZdgvcqx2FnhNamgxAMPPIjvvvvO+PCee/rjn/8c7OgtRuG9hw8fQXp6muFdptMEtGrU6Fy0bNkSixYtNgp6ULvvvgHYunWb8c+9e/8d1atXx6RJUwzPwnr16uLFF6ejYcOGhZaRIR99Tp5xZBO1n35ab4BEsu8vf7kJFStWMH6+f/8BIwSYgJ4K3MkQUMC4jz/+BJmZr+ls0+hDQI9yGZYvX84IRZ4y5Rn06dMbI0eONj4X81LI8Zgx4/D22++gUqVKmDUrE+edd57RRwX5CFqqPBq1DYvjjgz5vB9OOCCfObTWziqCcQ1L1cSEJnegW80OttDt379/i94/Po/cfIu/gkgLiYq5pdKKo+cPU/Df3d8HPq1bsiq+unA86P+5uVOAIZ87vbg3K8AKsAKsACvACrACrEACK2AGanfdeROeHD845juKFeiLFeTbfRgY/KYf+3OCvd18oEIVQMNqPlTSY0ohnV25ksAF9YA6lYKr+epAPqqmuz0b+H4LsGyLH1uyfDh6MtiM9FTg2qZ+3HOpD8VjWC1YWEW57Hr16m0ALwGnKlWqWEi7smXLYsyYUahTp46RH2/8+Al45525KF68OKZMmRQIMbUT3Vxll/qK8FTKy0fehAL0iXmo8Me0ac+jU6eOyqnDHa5Li6ggn/DO071UIu+gCEleuvR7ENy8/fY7jSkE5NuxY4fhNUj7btKkCTIzZ6BatWpGHzPkW7FipeH1SN6Bl112qa4pCdOPIZ/3owoH5Htx68e4f80rrowh2HdbrYswo8W9KJNW4Elrbn748dTGeRi94S1b0NeqXH282+5h1C9VDa9u/wz3r5kR6J+ekopZrQbhjrMudmUfdy5QgCGfx5uwadMZV1SPU/FwVoAVYAVYAVaAFWAFoqZA5cqVUb58aMm1o2ZkhBYyA7Ved9yIiRMKql7GssUC9MUK8r35PTCzwKks0FJT/Bh6rQ8XNwwGb9E8Ex3IJ9tDwG9blh+vfgv8sD04t2CDKn4MugI4v1bsw3aXLVsWAE92esohrzIEozG33noLxo4dbQA/q0Z5/yZOnBTkDdemTWsDEJLX25EjR/Diiy/j1Vczg6bo0OECPProCDRq1MgI4TU3GfJR3759+wTCjBcu/M5YjzzkqMBFzZo1jOG7du3G5MlTjMIaup58FGa7ffuOoOXleSicuHv3WwOfkxbNmzczbKHcgvS/VatWBUG+Nm3aGHt+7rnnjXHdu5OOYwL2myHfN998ixkzXg0K9Y3mMxDptRjyeVc4HJDPXAn3/9k7D7AqjjUMf3sKvWNBUbH3roBijL1r7FFzo7H32DUW7BI1dmOJNfYeu8ZeYhcbiChSRelIL6fvfWYPIKjoHvbQZOY+90kCO7Oz38zZZd/z/f+vy6x+sHPCYcdpMBJJs+12N+YVyDkex/tDkynpKim0MbFSN0yo2IUDhUEpkSB7gvwzvfUo5YxDjafCMNP4pChHmCyGO6SUkc0Xz63LtXyLx1LIJ3BVnzx5gqAgreWcNqoAVYAqQBWgClAFqAKFQQG5XI5OnToVWchH1uhjoPbzT12x4vcp+b58eQ368gvyTTgIeGuLK3JNKmYxrhWDrvXydwl0hXzpsw2OYbH2MuAVwoCAP9LMjViMbsGgQ+38vSZy9pxAvo+dfCRHXPfuP3zxYkhYMHHqkSITpJHCHrNnz0Rw8Fuuwu65c+dB7j/ZNVL0gtybSC66Bg0acGGwpGWGfKRgBQGCRkbaHGFnzpzFokVLUKpUKaxfvwbly5fnfk7e0SZMmMzl3uML+T43L1I0ZOjQEdmO83GfzFoTJ59Kpc6SC3Hr1r/w/ffNM7plhnwkV6GHhyeePn2KPXv+BnEKfmuNQj7hK5rfkI847TbWHYURDu2+ejGkiAbJs6dmNShpaJUltx9x/Q14tBqkinB6I7n7LrnM56rtkr6bAi9gpd9JhMjeZ8BC4igkx82s0gvDHNpCwnybRWq+Km42B1DIl1Pl0voRyEceOm3atBE4Eu1OFaAKUAWoAlQBqgBVIPcVIE6as2fPFnnIR5T+GKj9r38XrFw2NfcX4StnyEvQlx+Qj0CwrusBRabqtCR33Yq+gFXWegt5vhY5hXzEqLL7HnDE/cN1MQyLoc0Y9Hf+kPMvzy9I4Al1zcmnUCi4EN+DBw+BuN60QM6VK/aRuREHHMkLWKqUHTZv3oI3b95k+T0J392xYxuX04+0vArXTZ/EpUuXsWWLNpQxvYou+XdS8KNfvx+/qGpmyEcKgZA8f0ePHuP6fFw0hPyM5OmbM2duljHLlSvHXT/JU/itNQr5hK+oPiDflSgPzj3XxLpalkIbZHavk0JxMOQWlyOPFNP4XHO0qoyrzRZlG7bL5yo/rrSbGR6S4hw/PlqBm9Evsh2KwD7iKjzYeCp19mVSiUI+PrvvC8dQyCdQwELafe+zOBzziAM+jSYopFdEp00VoApQBbQK2BqJsbV3GUhE+R9eRtckdxSgkC+rrh8Dtf59O2LNihm5I74Oo+YV6MsPyJcoA3puzCpGs8osZnQETA2zv/fEpWir35Icd7VKAxafTwmlg8qfHppTyEdGuuzNYuO1rPn5BjgDA5sCBkXIaEKcc3//vZurnmtpacmFnpKwWdII3CPhrsOHD0OZMvbcz2QyGS5evIytW7fCx+c197PBgwdh1qyZGYVB8hryPXr0GD//PIgrCJLePgaP2W20j518pMDG/PkL4enp+dnCIv7+ARg9ekyWPIUDB/6MWbN+03vlY0EfDj11ppBPuJD6gHx8ZhGrTEI/95W4HOXxyeFWUlOcbzIXTW2q8Rnqk2OIM6/NnfnwSQrJ+F16GDD5ATnv6fCHXx2bgD7Xqn2xsPqArx5bVA6gkE/gSlPIJ1DAQtrd9VoE3K5HkbrfhfQK6LSpAlQBqsDnFXAwFcN3ajVIxfT+9q3uEQr5Pl3Zj4Haj707YN2q3/J9C+QF6MsPyPc+Cei3Jau8HWqzGN+agXE2KZ7kKmDzDRb3/RkutLdldaC/IwPT7NPD5Wj9hEC+O34sVl1ikJDJ+PKjIzCoKWCUfeqqHM2zMHWKiIjArl170KyZCxo2bAATk8/bNUk+P5L/7ubNm1w4K8nhl95IGPD8+QtAcuY1bNgQ06ZN+WJuQNKPuANJRduEhAR06NABI0cOzyJb5t/Pm+eaJTQ2MjISx4+fyAgtNjc3R4sW36NixYpgSPnkL7SAgECcOXOGO6Jbt26oWLEClxcwOvo9V5Tjc42ERhPYSRrDiGBhYf7Z3ISFad2zmyuFfMJXMa8gH5npy8R3aHd3ARcum7kRuLaj/ngMLtda5wsiYboTn+/AnwHnMvqWNrLBhabzUMfCAR9X6DUVG2Futb7oU9oFxOE37cUukJx/6Y2E7t74bjEqmGiL2RT1RiGfwB1AIZ9AAQtpdwr5CunCfQPTFrHksVj0GvuVP6iLniK5d8UU8uWetgVlZAr5Pr8SHwO1Pr3a4c/Vs/J92XIb9BUWyOcTDkw+xEKh1gIWS2MWa/ozKPdpgVhBayYE8t31Z7HyYlbI17cxMNgFMCzCkE/QgtDOhU6BH91X4Gjo3Xydd9/SLjjiOD1f55CbJ89LyEfePDrcXfhZN9+2+mMxnEdevo+1OB/xGD+6r0SyWgu2SU69lbUHY2LFrpBrlOhyfwmuRnlyvyMwcVnNQZheuUfGMB8X6yD9dzecgJ9oNV5OIwr5BH76KOQTKGAh7a4L5LMxFGFRmxIoSoyC/PntH6PA2vsxUPMlUixgZyaGBChSEIvsi5AkNa9rZtQsTg50gIgcXURMViIweBUtx9TzYYCYxsfnxS2TQr68UDl/z0EhX/b6fwzUevVoi41rZ+fvgn0md+DUiYMwbfJgvcyrsEC+F6HAxIMfLpmEv67pD1Sz04sMGYN4hQKuJ1gkyT48aMe2YtGr4dcfvBTy6Xct6GiFV4H8BH3fOuAjuyIvIR853yiPzdgadOmTDZkTyEeceB3vLcLT+ICM8VoWq41/m87j8uq9TY1G89uz8SYlivs9qcZ7q/nvXCGOzG3I0z+xK/haxo+mVe6BFbV+KbwfGj3OnEI+gWJSyCdQwELaXRfIV8xIDM/xlaBRaQrp1eZs2u7hcvQ+9BZ8r5phWdwZXhGVrKUZVelydubC1StOrkajTf5I4SGUSM0ibGY1yBTqwnWRAmYrFTG49U6GfofeAjzDRy0MRChmIoacN2EWMMEC0tVABMTINIiX89hIX5kzhXwFZFFzcRoU8n1Z3I9BX88fWmPTetdcXBF+Q+eWo6+wQD6ZElhyluWq15KvAxuVB8a3YmBtyk8/vkdFJwG77gC3/QC1BrAxYbG2P7/zUMjHV2V6XFFQID9AX1EAfGTv5CXky87Jl1P3HAm1XeN/OqNSbjEDC1x0mY+GlhW5jwXJ0df81mxEKbTFeupZlsc1l8WwMTDL8rEhFXenv9id8TPiAlxbZ1hR+Gh99Rop5PuqRF8+gEI+gQIW0u66QD7i5PMYXwkqpQak8lpRaOTP78eRcvQ9/I6XQ41oQiDf/ZEVUdJYDHVREYoFElUsnLcEQM5jbxDIF/pbNaTIixbkux2SigGH3/GGfL1rmOOvbqWgUPEQ9Rv4QJKrNBAzmHA+HIe84kkyH0FXRSGfIPkKRWcK+b6+TB8Dte5dW+GvDVmrX359FP0fkRugLz8gH8lZ12sjcaV/uF+1rMZicrsv59iLTARI3jsGDL6rDBQz17/GZMSIBOBBAItkOdCiGoPSVvzOc8MHWHsZSJJ/OL6/kzYnnwEJVaCNKlDEFMhL0FdUAB/ZQnkJ+bLLyWdrYI6rLos4CMe3kRDcXg+XI0GVwnX5XNGMj68tO8i3KfBfjPPUVsAmjUK+D6tAIR/fHZnNcRTyCRSwkHbnIN+1SF7QQQv5KhcgyMdCrdZAIhbzBnC6LhMH+SII5HsLlidvYDQs7o+qBLuCBPnIy0cuAkcytBby+esA+aoXIMhH9hILcS6G0RIn3+0QGQYcDub1eSN7tV0FM+zvXRpJenC16br38+N4AvlMDEQYdSYMp18nCp6Cg6mEFt4QrGLBHoBCvq+vj8/rIIwctxCvfd9wB5NE+1s3zkfXzt9/vXMuHvHxvKpVLc/Nq2oVhxyfNT8gH3HIdV3PQpmWX49MnoTdLu2VOxVzcyIOeUbr+p3JgQcA+T9xHWpfYIFfXFgMcGZorbacLALt800okBegrygBPrIphEK+CHkc/o14gt6lm8Jckn2Z8kRVKn56vBpnwx99shedraviistCmEmMeO1TMlaHewtxL8Yn43hSmfdi0/lZ5uCfHI5mt2aBzJE0B5PiuPXd7yhrXCzLeSY934F1AWczfkZCdUnILm00J5/gPUAhn2AJC+UArldJdd1IXtV1MyCfKj+dfNrQFu2Lihq3969AdOUB6O6kfSkgLy8MWL2FyWaBfDxXmHPyFSjIxyLg8R3Y1HCClYkBz6vQ7bAMyPeXDpBvZj5Dvo/A5+k/58CoyRB0cKrM8VBSEQ6sRm8AmYN873SEfBWLKOQ7rUfIN41W19Xt01y4jqaQ78vr9dInECPHLoSffzB3IPkig4C0zh2b5+tC5wbgIxeUH5CPnHf0Xg38Ij/kWiVVcn9tA7Stka8y5/jk4fHAuqssHgcxGX9PWRixGNkC6Fib5zeeOT477UgVKNgK5CboK2qAj6y0UMiXDtIIeGtXvB6GObSFk3UVlDTU2pZjFEk4GnoHK/1OwS857JPNJRWJ8XeDCfifDoUu5r86iCWvj2aE6VpITHDc6Te0KV43y/jh8ji0uD0Hr5NCuZ8biw1wpPF0dLVrnHEcmXebO/PgHufH/YxU3yVjtS9Rv2B/EPJodtTJJ1BoCvkEClhIu2shX4QOkK8KVHqEfCJR1gIEGo02DxcH60TamgwEuGg0BOwxSPA7g5OP1KjhYAMS5JIaG4gtx7wxfnhnSBkW3rdP4bXYEQsm9YdUD7UNPkC+YN6wRwv5KueZk49oRRqbyaknT4pCTIoY9na23LyV71/gV9c9WL5hBazEGsQH3cV1P0N0ad0I+vBBfoB8fvydfDNr6NXJl3UvsWl7RruXRMSCQPYRqejL6cQg6L99uB5ijNrli3MaKaKe4PjtJAzo1QKsRgOPf3cgoUJfTBjSFVI9vNNoIR8J19XBycdBPvui5+Q7Hao/J9+06pDyzIFYSG/jRXraFPJlv/xe3n4c4AsMCuEOkkok2LppHjq2/y5f98wrAh7HLYKvn9ZZqA8HX/oF5Rfk23GLxcGHHx4U5LFsa8ZifCvApXL+Od8UKuDRG+DqS0CmYNG4AoMf6mVf+4k8HkPjgQP3gZs+LGSqD9dUqTiLCW2AWvZ6eCDm6w6kJ6cKCFcgN0BfUQR8+oR86W45XVf3BzsnHHacxhXK4NOexAdwFXqj0/LskTDdyZV+wMpany8gNfLZJmx7czlj6DoWDly15Opm9pBplJjm9Tc2B13IAIbZhfTymdu3eAyFfAJXlUI+gQIW0u75CfmkmveYOW48YpQSrg6B2NQOC5ctg4WBEue3L8PRq88gNZDAslprzP9tLMwMGMR4b8Pyi3ZwHdqMSyKdHPUYS3d4Yf6MQSAQRUygISOCmZm5zqEpn1vCAgH5GAa+Dy/g8SvtixrLSuDcsQcqlbBAUnQATh09irA4OcrX+Q4/dGnNAal4/6twXX0Wg4f2A1cWWJmIsxfuom3nDjASA4rkGMQrjdG8RQuYGooF7978hnyqGH/M/20aEmDOOTlNS9bDjAXTYa6Iwl+Lp+NpcCK3x2q0GIjJo3tymrw+6oq94XUx85c2UGoYKPzOYfM1OX4d1RsiloTuisEwYpiYmUIPvJjbnxTyfXmrZYTrUsgn+DNZVAagkO/zK/3cy5cL0Q16o3UPGBhIOQdfh3Yu+bo1Xr4K4ABfurNQn4CPXFh+Qb63McCvB7LmryPzIY/XSiUAB1vAxDB3pDc10MC5ouiTyrzkfvooSFvgI0XxAcy1r8ViSlvi6vzwM1Kg47oPC+8QwDeCAckXyH23mtZIJosOtYDxrWk+vtxZRTpqYVRAn6CvqAK+/IZ8jlaVcbaJK0oYWvLaggTKdbq3CDeivTKOb2BZEReazst2jOcJb7gKvKGymCznIKHFyWpZBtwjv8yJq5DXxAvxQRTyCVy8bw3yEeggU2mgULOQqVnEpaoRk6rm/pmq1CBFqa3eGCfTIDZVBZL/nxRJIE4fMXH+MICRhIG1kQRWRiJYGopgLBVx+aKsjcWwMRbD0kjMHUMSxRuKRXqBSgKXUefurlfD4XaNp5PPiOTkq6onJx8DA2UwOnUZj2V/b4e9mRRgxDA3N0eK33l0/8UNf125g5rmQOCbUJQsVQoSiQhxPn9j3a3KWDiiOYjpLyHsDkateokNs34Ao1Hgpedz1P2+A8z1Yb3i/F5pOfkOvdHNyTe6it6cfIyYwbrhLfHKtiuaVDSBhpWg+Q8/oryFHFO6NYFt94Xo0tge7veeouevk1FSKkJi4A38vvsJfl8yHYxKDcgiMGbSCvy+cQUsGQ0S30fC2KYkDPSUg04L+TRw3kzCdb9eJIIrvDGrpt6cfPKQxxg8ahbW7f0HRiI1GLEBzMxN8frmX/hxzjXcvXkEZpokhEQmobS9Hefq8zuxAEfiXDBvaDuQuhby14ex5LQc04Z1gkqpwKN7j9C0fRdYGOsnw7gW8qVgwCEdnHyViJOvTBF08oXgtI8+cvKJ4Tu95jfh5FNpWMhVLPdMS1aS55aa+3+8TA2ZkkWyQoNYufYZR55tpAg6V/iHZTknq0TEwFwqgpWxmHummRuIYCQVwcxQxD3PyP/NDcVpzzOm0GhGId+nj30PTx8OpAW/1YYlGRkZYuvGeWjXpqnOfyPos4M3AXxjF8I/4C03rL4BX35CPvKY/ecJiz13AXkm95s+9fvSWKUsWYxrzcC5ovbvFtLiUlhMOwIEvc/qvDMzBNYPAMrZao97HQG4nWUREvd5hx5xJRIX39T2DKqUzKsrouehChQOBfQB+ooy4MsvyEfcd71LNcWW+mNgLc1a6fZLO4/kzZvmtQsqVls4kITWHnGchs4lG31xw+4MvooJnts5qJddI4BveuWeWFLjJ64gE21aBSjkE7gTCivk40I5WRJSwCJRocarSDkehqTiaZgMnpEyBMUqkZKq1v7VQ/5SIfROyOeGRJOmvTgRUGBqIkZFawPULWmEhqWN4GRvjKrFDGFKXqDEBBYyBRr+uV4J0y1c99dqeod8K/ZsR1kLY0iNTCARiSCPcEefTj+hw+xdGNmjKQwkaT4qhkGs9zb89aguXH9x5px8CWF3MXjudcwd045bVonUAMUcqsLOMvvEq7p8VDjIFy5D38NBXHgwn8aF646uqlfIt350R1j+bx8GuaT9VU5ClWNeoFujlnC74o0mlYplgZAE8v2xzwOLF00BlGpAHomRw6agXa9ukKoU8PjvPJoOXYr2DflXkfrStX+AfCRcly/kq6VXyPfLqNnYdOAojCUiGBiaQiwR4d2TE2jfexrWH7uIVvUraJ2eXGPgc3QeTilaYvbAVhwQkb8+gpm73mBInxbQsAykUgnsyleDrYUJn2X/6jEfIN8b/oU3OMhXtghCvnd6gnySQgf5iHtGrWG5L6KiU1Tcs8w9JBUeETJ4R8oRFq+EilBp7nmW9lzjd2v6dI+Sjyr3PNP+k4S2FzeXoHpxQ9QtaYhGpY3haG+M0hZSmEhEHPgjj9CC1Cjky7oaT5695EBaSGik9gXE1Jhz8LVu6ZSvy/bipT83r4DAd9w8cgPwkXHzy8lHzh2ZAOy5B9x6DSQr8l7u7vWB0S0BaZo5PyYZGLEbiE/NOhdjKeDaFRwQJG3jNeCMJ0BA5eeavRUw5DsWLaoW7L9n815xekaqgFYBIaCvqAM+op/QnHwkp91Cn8PYE3wdUWkhtNntTQLSGlpWwuraQ+BiU12nLfw5R96vFbtgXZ1hvKDc3ZhXGP5sI3ySQrK498gkyhkXxx+1BuFH+2a8xtJp4oX8YAr5BC5gYYN8gbEKPHyXissBybgVmMy9DJGXIvLuQ+APhxny8mWEvHORpNYMQJgUgXwlTCVoVdEUbSqacvDP3tIgT6fEZ0t8gHxfP9rGUAwPvUE+QKyJx8ZlyxGnAkJfP8azNwz2njmB8lbGCPW5g+Xz5uDOy0j8MudPjOnXltM24r/fcTCmBwY6mcO0RDmoou9i1NpAHPjjZ2hk8fAPikLVqhX0W3gjA/J9XSNu22VAPonWSSOwESffprGtsfd+DAxFGtRv3R8zZk1BaQsx7h38HZMW70DDjoMxacokVCtrzb2zx/qcw7rj77B4/niwSiU0sghMdd2KRavmwlilgVQqhUql4l7q9dE+QD5fHSBfbb1BPnXCO/y1fi2SWQO89boLv9Ry2LxrG8pbi+F77yQWLliCt6nWmLJ0I3o0r8XdHx5umwr34r0xoJEdrMpVhsrnIJZekMBtSl/IUxPwKigB1SuX5sJ/9dE+QL4gHSCfeRGGfAmCZeeq606vVeBdacSl5xEuw723Kfj3dSKeh8kRp1Bzzj3yTOMylWpTSeZNS9vyBOiR+y5xq1sYilDZxgAdqpjjOwcT7plG3O353Sjk+7ACj554cyG6YWFR3A/NzUywddN8tPzeMV+XKa8AH7nI/IR85DlIClZc8AKuvGQRmaCvp8fXl4+Y8ns1BIZ+9wHyJaSycD0JeIdmvXGQAhqr+zEon1bccfddFkfcGchVWc9jJGVRtwyDrnW1QFBPxv+vXww9gipQCBXICeijgE//C02KbHgnvsWzhMAsg0sYMUhobi2Lcrxz7+l/dtoR36W+58J941TJsJKYomWx2ihjnG7iyK2zFt5xKeQTuHYFGfKRRPnB8UrcepOCi6+T8DgsFSEJSiQqWJD/FWirHHFHALAwFKOcpQSNSxujY1VzuJQzQRkLfgk+BS7tF7tzkO9aOM/CG2J4TNCXk087LVLpjzS1PAZT2jSE/cQTmNGnPpdGDmo5gr2uYeTgSRi39Sp+cLTHo01DENJyKeIPzYGy0RA4OxgiMVUDC1NDpEY9xerND7D/xLbsv5LWUcwMJ9+hQN2cfGOIk08/kI9MWZYcD5lSA6hS8ffcn/HKtjc2//4rxKwGUcE+uHpiJ7Yf+g8ztpxBuzrF8fb+Rux/VBpdakTiSqAV6pUWw/2pLxo41gUjT8DeLQexbP9RlLbUT7XdDMi36TX/whuz9Qf5Mu8lVp2CMZ0bo9qIHZjcyxlqMFDJkuB+dgvmrjyNE9evwdxYgiMLfoFx53lIOjMPFt2noIJYwbkvTE0MIQt7gRnbvXD6wO8w0VPRhgzId1AXyGeG/X3KFU0n3ys9QD6zggn5SMoIn2g5Lvgm4U5QMp5FyLkvqogjnXue5RXM0/F+mO74k4gZ2BiJUau4IZzLGqNzNXPOzU5SWOR1o5BPq7j7Iy8O8IVHvOf+28LCDNs2zsf3zb8cQpTb6/WCFP8YtyjXHXzp15GfkC99DgmpgHcYcNcP8I3Ugr8UhfYL6NxoYhGLmqWAYc2BWqU/uO2IQ/3WaxbbbwER3O2UhOGz6FGfwdDmH2Dgu1gWuwZbsMsAACAASURBVO4weBRE/qJmUMKc5BBkUcceaFSeAXHy6en7wNy4fDomVaDAKKAL6KOAr8AsG51IAVeAQj6BC1TQIB/JOxQcr8BVv2QcfRHPheAmyjS8HTAC5ci97mlhUVZGYjQpa4y+tSw5tx8BfvlRAVIL+cJ0gHzV9RSuC8iTopGqMYIZgSqxQRjWoTV6bLiNLhWUiFSaw6G0LRhlOH5u3R4/rr2A3o62WD78Z/zy5zFc/GMUSvRbhc61teXRSUsK+Q8TZ57BnoMrIVfo569pLeRLRd9DJFyXX+OcfGOq6Q/yEYLGiMBFmjJi3No8DGsf2+HAloVg1CwMpCKIJcDyn79HcuO5mDuuPf7bNAGRdcagTNQpeFr8D+M6OGTMX5UUih6tf8aumxdgpScnTlbI93WluJx8s+voycnHICU+CnLGBOYmBlAmvcPQ7t3Qw+0Y2tkroLKuCBszQ0R5X8Twsb/j0OX/YGEmwZLJ0/DLouW4s2I4as/egTqGH0J5k988wI9uN/DP5t9gwOhnL2VAvgOBgIQfxWlXybwIQ754fh+4LxzlwEG+2vlyb/14WkkKDTzCU/GvTyJO+yThZZQcxMFX4OJfdVWd3J5YFuWtDNC+sil+qGGBJmVNYG1ECtfoOpjux1PIB9x/4IlR4xchMkqb1NvKypwL0W3erKHuguqxh9cLUvxjUUZ139wK0c085YIA+ch8yEc7UaYtxCFXpkWYfP3RmCP1yefMzAgcnPvYbUfceS9DgYeBZC4aNKkkQm17wMIo66neJwPxKVrDsKGYhYkhA3OjDyAwRxOjnagCRVABPqCPAr4iuDHoJedYAQr5ciydtmNBgHzkj6I4mRo3ApKw2T0G1wKSoCGWhjx4URAoX867s9r3/Y5VzDHG0RrNHEw5119evByRSbteCYXbVZ6Qz4g4+WroB/IxQNjT/Rg7dTOsShRDbHgIqrQdgSUzRyL62UlMmu4Gw2KlkRQRhGpdJ2Ph1CFICX6IvQ8UmPBTS+yZNQDvK/eGo4Nphvay98+x62QIjh1ZA7kim+QyOq5UBuQ7SJx8/Jo2XLca7EylegnXZWNeYe1fR1ChZm2IUiKwfeNW9F+4B53LRmPc70fQs3tbsO9fYs/Bq5i98wyaVTDGynm/Y9DseXh9bjkeoAOGtC6nzb0FQJUSgcE9x2HP7cuwMdCP8yYD8m304R+uO6eufiAfI8KrfzdgyrJ9KFW6BMLeBMG530zMmvATXp9dhUlu+1DWoQyiwqPRefRijPupLZICL+Oivw36tGuIfbP6Qf39MJRPL9bCMJBFvMKay4k4uW22fiHf22QMOBjI+8uKdpUJ5HPINScfy2o4gEz2Ofl3hhGBOKdJI6Hc3O9JdhDy7xo1GJGY20dc5Ggu3KQyquueeovTr/QE+WbUyTfIRyDeuwQlDj+Pw7ZHsfCPURRspx6/W1z2R6V9iVXMRIxB9a0xtJE1KtkYwCg9r6rQ8T/Tv6hDvrv3n2Hk2EV4HxPHqWNjY8kBvmZN6+eC2vyH/Li6b14APjK7ggL5+CuV+0eSjyUpVEb+SSDgt/wnde6rSc9AFfi6Al8CfRTwfV0/egRVILMCFPIJ3A/5DfnCE5VYeTsafz2MQYpKAzYXXiAFSpTr3QkcItUPp3xXDOOcbVHMVD9VPb80cdcrIfwhH8nJN7GmfiBf+qRYFkqVCmKJlPvjU8sXtOEmSoUcIjH5uYiQKbjffwjHFq3AsiKc3/4HynYag3r2H4oiyJNC8NQrHk2camhzWOmhfYB8ATpCvup6g3wkI1dC5Fs8eugOhVFJuLg4ceHJxCqQEheGe7dvQ2RdAU6ODWBqKMabW3uQXKEbapWzxc2DC+Fh2hdDW9pnQD5lajSmjZyDFUcPwFqvTj41nHWCfPX0A/m0RIp7iyF5BsleIlsmPR0iyYqkUKbtMXKYWo7r1+/iu9atYCgBLmxbhnpDZqJ0hruOgSIhAvcDUtGsroN+c/IRyHfAX5u4k0drV9ki1yCfiJVh08zBYFvOxdimEvz0y1ws2rMP4WeW4YBnSWxaNR77Fw5CUInumDmgIfp164M5By/D4OlubDgXiR3b3PQG0zNuBwBXwXzUqWA9Qr66eQ75yN5zD0nBpHNhXNEMEoVbFN+sRSzLFaZa2ckOXapagIT56rsVZch3++5TLkQ3NlYb2l68mDW2bJyHps719C2zTuPlF+Ajk6SQT6elogdTBagCuaTA50AfBXy5JDYd9ptWgEI+gcubH5CPvPe8ipJhzuVwXPNPRjwJsdT/O4BAZfKhOwvYGInQsYoZfm9fCuWscq9gh+vlELhdCeUVMkZyMHlMqqVfyKdnebXuI76eu6+fPAPyHfDPgEZf68U5+cbW0CPk054x3Tn18fVpf86mzY9FcnIqTExNuI+SPDURjNT0Q4VizrHFQqVSc9Vj9dW0Tj41nDe8hJwHYRVpWIS61tcf5NPXhWQaR6uq/hoXrvs2SQv5Mqr8fnl8DvL9WD5XnHwMq4a3+zWgVCPUKCHCjf/c0bBFa6QEP0NAjAlcnGvC78l1JJuUR90KxXD90mXUa90FoujXePlOhubfOXJVYPXZPjj53uC0t56cfDPr5RnkI869I8/jsfJ2FF5EyqDQrzz6lDpPxyJ+4fKWUgxtbINfmxSDeUZovPBpFFXId/PWYy5ENz4+kROxZAlbbNkwF85OdYWLKmAEz+evOfD4JjiMGyWvHHzpU6aQT8Di0a5UAaqAXhXIDPoo4NOrtHSwIqQAhXwCFzsvIZ+G1VYSXHkrEideJiKVSzYu8AK+xe4sYCpl0L+OFSa7FEPNkkZ6l8n1EnHyhfCDfMTJN7l2gYZ8+t4GWsiXgr77/fgX3tCwuD+upt4hn76vTZ/jcZBPSSCfN7/CGyoWofMI5ONBBPU50XwcKwPy7SNOPn43PC3kq5ArkC8fpcj21BmQ70SQnpx8UvjmAeQjRXH+8Y7HhrvRcA+TQT/JAgriCgmcEwtUsZFipKMthjWygbWx8HQBRRHyESA/cuxCJCalcAtiZ1eMC9F1bFRL4AIJ6+7h6cPl4At+mz+Aj8yeQj5ha0h7UwWoAvpVgIA+0o44TtfvwHQ0qkARUYBCPoELnVeQLyJJhU0PorDiVlQa3OP3sivw8gp3d5aFlaEYs1uWwPDGtnp5MUoXxPXSO7hd4Qf5bI2Jk68ONGptTq6i0MjufBSajN77fcGy/PYqQyDf+FpFE/L9+YIf5FOzCJvXEHJS/q+INAL5br1JxI97fT/Njp6NBu2qEMhXsWhCvpfaHGNCGld4Y1aDXHPykS+snoWlYv7VcJzzSSySaSZytD4si3p2RljeoTTaVjKDWMTv3vq5cxU1yHftxkPOKUcc26SVLlUCWzfNQ6MGNXO0FPrq9MzjFQf43r4L54bMawdf+nVQyKevFaXjUAWoAlQBqgBVIP8VoJBP4BrkNuRTsyzuBCVjwOE3CE1SanNo0aabAhoW5SwM8M//yqOhvYleijJykO/yW16FAMqZG+D5tHowM+CXT0y3iyu4R1/3T0Dnna+g4BmaqIV8tVGnlAnvEN+Ce/X8ZxaTokL1PzyQTDJ8f6WJVCxiljjB0ki4k+dr5ypIv7/iG492W7x1cPJZYn+/SkUP8h0PxOlXsYKXzsFMCt9ZDXMF8slUGiy+HoFVtyIhJ/cG+kzTeb1I2H7X6hbY1rMsSphJde5POhQlyHf56j2MGr8YqakyTqsy9iWxddN8NKhXPUfa6avTUwL4xi7Eu5AIbsj8Anzk3BTy6WtV6ThUAaoAVYAqQBXIfwUo5BO4BrkJ+VKVGkz9NwTbH0ZDqfeAU4EXXgi7GzDAzBYlMKdVKRgITGTueumtFvLxcFKUMZPi+bT6MEmvQloItcvJlG8GJKLr3y9BUkbyaRzk+7UOHMua8Tn8mzkmOlmFim6PkcQDhopUGkQtdoK0CIERRgRwe2k7gXz8QPmAerbY0aeS3nPfFdRNx1V/FDMYfTwAex9HC07jwEG+2Y30DvkCYuToujsAr97Li4yrOTf3jJ2JGPv6lUebSuY6n6aoQL6Ll+9yDj6FQslp5FCuFLZsmId6davprJk+Ozx59hKjxi0qEICPQj59riwdiypAFaAKUAWoAvmvAIV8AtcgtyCfT5QMQ48H425wsuAXNoGX+E11F7HgXoh29i6HMpYGOb4210vBcLvED/LZGEngMaU+VGpNkXGocTn5QpPRd78P72tmWHCQr4yFYZGCMwkKNRzXeEDGo/CJSM0idIEjkuWaIoP9uZx8wYkYsNeHl3OWfKhHOJbA5t6V+DD4HN8DCmJHAvm2PtC6goQ0DvLNaaw3yEcg5MFnMZh6LgThKSr6TBOyOB/1NZeIMOm74pjfupRO4btFAfJduHSHc8qRSvSkVShvzwG+OrWr6HEFdB+KAD4yr5DQSK5zfjr40mdPnXy6ryPtQRWgClAFqAJUgYKqAIV8AlcmNyDf09AU9D8YiNfv5fRlSOD6fLY7C9QpaYR/fq6IKrZGOTqD68U3vJ18XHXdKQ2gIjn5cjEpn74r5OZImLROWsiXhL77fHg7djgn34R6sDM1AAlTLwpNW3hDBed1Hvxy8qk0CF3oLKzwBsty+krEYlJb+BOZGTDQqFVgRWJ88M19uWZubu49LeRLwIA9r3g7+brWsMaeflWQytdG+g1sNkOpCKOO++Mfz/eCnxtayOeoF8hHDKp/3o3AnIuhSFYXjc91Xm8nUu97mKMtVncpCxMpP7frtw75zv37H1dFV63WWskrViiDLRvnoXbNynm9PFnO9/ipN0aOXYTQsIID+MgEKeTL121BT04VoApQBagCVAG9KkAhn0A59Qn5yOuPR2gK2u14jehUteAXNYGXxr3gkyq1xGGVrGIFVz40FjMgaenkahYyniGcQq8h2/4sQApiXB9RFXXsTHQ+jeuFN3C7FMwrXJeDfNMaCoJ8ytRweHqEoGRp28/PlREh6PVLVHVqhRLmBtAo5UiSySEVfz53m0oWj3dxIlSvYJcrKbEyIN+el7pV151YH3ZmQiAfi5TkRIglhtk63TRqBWRKCSwtjbljWJaFSJT9i7FCLoNYapgrrrAMyLfWQ5uf7CtNpNYgdFETQZBPo0yC25iBqNPtFxh/VK2WwDrSgp9fAdt4Eka0rQhGFoe7D56gRGl7IlbWGZLDlfE4e+ERBo4ZBeJa1XfjIN+beC3kE/MDGO2qWGH/T1WLXk6+Y3447R0jeAk4yDfXSTDkU2lY/HEzDPOvhEHrpaIttxRgWBb9altjS6/ysOCRs/Nbhnx37z9DnwFTuXs7aZUrleMAX83qFXNLfl7jPnrizYUOh4VFcccXBAdf+sQp5OO1hPQgqgBVgCpAFaAKFAoFKOQTuEz6hHx+72WovdqLl6NH4LS/2t3UxBCre5dH34qmkGjUuPY8EkNPhyEmB3COOIN+cLHHqu+LobQRg+CoZEw6FoALEfn/2lfSWIxHE2rpHLrr+m8Q3C694Qf5jCXwmNZIEORLjX6A32Ydwx/r5mldbmmshVWrkaJiYWJkhPWuM9Bv8VpUMpNCEfoQvy49ikEDukGkVmesN+kmEomhSIpBvMIY7Tq2hVEm5wdDYBcrPKxYC/kS0Xc3gXz8GnlJvT+xAezMDHPs5BOJlNg5sStU9QejjI1RlnOT62ZZDaJe3sGF+LrYt2QgRGIRjm+YjxhpSQ5Af9xErBonD+zDoGUH8YNTeb07MTMg35qn/CHfYhdBkI9VJmJit86Yc+o6iksUUGlI6C8DEeTYt/8y+g35CS+OLURYw1noVlEMsTwMs6ctguuGHTATAxr2w01Ao5IDYgNIJSIu51U6A2QYEdSqFKjUakikJhAzDO998PEaZEC+3d66Qb7/1UCS/MPe57cLC+dR5DNmYiDCqKOv9Qf55jURBPnInP5+FI0R/wRCU4RySObrDmKBYY1tsbVXeYi+ovm3Dvl695/CLUXVKg7YunE+B9Tys7k/fsEBvvDw6AIH+MiEKOTLz91Bz00VoApQBagCVAH9KkAhn0A99QX5QuIV6LDzFV5Eaqu/5WtjGawfVBPDHMQYss8PPkoxetcyx66boQgg02NZGEslMJYAiakqKMnLRFo0H/HxmJlIoExVIYVjUSycapXCfz+Vxfk7QVjwIBH1q1sD4bHY4y/Ld7ciIQ/fOZjh7JBqOlUsdf03EG6XgvhBPpKTb7qjIMgni3aH68LTWLdpHi6eOA3W2IxzlqlliYiWmaDvj92xdvqv6L3gD5Q3lkId+QSufz/CgmkDEBmWjPJlS4JEyokYJXYuHA+T1lPR//tq0GR2j6lTsHrOJBRzGYRBPZoTmpPjbfgB8r3gDXe4cN1JjQRCPhUOzu6DWqN2wzb1NZ77RcLIyIBzK/53/gw6jVsA29Ab2O5THEuGfk+IJ7bNGI5Gs9ehLtnQBEalkSpNahgevEyGc4NKEIvFEBMAKo/Dcy8fKFnA1MoOVauWB5l3TlsG5Fv9GHIeIcqkum7okmbCIV/3zph17BosVYmQKTXQOvhYDspZFyuJp8cWI7zRLPxQSQKxIhyu0xZhxurNeHHlMEo5dkFZG1OwGjm2/doe/tUmY8n4Hhk1MUTqWMwd8T/4pFiiTtUy8Pd0R/Nx6zGkQ70c7Skt5IvDgF06VNetYo39/6tZBCGfD057v8/pdszo52BmAN95TQVBvrMv49B3ry+vXJOCJ0wHyFBAzALz29nDtbX9F13aRQXyuTSpj38Orc7XHeL+yAsjxy8qsICPQr583R705FQBqgBVgCpAFdC7AhTyCZRUH5BPrWEx/FgAdj2KRqYkWAJnJqA7I8KRMXXRxVaDwbt9cfJNKri6dAxgZ2OGXf0qoJq5CBKpCKlJMsw+6odj7xT4tWMljK1nAUMGMDdgcO1JKEacD0fTJuXxb/eSOHErEGOvRCNCRmiTgPnpuSujAcY3K4n13fl/089BvouB/CHfDCfBkG/OvONYtGwK5CqGc2kQQCcSMUiJeg3fVDu4H9iAPguWZ0C+uX8/wuLZw+B/7xLc34rwY68OeH3xT6w6/gbLV7uhuFmmwiMMg+hnezF89mHIYYLtRw7A3vTzob585OcgXwhx8nnpAPmA+5Mbws7MSICTLw3yjd6DmiUNkCpXgVRnJY1oJlOoEed9FTteFcuAfNtnjoSj63qUfvcYT0PFaNncEQaMAsfcBuE/ph2WzhiqrYzMiPD+yjL0WnAVXTs1wfsgL7yMtsSug9thYyjifZ2Z9eMgn0IJZ96QT4NQt+aCId+k7l3Qe84iSFkgPjYWNsVKIDIiElYmSjzwjEC9UrFIbTo7C+T7be1WGKnjcGbfdhhWbYMyyfew7OR7bFk3EyZpYb8Mq8aReT1wJqk5NiybBmsTCeSJMYhIZlG6hDUX+q9r4yBfEIF8L4CPwouzG6tdVZuiCfmOvNIf5JvvkmPIFxgrR8vN3ghOUOi63PR4PShgJhHh1JBqaF3JItvRKOTTg9A8huAAH3HwRWjhe0EK0c08ferk47GY9BCqAFWAKkAVoAoUEgUo5BO4UPqAfGe8Y9B372vIcxAKK3D6n+/OsujkXBbbO5eCnQEDd/8YrLgWitOByShua4b/lZfihG8yzIuZ45/BVRD+6i2+3xeCX1zs4PsmHkHJLIZ2qwbXGlK0XvUUL1hjHBpcFa3sDBH+Phm77oZho/t7hCly8MafKxcMWEpFuDSyJpzKmfE6g+v5ALhdDOAH+Ui47owmgiGfq+thDBzUAfKkCBy9/Q5dXWxx4nwoBvV1RoK0NO4d24UBiz84+TjIN2cUJCoN/G/tweHbwXjrH4Kpf6xFJRvDrNepScGqX1qi/JRD8FgxGCX7rcP47g1yBK7IwFrIl4C+u57zHoPA1vtTGguGfIdm90WxFqM5Z1rkG19YVqyO917uKFmlJh7ff4Q6davifkKFjyDfn6hrYgjf24dxxVsGxwpqrDn4Cju3LYVhOpBmRIi6sARD9mtw+uBCMPG+6Onogtnn/OBcwSRHobwfIJ87z3BdFqFu3wuGfBO7d8aknf/AThqDxXNW4bc/lmLM0IlYs20LbEwN8OTEUkQ5zskK+dZsgbFIDREjw+bZw3D8QQwO/HsRttJM4buKSPSuVQXDD3iiq5NDjjT5+AOohXyxGLDLi3d1XQ7y/Vy76Dn5jrzE6RfacEAhzcHcEL7zm+UI8mlYFsOP+uPvR1GcM5a2fFCAZdGwtClXrVwq/vwaUMiX++vy0P05Ro5bhIjIgg34iBIU8uX+fqBnoApQBagCVAGqQF4pQCGfQKWFQj5ScbXRmmfwJGG6Bel9SMOiuI0JJrcph1H1rGAt0WDYNk/sD1aiS0M79KtmDltTKRqXNUOgfyicd76BvZ0FxjYpgVq2UtjbmqGOtQhd1j7mcu+RUMfujUvBtWUp1LU1wJ0nwWh56B1YEnNaEBrLor6dCR5OrMfrxdb1vD/c/vXnlSOMK7wxsylU6k/rFvC9dBKuO5eE625xQ8yL8/jrPxmGtzeF2wZ/rFs5GskKNdbNno4+mcJ10yGfWKUBq0jAzIFd4S+qiRUbVqOCbeZiIwzigm6ja8/fcPbeLbw5txQLTkTh5MF1YNMqE/KdZ/pxHOR7F4++f3uC5fmiz4XrTnWEnZmxHpx8+9CwkiU2Th+NjotX49jPbdBj3XVUKWkE/9tHsf3Vh3BdrZPvT224rkgEr9OrMGzOfuy4fg+1baQfLj0N8v206R2WLxiKgDv/4M+T/jh74QjMc1hvIgPyrXzIM1xXg9ClLfUC+WYeu4YSCc8xd/UZ/P7HDAz+aRz+3LUTisgAeN44gGSXmZ+FfIq4ACxbsgYWRol4wTTDhgXDYciBBAaqpEC0rF4XS68E4vsatvqBfGIGtwNjMWCnJ+/quu2qEchXp+hBvsME8mmT+gtpXLjuwua87oUfn+femwS0+esFUgvKl1ZChCjEfUUsi3Xdy2Ncs9Kf/dOCQr7cXdwHDwngW4jIKG0hnILq4EtXgUK+3N0PdHSqAFWAKkAVoArkpQIU8glUWyjku+obhy7bvXm94AucKv/uLMuF1RGfHeEzjRzL42afMth7zhtXDEviUFsrTN7rjdNRLI4Orw1JWCicD7yH54zaiHsTgaGnQ1DPqRL2tbJE1zXuuBih0r7sM4CxoSEuTW2IiqkJqLrmBZJ5AiD+k8/5kUYMg6dT66N6ia9X23U95we3C/78nHwkJ98sF71AvvVb3HBj81hE156K70v6Yclmf/y5ZizOHD+NB7dv4uf5S7OG684ZBSY5Gqt++w3dZ66C6NURTFp6HttOHkcpY61WJNXc6dWjMO9wEDo1qwooonHp8jMsO/UIbaqa5kjQD5DPQwcnH4F8zrAzFw75ao7ajQZlVVgwzQ2zV/2BtT+1RPfVV2Ae5w/PwCe4GVb+UyefsQSaxEAscduGTj80xawJS/HXpSuoYpvm0kuDfH3+eIzRQ7shOdwXR/YdxuitV9HLqXyOCG4G5Ftxn9c9QKQikK8VUgS4YLnCGyQn3z838ObsGrw0aYuhnapg4E9jsfnQXjw7uRPBEW9g1u4jJ9/arTBM9MWf289jwIgRKG6sxKYx7RHX8nfM+bkld/0aZSyGNq6Itqv/w8C2dTPyG+ZoE6V1Ik6k2wEE8j3TAfLZYv/AukUQ8r3AaS89QD5zAvla6Az5yG2+125vnPSKLVhfWgnZgIW1LwuUMpfA57fGMDf8NPUChXy5t7D3H3pi1LhFhQbwESUo5Mu9/UBHpgpQBagCVAGqQF4rQCGfQMWFQD6lmkWnbV4goK8gufikUgOcGlMbqthkhCSr4VS1GOqYqTFgsydMGlTB7hYWWHYmEOISlhjjWAx+r9/B+WAMXs+sg7h30djsmYSRrcuhoQWDTisfoJxTZYx0kOBZuAxWNqboXNUCV+/4o8fJMGgKUm4+AAMblsDfA6p+tTKh6zlfuP3rxx/yzf5OD5DvDJbM+xEbD3tg9OifwL5/hhm/LoVTOxdcuf4KxS2lmLB6TRbIN2N4W9y86g6nDt1QytIYIkaD4+tmIa7OCAxpVZkDcMr4AIzs2Ru9F26HgzkBuwz+O7Qc9zStcGDFGJCckbo2LeSLQ9+dz3SAfMD9aU30Avlqjd4Lsfdh3E2oghF9XbBqQHM4TtsHxYtTuPdOCbldMyxOK7xBnHxOrn+iUpI/jpx5gPY9+8DexgQvL6zD1L9jcOzAQhiTfZoRrqvGqf0LYChS49L60VjuWQ/nN41BNlFxX5ROC/kUcP7jLq+q2hzkW9ZGL5BvyOIFCIsxQvt230HKqHF1/3q8jiHFN0QoYRQB43aLsjj5fp0/D89fBKOxc0OYGWiti8o4f5x7Go+ebZ3Aqkm1bA0eH3TF1C3PsHjdWtQuY4MI//t4FlcS/To65ahIiRbyxWDADgL5+Dl/21Wzxf5B9Yse5DvkhdNekbp+XD853oFAvkUtIRXrdoOOS1Whyu/uiE7N/8rpgkX43ADEnZj2hdVn88p+7fe5MqnsByUpEG6Mr4vvK1p+chCFfLmzGPceeHCALyo6ljtBQXfwpatAIV/u7Ac6KlWAKkAVoApQBfJDAQr5BKouBPLFpihRfuEDJKgKXlxTx/qlMKC2NVd8ISw2Bcfcw3A2IBnmFiaY26EcattI4BUQC3+lBOayJKy8/x5dnMpgUB1riOVyHHseiwYOZth+7Q0STcww4Ts71C9hDLlcgQev3+Ovh1F4XwDfA+3MpfCa3pgLRf5Scz3rC7fzvvwgH8nJN7s5yDLzKKD62dPK3rtj2uRt6N2/CyrVbQiCWIgJMik+GglJMpjalsLhtSvw8/J1qGQihSrcHbO23ceUkT1gZGoNg3TUxgAalQIyuRwvfSPg4lIffpf/wtzdr3DkyJ9glGrOchnhdQ6Dx63FoSuXYUmqM+jYOMj3Ng59dzzVAfKxW2huDQAAIABJREFUuD/DRS+Qr3jrCVDDEM2/bwoDhkXky1u4+TQQGohhziTjvqIW3Ia14GyM22eNQuPffofKywd1mzRBuumFZZW4eu0Jmn1XH1KJAUQiEaIuLkGfP57h11HdoE6KxtkDe9Fixl4Ma1cbDO8r/SAmB/nkBPLd4ZWTU6TWIHR5W8GQ79dOzdBk1EJUsS8OltXef0QibQVhstovrv0N856b0LuGBGxyMKaNnYY+46fBWKTJWpGZ66fBrUs30eaX8ahRygIikRo3jm3Huct3kaoRwaJ4Wfxv9GTUKGutBSQ6Ni3ke48B25/yCo8nw7erbov9vzTINcjHkDQDLMt9nkViBho1y8Fx8pkkBXHI74kbmuSnS/89+SXplqWitY5aZHc4kdXEQIRRB5/j9HM9Qb4lrXSGfDf84tBusycK4K1dkNKkaI9LFVv0rmODStYGUMpVePomFnvcoxCcFpdcuYwVRjuXQDUrKcJjUnDwfiiuhckFnVcfnRe0L4d57ct/kh6RQj59qJt1DAL4Ro5diOj3cdwvCgvgI3OlkE//+4GOSBWgClAFqAJUgfxSgEI+gcoLgXwvwpPRcLk7FLqZJQTOmGd38tZI3mDTY3Yzz5FzK5C320yuGvKv6X04YkBegtMqMJD/zvgdqVKa6ec8p5Nnhyk0eD2vCaoU/3LIrutZH7id0wHyzWkhEPI9xsIFxzBkzAAoVZ+SEkYsxoUjx9B31lyUNRJDFvEUG/feQP36NcBoPobIDNSKRASHJ6HXTz/D1syYC9lVkaSB6Y1hIJVKoFIoc8JltIU33sai7/YnvPtzOfl+awY7cxNBOfn2zugJdf1hKGdryEEWbWO0ZlmGQeSr+/A0bQm3Ya0gEimxftIw2HT4H8pKP/0gEljz8MIxVOo8ET2+rwFFpDf+OX8TCpUGUiNz1GnSDnUq2+UY3mZAvuW3eRbe0CD0j/aCIJ9GJcOJXbvQeegYmH3mmolM4T73oSjZGPbmRDcVgnwDYF+pKsTQfLKe5AiGwEES5p/plkCgKPkBq9EICtvlIJ9/NAZsf6ID5CuG/YMb5grkY1glrh3dDrb6D2hTWYzN246j18iRiH92HneDLfBL/za4f2oboi0boIuTAzat2YBu42ZAEnQHlz3jMWxwH6hymOsyu/tgBuQ74KEnyGcIX7fWOkO+iSd88eetELD8DJe5d1tnSWQ3A0OJCCqVBgoCZAHuyxFiTNakPYZIEKuaPOYY7e/Iv4tFDIzEDGQqDQcryf7u3qIyjnQtjeDwBNwPSYW1lTFXuTYqOBLfb3uFJFNzPJ7WAIbvY7HqXjQcylpDGhONURcj8t2l38zBAtfGNYDBR1ZjCvn0u/3u3n+GkWMX4X1M4QN8FPLpdy/Q0agCVAGqAFWAKpDfClDIJ3AFhEC+E56R6PO3F/fCQVsBUUDF4t+x9dGxuu0XJ+R65hXczr3m6eSTwsOVQD4mxzBIy6m07qHsGnESEdDygdNl/e+8VDgD8m17xB/yscTJ1xx2FjmHfAzUCAkMQonylUCqsn6uqRUKqCVSSDMzao5Off54kYiBRiCoyhbOpDv5lv3HD/KRcN2VHQVBvrzcB/o4Vwbk2/ZIN8g3pHGuQD4Rq8Q/GxdB5DQcPWuJ4bpwC0YvmI+Y23tw3r84ZozrgUvbFyG8WCsMbFsFcyb/huHLNkLkcxaHb8fDdeYoKDMDdT2I9AHyPcNpzwjBI3LVdX9vqxPkI2H9Tqse4UloYr6DrVLFrbB7YA20sDOCPCUFPTY+hY/UDP/0r4Ad/7zA9iAZ6lQthe1dSmPJEQ9cem+IkyOr4cy9UPRsVQnNi0tx81EgBvwTDMbaEj6/NQATHYUaK70QoeRuxhjZux42N7fGoj2PcUZmhocjq+HCJS/0Ph8Fzr9XQL7MKmEkgc9cF1iRwkKZGoV8gj8mGQPcufeMK7IRExPP/awwOfjSL4I6+fS3H+hIVAGqAFWAKkAVyG8FKOQTuAJCIN+Bx2H4ee8LYeBH4Pxp948U0LA4PqIeetYt8UVpXE+/hNt5H56QTwIP19bCIV8hWiwt5ItB323u/CEf5+RrIQjyaSVKt5UWfMEynHxLb/AvvLGyc9GEfFsf8i+8Ub049g9xzBXIx+2wzOG6HAT+NFw3czgvq2a5KtO5Hq67/ylOPw8XvPEdzAzhu7S9TpBPodag0R8P4BWeLPj8ggZQM9gw1gl9bJTotuMVrIqbIzIsBvJixfB0bA1s2umO6R4JaOlUCRf6l8PUbfex650RvOc3hKVCjvUXAyCpUAbTGlhg/T9PcSjGFPdHVsWR40/w883YjFBk64r2eDu+Os5e98aIa/G4OMMJzhYivA6Nx9Zrgfjr6XukFoBv8GyNxHjh6oKS5oYU8gnaWJ/vfPvuU4wav6hQAz5yZRTy5cLmoENSBagCVAGqAFUgnxSgkE+g8EIg3+En4RiwyzP/Q5sEavDZ7iQmKhsnFTleBIYrVKAkxxUkJ6OaxenRDdCt9tcgnzfczrwCn2oLNsZSeMxrA6VQJ19urFMujUmW9ElwDPpufaAb5JvZEnaWpjkO182ly8m1YbWQTw5nt+v8Id/qrkiW5yC5Xa5dRe4ObCBhcNsvCgO2EMjH72bRrkYJ7B9KIF/By3eaG2plOPn2PcFpzzDBp+CcfMs66gT5lGoNGv/xAJ5h+ezkUwO/9qmH5S42uPMqCkfdQ7HveQzKVS6Np2NrYuPOB5jhmYCWjpVxYYADpmy7i91vjeG9oBHu3nqF/ifeQmxkAf8lzvD3CMB8TzVujqiKPYfdMexOHNRp3yFYlC+DkAk1cO76C/Q/FQobaxMMbloGw5qWRjVLCa4+DESnff7QfFrYVvD66DKAraEEr+Z9h2JmBhTy6SIcj2Nv3XnCAb7Y2ATu6MLo4Eu/TAr5eCw4PYQqQBWgClAFqAKFRAEK+QQulBDId8P3Pdqtd4cqcyIrgfPRtTspFpBdBKiYYVDexggBMalg00gcAXMOVkaZcp2l5dInrC7t/dtYIsYQl7L480Yg3sbLP/wifXIsi551SmB8CwdM+uclnocnFZwkfUo1lxfOufyn1Qgza+t6ikA+b16Qr4SpITwWtIUIJG+ZritUSI9ngAeB0ei1+T5vYEcqQd6f1RL2NmbQc8qyAisiB/lkcjguuQIZjyrGpLpuxLoftEnEikgjOdJu+kah5593+Dv5COQb5lz0IN/eR/qBfBZG8F3WSSfIR1IFdN78GBdeRn96z8/jvSoRi9G1YWkMdiqNzlUssOrQY+yKNsSz8bWxfc8DTHwUh/Yu1XDmx3KYvPW2FvItdMTtm9746eRbSIwt4LekKfyf+WP07SQ8n9oAgZ5+cNrphwSNNk9fz871cKhjSSze/QBuj+O5wjtqloWJiRlOTXaCk6kCdWbdRrCOFYr1LVUFK0N4uTaHiUFW2kjDdYUpTQAfCdGNi0ss9ICPXACFfML2A+1NFaAKUAWoAlSBgqQAhXwCV0MI5AuLl6HS7GtIzcf39aolTNNca59OooSFAQY722PsoRc44REO4okxEImwrm8NNChriZhkBZfEnOT6aVjWEncCYiFXaVC5uAkColMQmiDHhMMvkJK5ejALNLC3wOkxjUEg57TjLxGdpISat99L4IJ9pbuUYRC4uBXsrYy+eKTrKS+4nX7BK0dYcRMDeCxsDw1bdCAf2U3uQdHovfkut2/4NK7wxuw2qG1vxbsPn3EL+jExSXLUnHMeyXwgH6muu6YHUpXp2L2gX53w+ZECCrf8IjBg8z3ekK99zZLYN6wJkouYk2/kXnecfhYq2B3tQCDf8i46QT6y0ltuBWPsYa/8/fyqRRjWqhz8g94jHsY4N7Ehbt/0wgR3OV7+1hiKkDCMuhSNWd2rwdFGhAlbbmF3sAm8FzvBSp6Cecd9YF2jAmY5WmPVoYeY9yAJO6c0w4CyBthz2QcHfRLhUK441nWrgLiwSHy/5jEq1qmM8VVF2PLkPQwsLLCqVxWwkZGo8ccTKD4qeCH8E6HbCAMdS+PvgfW4giKZG4V8uumY+ej/bj/GyHGLEB//bQA+CvlyvhdoT6oAVYAqQBWgChREBSjkE7gqQiBfklyFmotu4G2cTOAsct6d1BOtVMwEMqXmM3UztVVxycvBu3h5hntPpGZxarwTbvvFYvVFXzRwsMLt6c1QduYVyNVq3J3RHDKlGq3X3EOcnNQnTGssUNHWBFcmNsHqawHYdD2Q+8XeoQ1x/nkEDj0K1YZC5VcjALKsBW5PbfaJ6+HjKbme9ILbKS9eTj4uXHdRR6g0RQvyPX4Thb6b7/LGtxzkc20LO0tz3u6//Noq+jqv1skng/PiSzwLb6gRur530cvJ50sg3x1eUJ2szc/O5bBtsBM+KSytr4UrgOOQYsaj9z7C7jtBeoB8hvBd8YPOkC8oOhnVF96EPD+F1wCjetTD/KYlQIpHh4ZG4ccdz+GbxGJg5zpY1doOarkcv19+g5+alMG6g/dx5r05vBc3wRv/CFiUsEE5Ywb/ufvil2NBiNWwMDYywNw+9fFLbSuYSBiuErn782CM+McPITINittaYueQ+nApaQSG1eBlQARG7vfGi8RMz7/82DMssHtgfQxqWuaTs1PIl7MF+e/WY4wc/20BPgr5crYXaC+qAFWAKkAVoAoUVAUo5BO4MkIgH3nBn3v6JZZe9M0f50NGPrwvkDWWRaUSpngXI8vy4mZvbohb07/DiWfhOPzgLW7P/B5lZ1zEmFYV4VzBCgO3P0a0TJXxsmnAMGhTvRhW9qkN15Pe+Pd5BPc7hmVQytwAS/rURHU7C8w56Y0LL6N4gyGBy5elu5gFtg+qj8FNy311WNcTnnA79ZwXdOAg3+LORQ/yBUWh76bbvCNLOcg3t33hhnxfqYD88cbKgHwLL/DPyfcngXxf3aKZDmDSCjN/PVY8c4XmL13Kl3+XfVVnEtLJEBqlQ9w6V13XNxwDNt7m7eRrV6Mk9o/6ruiF6+66j9PP3gkLl2UBzsm3qrvOkE+lZlFv8XV4R5IUDPnYWMDUUAJjERArU0GdNhXypLM0kkKtUiNRmeYxZgBzMxt4L3HB9SseGH4+BBYGIsTIVFmfyyy4L39MJSIoVGrEK7i43YxGQnitjCQQsRrEydUZ58xHFSBhWfgtaQcHWxMK+fSwEDdvPcIo4uBL0O7vwpyD72M5aLiuHjYIHYIqQBWgClAFqAIFRAEK+QQuhBDIR04dnSRHjXlXEJ2iFDgT3bqbSEWY2LYyjCTEy6dt5L2bYIDMUT1GYhF+cSmHaz5RmH7Ui8udpyFHaVjM61adewk8/igEp35tinEHPNCnkT0mHPKAVCRCz0b2WHfFF/EyFXo3KI0DwxsjPEGOoPcpIEnaUxVqkIqMCpUGxlIx7K2MUbeMBSrMuojQRJ0ohm4X/9mjWZQ0McBrt/awMJZ+dTzX4x5wO+nJH/K5deUP+RgGId4P8E5TCs61yn55LhoV3gSFoEz5ctAkxyBKJkbp4laf9NEok5GgEMPazJBb5/T8idy/Q4Pwt29gWaoijCSfOZ08Do89/FCzYSMY8yx8wFXXDYpE343/ZeRz/JqojEaD+/M6wc6Kp5OPYZAc5o1HQSy+c6qJr6W+ingbDAu7MjBgU/EuLAnlHEp+UvOFVaQiNkUJW2tzLYciIDrts0E0iw1+Dca2AixNsiax136A1PB9eheWlZ1QwiJrJcvsrl0L+VLhvOB8mpPvy1ZWEQnX3dCXN+RjoMLVbbPx1uF/GNS+Ppc3LLvGMCxOHjqEJp17Qxr3GhefJ+HHTk0+qS2TFPoEd70SUdGhODeaLCkeYmMLEBhHNLh34RRa/zIVZayNPzmVMjkKR3buRKM+41C9lNnXtgT3ew7yvQ7DgA23+EO+mnbYP7p50YN8O+/itMc7gTlOWThYGMN3dU+dIR9Zr3VX/TD58HOwXyi8xGvh8+wgFqbGVrg03RF3b3lh+tUwXlXT82x6OT0Ry6J3Q3scGt4Yks/cHKmTTzdhb/znzgG+hERt9ehvCfCR66GQT7f9QI+mClAFqAJUAapAQVaAQj6BqyMU8pGX/LH7n+CvW8JDrHS5FIYFSD4+E0MJUtNCarvVL43F3Wuh7+Z78ItMysABag0LkYhBfKoKC36ogRLmhlCl5Q8j8ydV+1pVK45L3pFIlCm5fgZiEdfn/PNw/HUzAGYGYmz4XwN4vovHRc9wJMpVSFWqOdjHqljYWxtBzQIT2lfmYGJKHldeELHAzE7VsKR7rQwA9iU9XY8/g9uJZzwhnwE83H6Aim9OPmUM5o/oA3XD0XCb2B8sm31WO1YZh5FtW2DioTuwf3cSk//2w86/FkGUJVyOQWr0M4xx3Yc+nZw5AOB35wTManeCnbkBRKwc5w/8jYl/XUDVYtKMdVcp5BAbGEEsFuHfzdNxX+WCxeO7Q61RI0WmhLFR9iCLg3yBEei74aZuTr75nWFnZcEvXFedgu0z++O+qiXWLp/I7bHsmkgswoqhHVFx6AZ0rByLPr1+x8ErR2Fh+AFyk75M7Gv8On0pWnfrColGg4SXF+FnVA+NKtiBZTS4vcsNzV3PoKujQ4YZjWVVUGtEMJBKEOl9Ef/77RROntgAEzEDeUoyJMYmyHqWD7PMcPLNO8PfybepP0/IxyDa9zqGjVmL/iP/h7adfuA+u9lhPpFYg4k/j8CkLdshenkB804lYseCfqRcTBZZ33sfwB8HYjFnWl8o1QwOzx+Eiv9bB8cqlsD/2TsPsCavNgw/SQiEvREEBQfuvfe2jmrrbtWqtXXbuv3dW9wb96x1te6qdW/coha3IgqIyJK9sv/rHAwGZHwhgQQ45/p7/QJnfc/5vkDuPO/7ylMwpX8/zDp8mRboUbWIdy+hNHeAmUiI4AcHsf9FKUwZ0AiKlHgEhcajRq3q2QLIdMjnfVUDyOeCfSNbFkPIdwMnHhEnnya/DTL1JU4+axH8V/fKE+SLS5Gi6ZKreBam5yq7GkpgZsSHVK6EVAOXqYZLFFx3JWArMsK9GW1Q3ilrmM4gH/fjuHLtHgV8CYnJRRLwMcjH/V5gPZkCTAGmAFOAKVAYFGCQT8tT0hbykeVjkiRouPAi/KPS/oDURytlbULzoW29/g7z/3mKRb1qYO+tQDz7SN6oqb1jzAzflEA9D1vcmtkWbuNPICIxkwOPDCXheQSgKBQIW/M9UiQyWqBDvbnZmMEvJBbNFl+GosCrDStR29WaXr+xmrMxp3OYeeSRBpBPCL9F30OmFOQepcgX4PTKEfjP8luMbmuNvQ8FGNmzUUZIpFRS7EJDK2VxGNe5I2YdvQHh68OY/28C1s4ZAqlMQXUkFZLJO35xzHNM2fgAa2YPBB88XNowBk7dF6CasyX4skSsmzISPZYcQEmjNEjLE/Dx6MBC/B1ggsqOZlDKxEhIAawsTcAXR+LQpSBs27sNTmZZ46t0yOd9BUqO50mdfHO7cIJ85Nr9Tq/H6kvA7oXfYstffhg46HuYqMMNpZIWhiGwmS8QYNVvP6DZ2I2oYvkOv4zaj/0Hl4MPOeQKHgWZpAni32DKkgOYs2QuTBRyfDw5F5ese2Ngy6oAT47dY75BjTGHUbOsbfrtIUvwxfhJu1G/QVWQJHAxsXGwsbEBgWZXj/6FH1efRntPyyxvp3Qn3ywNIN+mvpwgnzI5FHPGjMOAlQdQ2SoeXvM34qdxk+FmbfwF5KYmI1kOWJmbgS9QYuLg3zFhywbIn5yB13k5Nk7pgoSIAEQmWaCchxO9hpjXf2PdMRm8ZvSHRA7sndIL5QdvRaNKdoAsEaO7dsW0v8/BzfKz25HHw8UVP8HPojM6NqoE8MgHAEqQ0M6kkAdYv+c+/jy4HXyFKqgyo1TELXzj9Qf0XXcFMMoe5KqPal/FBftGtSqGkM8nDfJp2Wi47preeYJ8ZOmD99+j39Y7kGtFG7W8iOI8XKnEuPaeWP1DrWxVYJCP2w1CAN+wUfORmFR0AR9Rgjn5uN0PrBdTgCnAFGAKMAUKgwIM8ml5SrqAfGQLRx68x4+bbkEfabrJW/H9I5tSR9/PO9PemFVxtsDh0c2x8twL7PQJzN6NpVSigYcdbkxvj1ITjyM8M+RT11cqx/s13TBw223cePPpy0+UShwe3RRXX0Vi9YVXWoaaaX6g5gI+ToxrgTaVS3AePPPIA3gdecSt8IaZCfwWd88V8hEW5vuXF26k1sTgLjXw9qMCTmJfLDvwDFNmT6HhzAqFEgJeKk6euol2ndtBKI/9CvKtmzMEgT7emPlXPLxXz4CFEYF8rzDkf1vxU4+W4PN4eHxmB2wa9kUpGxH4ilScPfgXJu48+QXy8fl4emgRrrj8gNGNPTLoIoh7iVELD2P58jkw5WXtMqSQ720Yentf4pxfkUx1Z35XONtY5+jk4/EEeOOzG39cjcX0yYPw+GkIyliGY+X6Y/h52kJUdbWGkjgZeXL4nD6J+p26w1TAzwLyrUD0038wzus41v65E/bGgFFCAEaOX4iOPXtCSIDdg7/x2KwxWlcpDSVPjsvb5+OHFZdRq8wXyCdPeoYJCy9izdJxgBoE5wvkWDF6IHqu3AcP46ytVRTypSSj4azjHAtvKBC6ZUCukE+Z8hGrFq9Du6FT4Cl5inl/vcHU4S2wbtYU2DT4CSN/7gJjngA8ngSndm1DkwGjYW/8NeTbPP17HJ43EPfMOmDJhB/BUyoR/foQZq96iL4/tIZMwcOVXV5waT8GlVwtoFSKsWHhCqw5dQGuapDvuvdQRFT9DX3a1gLJy5fWeIh7ex3Tlp7Axh0roZTmAPlehqCv9yVOzlkyc/uqJbFvdNviB/m2X8OJR8GcX8ey60jDddf9mGfIRxzao/b4YrvPW+3yA2p9JcVzggbutrg4uTUsRdmnnmCQL/d74/LVNAdfUQd8DPLlfi+wHkwBpgBTgCnAFChMCjDIp+Vp6QrykZDYNedfYtKBh5zAkZbb/vwWG6jsbImpXarBs4QFJu5/SGGeSCiAyEiALrXdMKRFOUz++yHWX3qddXEQpRINy9jDZ0YHlBp/JGfIJ5HhvXcv9NvoA583UV8uQQEcG9sC115FYs2Fl7q4NM5zEGixaWADDGvtqZHnZOahB/A6+iDdpZjTgnZmxvBb2jMHyMeDXByHqyf/QpJdLXRq1RBx/qcwaek9/PnnQry9dwprVm8C36UORk2ciPLO1nh2aj1up1TBsO618XunTE6+Gf0wpXcHdFzwN5pXKUlhSuqnx5i6+T8sndyLfn11y2Q4fjcbVZzMIVAkYePM8eiz/O8MkO/FkUU4rGiI/rXcvjgQeQSEvcWCP25j3er5uUC+j+i9VhPIp8SdBd/D2TZ7yMfjKXDnzF8ISnVAly7tYSQOQ/ee/8Pef3ZDFuIL72VLEapwxoj/zUI9Txd8fHIWm05HwGvmz1g5KqOT78DRVfhj+kDwm47FoI5pjhd+3GtMXXoAU+dOgbFcgbDTXrhi3R39m1aBki/Hvonfoe6EoxmcfPLkV/h96j5MnjCQhp6rGnHy7VwwHT9vPoyyuUG+Gce4QT65HKFbBiHbFJ5KOYKe3sbD1xGoVKs+Knl6QPz6AiYcjYb31D5QxIfj2K7V8HlvgTkzJ8DByhQfH5/CnD9eYuua8Zj8y5iMTr7fqmDqjC2YvGQxHD7bJKP8dmPzFQssnNwbEgUPe/7XA+V/2Y4mlWyhlCVhZJdvMe2vsxmcfNe8h+K2rD6a1Sqbwc2aHPYEB84F4Y9964AcId979F2rAeSrVhL7fmtX/CDftqs48VAHkI+E63r3yzPkI89AVIIYPbyvZXyt5/zKzDrmVQEPOzOcGt+aftiRU2OQL2eFL125i+G/zUdSUgrtWNRy8GW+eubky+sTx8YxBZgCTAGmAFPA8BRgkE/LM9EV5CPbEEvl+G3PPezyCUhzMmmTV4nDdZFqgIt61sL4DpUREpOMJLEUQZ+S8T4qEUliGSLiU9Gtbmm6j/ZLLyJFnoXTRgk0KeeAq9M7wH38EXyMT81+31IFPm7og1v+kQiMUqu+yOOhex03bLnij6Wnn+X7dadDGJKHr0s1zOteM8vE5DlJOPPQfXgd9uUEZO2Ik29Zn2whnyQhEg8e+sGlUn34n/CGXeth8OA9xIyVj7Fu1WiEBLyCyMYRKWIFypfzoE4oniwSEwcNQV+vDfhzWO8v4bqnEzGliw22PbTGtF/af86nxkNS2FXM2vUBc0d2hIIH+OyYCYfOU1HZyRx8eRK2LZiGfqsOZoB8D/bOxjWb9uhWqYRaNVQeBEkf8OcFf0yeMAwmOTr5QtF7zXnNnHwLu8PZ1iZLJ59cnIhHd27CokwdJD8/g3DLemhf2xE9+8/G9t3LIIsKQaqxFVLjElGhSkVaMIInT8TKkd1QfdIhPNs4Gs3GfAnX3baqO7wPvsCkiUOgCmCVRz7B9JWHMWn6OBjJ5Ag/txw+Vl3Rp3FlgCfDgel90Hjy8Uzhuvcxfs5FTBrTBwo1Jx9PoKQuuW6zlsEtm4IlaU6+JDScfiRD9ers7j2+TIHQbb9kC/lS4sIREqNApQrOWDv+V5T5cQG+sfbH8J1PMWVgK7y8ewOlm/+AOh52SAv6BpTSOMzp3RLNFp3FxTULMX5TWrjuogtydDDxgW2b39Cymtvn3jx8uLIaKy8rMaRXc8iUSpxdPx1uXaehmrsVzcm3dPIsLPvn/BcnH3g4PKcXLDotRceGZTLcD6kxIbjz+D3atG6q5vDLePU0XPdlMPquOc/dyVfNDft+/6b4Qb6tl3HiYSCHV/+cu7hbm8J//QCtIB9ZITQmGa0Wn4d/ROHKz6e1gPqYQAnYiIQ4Nq41WpHX7Fwag3zZC3Tx8h0K+JKTU4sF4CMXySBfbk8M+zlTgCnAFGAKMAUKjwIM8ml5VrqEfGQrCqUSw3bexh8+b2ghivxuhD00Ku+g/i21AAAgAElEQVQI34AopKZI0hLbkxx6JHZUqYSrjRl4Ah5CPiVlHXalVKJRWQdM7VodA7feQHxq9gHHRlDizOT2GLP3HgLIm770psSqfg1w1DcIl1+EFUi4rjEfGNepKrx61oERoUEatpkH78Hr8H1O0MHO1Bh+K37MFvLxeHyQyqYkxHTHqK6oPHU3KkrvY+y0kxgxuhtCA17BpXZHNKtTPq38MVGIz8OhJb/C16wdJCfXYvoRkpPvCGb/9RLlrY0wYvoMCEl1FdqZh+hn27HomAA/dahEc+T5HlkD2xbDUNbeFHx5Co5s24hRW46nQz4BX46/FgxFxV83oKazaUZQx+NRKCqTZR1eSZck4boBoei9+qxmOfkW9oKzXdaQj1wHCTVWgIfz68cgrOI49Gtkhm7dh2PM/0YgJTIYAsdq+K59Y/oc0X0IeHhybDmm3XBDK/FJtBy7IS0n34g/0KyqJbpPmgVXtUq48QGXMcf7LAYO7EldeZ9u7YCveWt0rFUWgBynV4/Ht17nMoTrxtz3xrbnVTFtcBv1aF26vkBoBIVUli3oTId8Uw9CzOF558vkCN0+JHsn3+f7WCDkYc3U39Bi+FJUFt/FuCPhWDyqC4QCAfjgQ2T6pWgKn6fA7b3/w2u34Xi6bx3GbVoP+dOzmLb1Krr36Y8erapngLy3t07A89L98Vu3hrTS9h8TesBzyA40rWwHpSwRwzt1wpQDX5x8PJ4Mk/v0wGDvv1HZ6euKu7k9ehTyvQhC39XnuOfkq+aKfWM6FkPIdxEnfEkRJ81f09Rfj92tzOC/YSCEHHOU5nSGnxJT0dbrLPw+xGm5r9zulOL8cyUcTI1xZkp71CvjwEkIBvmylunCpdsU8KWkiGmHou7gU6nAIB+nx4Z1YgowBZgCTAGmQKFQgEE+LY9J15CPbIcAitlHHmLRMT8oSZ55Dm/+tbwMrYar3k9yKUpIIU0WHWkRCS4TaLXTNPpkpAQW962PiZ2q5/m98MyDd+F16B5HJ58x/Jb3hww5F97gQYmdv32PipN2opLsPmZ5v8bW9eNoxcevGw+xH98gnmeBlQO7USef8Zsj+GXJFezYswXWwi+58sj53PUehJTOy9GqnBN4fAEurBsNp16LUMPZAnxZ0leFN2RxbzFx1FysOLAPwmwKIuR0FGmQ7wN6rz7D+fblKZS449Ubzna2OVfX5QtwccNYfCj/O/o3sUDPQQtw4O+1tJptVk2SGIbQZAscXzSMOvmqWgWid8cx2HThPErbitT2x8fLk/PhI22Hkb0agdSG+Xh8Fi7a/oBBraplWXiDBzk2jOiM+pP2oUF5B87XqtpnOuSb8jfEOVRRVvWnTr4dQ5EszRniZIZ8k07GY834buCr4Gcaw09v5NkTCICJv6gKb5zGjKNx+GNBXxBWTIqXKBQK8PhGWD1+CNpNWYtqTgQU8rB70vfw/HUnmlS2AxTJGN2VhOt+LrzB4yEl6Bpm/f0RSyf/SJ4AjZ/gdMi36gz36rrEyTe2c/GDfFsu4ITvO63d0BTybfxZJ5CPHHhcsgSdl53FrYDIAvkQR+ObrDAP4AGuFiJcn9cVZR2zLvCT1eUxyPe1KmmAbwFSUoqPg49BvsL88LO9MwWYAkwBpgBTIGsFGOTT8s7ID8hHtiRTKHD8fiCGbbuBmGQxc0BoeU6q4W42ptg2rCW+qeFKXWF5bTP/ug2vg3e4OflITr5VAyCDUTbVdXkQGBGHlRzbRnRBpSm7UVl2H9PXvMbOzRMgkSshSYhAwIcEVPJ0h5IvoFVzaRVcWQxGtW+HeSfuQvj6IOacSMDGBcMhlcTj/IW7aNS6NUykEZg+aSVmr1kMcyEffAEfp1cNh3OfZfA0E0MiTsaWOZMxyPsoXIykpPgpzu9ahDjPfujdlIQHa64ShXxvQtB75b+csQ6trrukbw6QL00n4nw8v/53fPAciwFNzfB9//k4eGQ9zAR8KMSJ8Hv2DtVqVIaAz4eAT7CSEgIjPpaN6IkWE7agmsU7DBi2FwePraZFR25euojKTTvAxpSP9TOn4dvxc+Fhm1YZNujQFFyx74f+Dd0RnyrGgSnd0Wz6v6hV1pZWN456cRZrLyRj1m/dIczD7UQhX3ISGk7ZBzEH6y6FfH+MyBbyySVJeOP/DibmxvhztRfq9ZmIcpLHWH41EVMHtqXh29HvfPH3rSQsmDEEyeGBiIgX06rSPL4SaxasQP9p/4PizS3svCPH1EHNkRT6GDv3X8WkZWtQUuqHPdfiMaBHa1qEg9wsW0d3ROWRu1FK/gp3fe9h08aT+PvaOZQwN4YsOQKr5izGoDlLUcLic7VdDW8nCvmev0Pflf+CkkgOrX2NUtg3tgsSJVkXhuEwRY5d+AIjQCknxZRhZCSAXCYD6HNJqgYrQH7OUypAcq0aCY0gl0mpVgI+D1KZ7mvOkkfUzJiP4ZvO4oTvW61BGg3X3TxEZ5CPiBmbLMHCow+x6vQTzu5ebc+pyI9XKNGlTmls+KUpSttbaHS5DPJllOv8xTQHX2pq8XLwMcin0WPDOjMFmAJMAaYAU6BQKMAgn5bHlF+QT7Wtl6GxGL71Gm68+khzqbGWNwX4SqBz7dJYN7gZyjha5W0StVEzD9yE18HbHAtvmMBvzaBsIZ8sORr3bt+FkZklIgKew9TNE6bKRASHpqB8uZJQKIGUmBAERirRq39fJL27h1ehSTAxFlLQEBYcDMdSHuBJEhCZKIezgy0U0iQEBH5Eo47dwf/gixj7uqhd2oZeAYF4949vg1OrgbBJ+Yizf23EqSdK7Ni1ilaUDf7vMh6Hm6Brx6ZQksXz0NIg33v0Xn5SM8i3tD+c7e2ydPIpZSm4e+0KYGqF+PC3kIhKwslSgBf+wahYsRz4PECaEoMnz4PQY9BQGMe/w+PXIRCJRPQKosNDYGrrApFAig8f4+DmVgKQpyLwXTA8G3+LisIAPIx1QbNaZdLds6HX/8A7x3aoW1KIG2cOYMXWS9h1/ChcrIRIjg7EPydv4Pv+/WGWTc693KRLg3yJaDhpD8fCGwqE7h6dA+RLRsDbYJiakmumGJj+j+Zx/Ay1lXI55Eo+XN09kPLpA6ITJTD6HJYpNBJCJpXS+5p8i1RJJVBVKBTCzMYBH/zuoGTNxrASGaVfWuCLx7D3qAILYzle3buAe58c0P/bRjDiyfDS9xZMyzVEadsv4cG5aZL55+mQb/kJDSBfaewb/12+QD6BMhVbZg+DvOn/MLyhEENHLcDUzTsRfnoVjj61x4olo/DX4mEIceyE8b1q4de+gzB+23EI/9uPnRcj4O09F2JJ9qHumupD+qdDvo2nceI+gXzaNXdrM/hvHaZTyEd2RADokXtvMWH3LYTGJWvtONTuKgv3aJFAgJk96mJc5xowN/nyPHK9Kgb5vih17sItCvjEYgn9ZnEJ0VW/V1i4Ltcnh/VjCjAFmAJMAaaA4SvAIJ+WZ5TfkI++gVMqsfLUf1h9yg+hsdnkxtPyOorqcBJq6O5ggSnd6mBo26rUSaOLNnP/DXj9fYubk4/k5Fv3Sw5OPl3sKLs5FJBK5TA2FmZw5BFwo0wPDyWOLOIylFNQFh+fCEsry4zxnBpukUI+/2D0XnaCVmzm0nhyBe4s/wnO9vY5h+tymSwPfcSpYpiIMsEoQkTVdOLxSMh1mjssJSkOppa2oHauPLZ0yDdhN8QcLJM0J9+eMbmG6+ZxO7kO0zSsnuSOzCsoVm2GQr5nb9F32T/cc/LVcMe+Cd/nC+QjWSGf3bkCfqm6qOzIx4Ur99CwTRukBD3Cq2gLNG9YGW8eXEKieTnULGuPC/+eRf2O34EX9QqPg8Ro3bwedfjpsqVDvvWncOJ+gHbOb/KaaWMG/20jdA75VNf8IToJk/fexPF775CSQ25PXWpUVOYy4vHQtIIz1gxujloe3PLvZXXtDPKlqXL2wk0MHz0fEomUfl0cAR+5bgb5isorBLsOpgBTgCnAFGAKAAzyaXkXFATkU20xOlGM4Vsu4cS9t5Bw9kdpeYGFeLgJj4d+LStjw68tYWqsudMhp0ufuc8HXn/d4Ab5SHVd718hQ0bQVoilzXXrFPK9Dkbvpce4Qz4SrrtikN4gX64XlQ8d0iHfuF0cc/LJEbpvvN4gXz5IkOuUFPI9DUDfpce4Q76aHtg3qXvxy8nnfRIn7r3R2iFHnXw7RkFoxC08OtdDzKbDXf8w9F97Du8i45F3VJ7X1QvXOPKBlaOFCZb/3BwDW1TWevMM8gFnzt+ggE8qTSsYVlwBH4N8Wj9ObAKmAFOAKcAUYAoYlAIM8ml5HAUJ+chW5QoFAiPiMXH3dfzr+xYyDu4fLS+xcA1XAkI+Dz80rYQF/RqjlIOVztx76kLM3HcNXvuvc4R8IvitHwYZr7hBvkD0XnKU5sTj0mjhjZWD4ezgoBcnH5c96roPhXxJCWg4bjvEHByBNCffgUnFEPK9Qd/FR7gX3qhZBvv+16v4Qb51/+DE3dfaQz4bc/jv/D3fIR95npLFMtx9/REjt17Cqw/RoHZi1r4ooADsLUVYPqgFujcsDxvzvIe+q8ta3CHf2fM3MYwCvuLt4FPdE8zJx150mAJMAaYAU4ApUHQUYJBPy7MsaMin2i4J4X3wNgI7LjzGvmvPkZAqKd5vjhRK2FmIMKh1VQxuWwPV3fMexsTllpi59yq89l/jBPmcLEzxZNNIgG/MEXdx2YHh97n38h26Lfibs0OHQr5Vv8LF0aH4wGsC+RIT0GDMFs7huuF/T4GSRxxWxQOGCPiAz5O36Db3ACDk5ixrTyDflD7FD/KtPaY95KPhuubw/2NsgUA+1StZQooE5/8LxIbTj3DjeQikJKSZb/ivc/myw8+XXsXNHr91ro3ujSvAydpMp0sVZ8h35txnBx8pmFPMHXwM8un0sWKTMQWYAkwBpgBTwCAUYJBPy2PQF+RT33ZodCL+vPoUh66/wNPgSEjkirScTEWZAXw2h5kI+KhdpgT6tKiC/i2r6PyNUHa3x8w9l+G17yonyGduLET3hhVAwg6LUyP5Iy/6vePsyiPVWlcP64hSjtZf0uAVccHIbZwikWDYmhNI5eDkI5S4Y60ySJakvTktDo3k0RRL5bj1KoRzrrn2tcti35Qfiw3kI/cBqa47bM0RnLjzSuvXfgr5dk8oUMinupcVCiVuv/qA3Zef4vT9AITFJoIWni7qL58kNSqUsBKZoG1NdwxoUx2d6pSFCUewrelrQXGFfKfP+tAiG7LPuSCLc4iu+j3DnHyaPkGsP1OAKcAUYAowBQxXAQb5tDwbQ4B86m+OfN98hPe/vrj2OAhhsUmQyj9XcfxcWVPLy9Xv8M+hycYCAdwcLNG6pgfGdKmH6u5O6ZVDC2qDM/+8BK+9VzhBvoLaU5FYh4AubtG9ReJy6UUQGM8v6gSjYI+rW+NKWDCwHcSfnToFu7oeVlMCxkYCzNt/BUd8nmsP+azN4b93kl4gn7p6KWIpDt16id2XHuPx2zBEJ4mhUKWoKCK/08jjbyUyRoVSDujZpBKGdagNW4u0iuD52Yoj5Pv3zHUK+OTkg1Dm4MtwezHIl59PG5ubKcAUYAowBZgCBasAg3xa6m1IkE/9UkjuvrcfY7H2xB0c9nmOiNikNHZSGPMdKZQQ8HhwtrNA31bVMbpLPer2EugRjMzcfQFeey4yyKfl88OGMwXyQwES+k3+K25NyedDqQNe7G5jAf99U/UO+VTnR7ieWCrFjefvsfjgTdx/+QEJyalpr7+FzbFObkuFAqYmQni62mNK7yboVN8TNmaiAv2wqrhBvlOnr2HE7wsY4MvmRZFBvuL224JdL1OAKcAUYAoUZQUY5NPydA0V8qlfVopEhtBP8XgUEIbLjwJw/sEbhEbGIUU9PNAQ3iiRNz80ZAkwFfDh5mKHTnXLo03tsqhepgRK2lnCRKjbKrl5Pf4ZO89h0e7zDPLlVUA27msFyI2fkzuJkI7ix63YnaIHBUrZWiDg75kGA/nUJSCPQWxSCt5HxuPm82Cc9fXHzSeBSEgRQ0LieulzpAfRslqS/k4jH1LxYWFshJoVXPFtfU80q+6Bcs62cLQxB19PjsTiBPl+HvA9BXyKz3/zsBDdr29WQ4R84YlASBzwObJaZw+1rh85EyPA1RqwMy2cn6PrTFg2EVOAKcAUYAoYjAIM8ml5FIUB8mW+RJlcQaHf43fheBYUgWeB4Qj8GI3AiFiER8XRHGqfg3y/DNXFX0VqlYBphCIAIwEfzg7WKONkA3cXO9Qo64wqpZ1Q3aMEde7p062X063x5F0YngWGcc4RpuVtxoYXeQWUuPgiDq/DU7LkfOR56VTNDu72uqmsWeTlZBeohQJKmAuF+LZJFb0BKE02T4pQpUpkeP3hE168j8B/AR/x+n0UgsJjEBgei4SEZPr7LC1A83PTxe8zMlWm32kCJWBqaozSJWzh4WSDsq72qFWuJCqXdqC/1yzNTAxG0+IE+W7f9QO5T0hjgC/rp8tQIJ9YBhx9Bqz0AQjkKyzNiA9UcAB+rQ90qgBYGLM/DwvL2bF9Gq4CyrAg8JzdDXeDbGdMAQNWgEE+LQ+nMEK+rC6ZJDtPFksRn5wKArBef4hCYFgMouKS8CkuGVHxSUhMkUAsliBFIkWqRE7zXdEUakollKTOBzFR8Hg0goo47kTGRhAJhRCJhLAwNYGDlRkcrMl/FijjYoeKbg6o4u4EKzMRzEyEBRqqpOWxs+FMAZ0qQN5/rr0UjHvvErKEAATy/d7WDQ3KWOl0XTYZU6CoKkDy0SalShAWnYjHbz8i4GM0QiLi8CkhGVFxiYhJSEFyqpT+TkuVyuh/EpkCJMpbBYRo/SoeD0IBj/5OMyW/10yEEJkYw8ZCBAdrc9hbmcHF3gplne1QvawzSjvawMLU2GBc59mdb3GBfOrXzwBf9k+7IUC+uBRg4mngUgAgy0DlC8+rFKmTM7Q+MLQB4KDbgtiFRwS2U6aADhQggC911wKIBs9ioE8HerIpip8CDPJpeeZFBfJpIgPJ90dgYGKyhBb2UCqUNBk6eTNEQo9IAngLM2NYmokM1omnyfWyvkyB/FaAQL41F4NxPzB7yDe2nRvqeTDIl99nweYvfgqk0g+4xEgWS0A+8CJudtLI7zOSxpaAPStTE5iJjIvMh1HFDfIxwJfzc61vyCeRp7n3/nwIJEoK92uQrSkwqw3QtTIgMowMM4VbULb7YqeACvApPgaC7+LBQF+xuwPYBetCAQb5tFSxOEI+LSVjw5kCTIFMChD30OoLwXgQlD3kG9/eDXXcGeRjNw9TgCmgvQLFCfIxwJf7/aJvyPc0HBhzEvCPyn2vhaFH49LAis5AaZvCsFu2R6aA4SigDvhUu2Kgz3DOh+2k8CjAIJ+WZ8Ugn5YCsuFMAaYAdcKuOv8eD4Ozh3wTO5RCrVKWTC2mAFOAKaC1AsUF8jHAx+1W0Tfk2/cfsOoGEFGI8vDlpKylCfBnb6Cum+HUAeJ2J7BeTAH9KZAV4GOgT3/nwVYu3AowyKfl+THIp6WAbDhTgClAId/K88F4FJxEwwMzN/KtyR1Lo4abBVOLKcAUYAporUBxgHwM8HG/TfQN+eZdAg74AUmFPFRXXfH13wGdKwIkTx9rTAGmQM4K5AT4GOhjdw9TQHMFGOTTXLMMIxjk01JANpwpwBSgecCWnw/G4/dJWVfX5QFTOrqjmqs5U4spwBRgCmitQFGHfNNnr8PWDXNQwZNVZuRys+gb8pFQ3RMvAHkhLbiRlcazWgMD6gCmQi4nwPowBYqvAlwAHwN9xff+YFeeNwUY5MubbumjGOTTUkA2nCnAFICcQL5zwXgSkj3km9rJHVVLMsjHbhemAFNAewWKOuRzsLdlgE+D20SfkC9VBow4DlwOIJWtNdi0gXcd3gAY1xSwMDHwjbLtMQX0qIAmgI+BPj0eFFu60CnAIJ+WR8Ygn5YCajFcKlcgIVWOhFQZhSSsaaYAqRxpYSKApakRjAW8IlM1UjMVDKM3uX+XnQ3G0w/ZQ77pnd1R2YVBvoI+MYlcgch4CSISpBDLipDNpACF5PHIG10BnK2NYWsmpFVrWdOvAkUZ8r32D2KAT8PbS5+Q72MCMO4kcCtYw00bePceVYF57QAbUwPfKNseU0BPCuQF8DHQp6fDYssWOgUY5NPyyBjk01LAPAyXyBQIiExBVKIUEhmDe3mQMH0IUU8o4MHWTIByjqYwNzHSZjo2No8KEMi39EwQnoUmZxuuO6uLOyqUYJAvjxJrPEypVCI4OhXvY8QQS5VZnovGkxbjAdShwwMsTQTwdDKFrTmLYdPn7VCUIZ8+dS2sa+sT8r2IBKaeAR6GFlb1st53Mw/AuyvgwH5tF62DZVejEwW0AXwM9OnkCNgkRVwBBvm0PGAG+bQUUMPhxLX33/tESOUM7mkoXa7dibmmhqsF7C3Ym+9cxdJxBwL5Fp8JwoscIN/srh7wdDLT8cpsuqwUIIVQXoclIzSuCGWBN7CjrlbSHE5Wxga2q+KzHQb5is9Zc7lSfUK+28HA3IvA8wguOy08fSo6APt+BEqwelmF59DYTgtEAV0APgb6cj4qRVQoUlePhXGXwTBq3Fkn5yp/6YvU7XMhbNIZxj1GZTmnqg/f0RWi31dAEfyKjlF9zTOzROqmqZC/8IWwVY9s51FNrpqPfC0aMheCSvV0ci3FYRIG+bQ8ZQb5tBRQg+FiqQL3A+MhYYBPA9U060qC6Op5WMJSxBx9mimnXW8ZgXz/BuFlWNZOPlJxd853ZajbkrX8VyAsVoxnH7M+i/xfvXisYMTn0dcaM2NWelIfJ84gnz5UN9w19Qn5Tr8CllwF3sUYrj552ZmtKXBmMOBqlZfRbAxToGgqoEvAV9RAnwp+cT15vms5CtIIOFNvKsCnTIgBjEWc4FiWa2caq+rDs7SFaPxa8B1KfrVV2e3TEB9YBdXetIV8qvnIQlygYHY6CCrXg2jkEq7SFol+DPJpeYwM8mkpoAbDAyJSEPgplYXNaaBZXro6WQppgQcey5uVF/nyNIZAPq9/A/E6LCXL+5tAvnnfl0EZBwb58iSwBoOIS/heYDzIhwqs5Z8CJHzX1cYYlVieyfwTOYeZGeTTi+wGu6g+Id9+P2DNDYDk5itq7epQoJx9Ubsqdj1MgbwpkB+Ar6iBPi7KSo5uhPTq0XSQlhnykTnUQZ+mgCt9rDglAyBUnzM74JbZpZfZ2Zedky8DmOQiwuc+BDiajPCCZP9KKD4EaDAyrWtOwFLjyQxsAIN8Wh4Ig3xaCshxOAlnfBCUgESxnOMI1i2vChCg1LicNUyM+Hmdgo3TUAGZXImF/wbCPzx7yLegW1m424s0nJl111SBuBQZdQyz4hCaKqd5f3NjPhqWtdZ8IBuhtQIM8mktYZGaQJ+Qb8MdYPMdIDZVc0kFfJrqE3IFoOskLuRvIfIfqeuW19puf/UFGpdOm4c1pkBxViA/AZ9KV76LB0SDZ4Hn7F6kpeYC+YgA6i44k74TcgzbVYdxJn0nInXLDCjFKTDpOQqSU7tAXYHZNNXcWYXWagz5MoFFTQ9SmZyAVO9JFPhlhpsqAJmdA1LTtQy9P4N8Wp4Qg3xaCshxOHHV3HkXz6roctRL227GIiEUzMmnrYycx5MccHtuhSEkWoysrHzkDcLwliVpvkRdv5HhvMli0pGnUECSKmOO4QI4b1LVu5mnTQGsxJbIrACDfOyeUFdAn5Bv4RVg9wMgVcb9TAQ8wMkcqOoMWJkApHjHm0+AVEefA5O6QJ4Oaf9FJqbNH5mkOexb1xXoWhlgn5lyP1vWs+gpUBCArziBPq6Qj2jCFWypgCABY8LWvWgePZ6JaYaw3Owcfirt1feVDgpzgIN03OeQYJ5DSZpDkIDFzLn36DUEPM3w/Zzy+qn2oe7S4+JCLGpPHoN8Wp4og3xaCshxOIF8t9/FQ5HXj1M5rsO6kU/DlRh/IQpPIljRgQK9HwhUzenTfhLfyAhfvh9J/ZIirGrrAEk+v9aQo87rcWozNt8F1GABBvk0EEvHXRnk07GghXw6fUE+kmJ56lngbz/NXg8rOwHTWwGkgi0BaPFiYPwp4Ly/9gdhYQL0rQGMaAg4WQAyBXDBH5h/GfgQD9BK4Rwb2ePQBgzycZSLdSuCChQk4CvsoE8F2nILIdUE8qn65pabT1vIpw7R1J1yeXHyCdv0hvTyIeoiFNRsnu7MUzkG1d16qrBhddeiJo9Rbg5HTeYytL4M8ml5IgzyaSkgx+EM8nEUSgfdCOSbcDEKjyOlOpiNTcEUKEQKKIEGriZY2Zob5AuPjoW5yAQWZqaQyuUI/xSDEnY2IM7M0IhPKOPqnOXFf4j8hIcv36BTk3owEqQVnsga3PGw5di/6NGqKRxt08Ja34aEwe/NW3Rr2TjHvJkyuRwCPv9L2DEPkMkVEFCYbBixYwzy6e/ZYJBPf9ob4sr6gnxxqWmQ79RL7qoQF9/01sDAOoB6jbDQeKDNdiBJy88nG5UGZrUBamR6+Z50GjjyNA36cW2/1kvbK6svxFUx1q8oKaAPwFeYQZ+uIZ86DCO65JSbTwUDCTQTVGnwVUVcMj4nJ186TAQy5ArUGPKpOf9U+1XNrfpaHSiqIF3mgh9kvyRsV+BZk1bwJXPI/f3SC5WonIAM8hX4K46Ep1Rq8llZgW8wfUEG+QpGewb5CkZnsgqDfAWnNVvJwBTQEPIFh0Vi2vodmDa4L8q5OWPYonUo6+oCU5EJ7j19iUWjfkYlj1JfXeSyvUdw4bYv6lepADtLC6RKpZDI5Jg6qA/MRCbp/e8/f4U5m/egVqXycLa3hZlIhJDwSPz36g2+bdEIUdGxFP4N6NwOgR/D6bNLwJ7Po6dIShHj3rNXcLSzAQV+AgE+RceiQY1KGN2ra46m0YI6FQb5Ckrpr9dhkE9/2hviyoApfLkAACAASURBVPqCfEGxwOwLwGUN8qWbCoGlHYHuVTMqSczXXf4AnoRrp/B3lQGvDoBNphS43rfTCoRINAgJ7lwRWNs1I4zUbndsNFOgcCigT8BXWEGfpm603HLLpefIk3xOeJpDpV11yEdyG6pXyFUV9sgO8mWGibpy8qnChRX+/2XYj9zPh36t7nhUh3wmv86BeMe8DHn51CEkAXuy/65D/sIXDPIV+OsJg3wFLrmBL8ggX8EdEIN8Bac1W8nAFNAQ8gkFAqzZfwwdmtZDCVsbDF+0FqsmDKcXNWPjH1g1fgRsLM2h+syKGOievQ3Cgu0HYG1uhpG9uyA08hNW7ztG//1t0wYwFhrR8VFx8Vi0fT/aNaqLPacvolfbFjh44Rra1q+FUi5O2HTwJGYO7QeRUAjP0q548iYIIRFR2H3iHPp/2w5xiUnweeCH3fMnY+Ds5Vg6Zgj+OHUB37VojOrlPdL3pM8TYJBPf+ozyKc/7Q1xZX1BPgLk5l8C7gRzV4WE5y7rBPSqltGUTKJohxzRLmSXvEb3qQ4s7gAI00zW6W35dWDTXc3y/tUpCZDiGwRMssYUKC4KEMCnSIjN9XJTvSfm2ie3DqLfV+bWBXxLm0JRjIOrky/XC/7cQT1vnSI8mEKt3KriZp6buOdII2OzairQJrt+nFb8JU0byEfGi4Z7QXwgrVougXB8z1oZ8vXJn9/7qrpwOuRzKEn3QIBkZgiq0kP9Ohjk43o36awfg3w6k7KITMQgX8EdJIN8Bac1W8nAFOAI+eQKBd6FhkMul1NoV6+yJ0gI7qaDJ7B99kQK2Mau2IQGVSsiJSkJo/t2h5WFOV68C8aa/UcxcUAv+Dx6huCwCIRERqFDw3ro3b55Bnfd+bsPcPr6XbRuUBsX7z9C05rV8PeZy2hWpxrKlSqJw5dvoWOjOoiMicWwHp1haWoKqUyOftO8sGzCcCQmp2DS2m2oWNoNr9+HwsPZCeHRMZg/YiCqlWOQz8DuvALfDoN8BS65QS+oL8h3MwjwugI8CdNMnoXfAP1rZcx1RyDfsmvA+tuazaXe20wIDK4HTGnxdVaD6eeAA36aheu6WgGXhgDmxnnfExvJFCiqCiSNaaf1pRHIR0Iyi0LTFPIRaEWh2MglX11+5kq3pENWxTSy0009R59q/pzCdWWPrgGpSbQSL8/KDvxSnpDdOcvpWAhINO49hoI8ej3j10IFDcnPTAbNyJCXT+XCUweWmrogVRtjkI/TEemyE4N8ulSzKMzFIF/BnSKDfAWnNVvJwBTgCPmIM++yrx+CwsLxz5XbqFGxLF6/fY8BXdvDzckePPBw4/EzREbHYWDnNnAr4UjDZfedvYyerZtRt96Fu4+w9dgZmtNv2dghcLK1htDIiObZI/OfvnkfJ67fQf2qFWBnZQlLM1PweXwaUO8fEkr73Xn6EtXLumNQl3a4+uAJPsUl4J/rd6ir0N7GEuGRn7DPayr6zViCFeOHYec/5/Bt84aoUb4Mc/IZ2K1X0NthkK+gFTfs9fQF+U6/SgNzAdGa6TO6UVphDBvTjONuBQEDDwFiDSr1qs/gYQv8r0VaRVz1RvLw/XQQuB2kWYVdEyPA97evQ381u1rWmylQNBVgkC/T68zt01+FoeZ08ipnWuZce1kVpiDzZM5tl3ludcho1LQLpGf3ZMjjl1t1XdXPCeQT/b4CqjBfLnevCkqqQnSVUaEZoKTk0DrqJjSq1QLygCdQJsRkCLVVd/IJqjWGIjwoQziuan5BuWrgWTtA8d4/3Slo1Lgzly0Wuj6s8IaWR8Zy8mkpIMfhDPJxFEoH3Rjk04GIbIrCqQBHyKe6OFMTY/SaOB89O7ZEq9rVsezPw+jSvAFK2Nth46ETKGFni8kDe1Hop4J3F+89wvZjZ2hRjmHdO+NlcAjWHTgOSwtT1PQsh5IOdujUpD6FcCbGQpy//QC3nrxA/45tQByEpHDGqZv3UMrZCT1aNYGjjRWt0iuVyZCQnIIRC9dg1aSRtAjIjI274F7SBUFhEXBxsEPkpxjMHvYTGlSpYBDnw8J19XcMDPLpT3tDXFlfkO+vx8BKHyAsQTNVSFXduW2Bio4Zx0Unp1XZvfxWs/lIbxKe+015YH77tKq66u1lJPDzobTqupq2q8OAcnaajmL9uSiQkpKC1NS0fGMikQimpqb0dyd5fSNOex6PD0tLC/ohmyE0iUSCx4+fQCwWw8TEBDVqVIexsfY2z5CQEAQFBYPMn5iYiI4dO0AoNPwYcQb5Mt6Vmjj5sgN5ZEYVzMtcpTerghWkv+r7fLdy6a5A1V7U3XJ5gXyqfQpbfA8VTCNzS6//kwEEZi6cQcetHpsO8xQfA9PDgalqmfILZh4v3u2VLeQjzkRWeENvr4jMyac36Q10YUOGfKo37wUlXX6vxyBfQZ0kW8fgFMgD5Os9cR4mD/4RgWERKO9WEnvOXMJ3LRrRnHmrJ42gLjzyzG44fArxSclIThHj46do9GrTFOfvPICjnS2qlCmNnSfOo2HVCnB3cUL3Vk1BACKfz8f+s1dwwucOGlWrDIVSQed68votOjatj95tm2dw5EmkMgyYsRirJo3C249hcHd2hIdzCfw0aylWThgOP/93aFq9EkxFmTLK6+kgGOTTk/AAfRN86tQpdOrUCTY2NvrbCFvZIBTQF+Tbcg9YexNIEGsmA3HwregMtCsPkGq7qkYcdz6BAKmEG5HIfU6Si8/THljYHmjknlbtXL1tugOsuwUk5qFy74EfAQIlWdO9AocOHcG0adPpxIsXL0Lv3j1BwN+MGbNw4sRJuLqWxM6d21GuXLkcF3/79h1OnjyZpw02bdoU9erV5TQ2JiYGQ4YMh5+fH2rWrInt27fA1taW09icOt26dRsDB/5Mu+hyXq03lssEDPJlFCizm43/Ob9cVjJmB+wyh+kKKqXl1Et/jeToFlQvxEGq05KWF8iXXvDiM5Qj85CwYUhSM7gEs3IZEhCnjI+B8fdDobqOzDBP5RbMDvJl1k7lemSQL7+f7mznZ5BPb9Ib6ML5DfnEEinCo2Ph6mQP8u/kVDFSJRK42NuB/PFHqlOSRPiujg4Z3lQTBw15E16htCt1x/D4fDpeaJTxU0PyyeKdJy9Qs0I5Wj1TBeoEfB7kCiV13bz98BGNq1fJ8Nflp7h4PHoVgJZ1atA5E1NScOTiDXRv0wRW5ub5cloM8uWLrGzSwqBAXiDf5PnUPdCyXk3069AKE1Ztwav3H/Drdx3Qu11zyOUKeuUpYgkNzT17+wH2nr2MlnWq4+7TV7C1sqAVeU/duIut08agpKO9WqEOHvafu4oLdx/SghsKUj6SB3yM/IQXge+xbtIIWJqZ0f7vwyPx6PVb/HHyPK3oW6ZkCbyPiKI/9/nvKX19IuNJtd3h3TvRKrz6bgzy6e8EGOTTn/aGuLK+IN9yH2DDbeDzyyRnaQiE61cLmNDsa9ddkgQ49RJYeg2ITOI2paM5MKctQKrhZi64EZUMjDoO3AvRfJ9k9ZWdgT41uO1DX72Iu8zLaxFkMhnc3Nwwb95c2NhY53k79+7dQ79+A/I8XjVQBe6ym0hXkE+b/ea2R/W95xXyBQUFYe7c+YiPz9pKStyMAQFv6fkRhyCBmsLPRbyy0m727JkUBuq7MciX8QTU3Xm55YrLyvWnXk03uwIbFLJtmkpdbjlV51VBN/V9aAr5VFVwyZrq82Tep7DjgPScezntW33vmUOUc3PyZb7XGeTT29PPIJ/epDfQhfMb8hGAN3ThGtSqWA4fIqNhYsSnFnqSA8vS3AzxSUl4G/QB3lNGw9XJIV2liJg4DF2wGo72tmhdtwYUFOa9xOCu7WkyflUjMPCPE+dx9+kLTPulLw6cv4pmNavCP/gDTcYfHZ8AEz4f80b9DIfPf1iRJPrGQgHGr9iMcqVc8fsP3+Hgpeu45vsYE37qhbKuJaAkE+u4McinY0HZdIVHAQ0hn0QmxS9zV6J1/Vr4sUMr3PzvGQ5cuAZTIyHA5+GbhnVRpWwpuDk5fob7oLn2zt95iJG9umDvv5fg6uKIptUrY87WvVg7cQTc1F5f+Dwe9p69gnvPX2Nkj870wwYS+hscEYm9py7SyrkE1hHIR0J+Q6M+YfB3HWhoLglVMhIKoZDLMXrJeswbORBW5ma4++QlOjSuC2MDCOVhkE9/jwaDfPrT3hBX1gfkS5ECi68Bu7Iu2pirTPZmwKZuQAM3QJDpMwsy9/VAYJUP8Dwi56kqOQJz26XNkxnwkZF7HgGrb3AHhplXm9QcGNs018vRWwd15xvZhC6cYNpAM3UhcgNohgj5YmPjMGfOXJAQ2sxNKpUhICAgPVw3OxhnZWWFuXNnw93dnU5BxvzyyxB8+BCqk/tk//49aNCggU7m0mYSBvm+Vk/doZebturhuFwBH5lTHSaqg750193nhcnPjOq3g+T4lhy3ogJu6jn51MdlBe7UC2UIKtSG/PUjGoIrbNMb0suHqNOPU/vsEFTGRNB8hjmBS9V8ucFKTusWgk4sJ5+Wh8Ry8mkpIMfh+Q35YhOSMGqJN/bMn4y/LlxHxKdoJKWI0bl5QzSqVhG3H7/AruNnsG3OROrUU7UVew7jhq8fZo0chIbVKuLwpRs4ePYy9nhNS3fKEA7HgxICvgDL/jyI+BQx3gR/wOQBPVGrQjnq7rn33B97/r2A+SMHwdjIiI4l+3gTHIIUiZS6dGpXLI+Lvo/QtVlDChIHdW6LlnWr6xz0McjH8aZk3YqeAhpCPiLAtYdPcPPxc/g9f42urZvip45tIBQKcOfpK1pJ18rMHDOH9KXgjTh4j125iaNXbqFprSowEgjo8yuWSnHR5y5WTfmNOvBUjUC+P/+9hOPXb6OGp6pYBg8JyckID4vErgX/o3OQpoJ9xHq87u8T+BARBZEJycnDg8hYSNcg7hcTYxM0rOpJ3cH6bgzy6e8EGOTTn/aGuLI+IF9EErDoCnDkad4V6VkNmN0WsMtUgIO+kUVayO7JF8CxZ8DrKCD1c0EOUhCjrivQsSLwQ3XA1OjrarpkDpIrcPy/ACnoQYzUeWmkCvCSjnkZWTBjrly5ipEjR1MXGGmGCvmIC27//gNwdHREnz696V41gXzkg69r166hQoWKcHNzzSCuOpQcPnwoJk+elKP4y5evwJYt22ifzCBS3a2X1xPMHGYcERGBo0ePUTioi9a1a1eULVtGF1NpNQeDfFrJlz44p/x82a2gDhNzc89x3WXmwhvEyUcq4WZV/ZfMSdx0pJAGydVHxkrP74dJv5yfvez2kl0Yr3p/lXtP9T1dXTdXfQq6H4N8WirOIJ+WAnIcnt+QLy4xCUO91sIMQLxYgub1aiApJRWt6tbEP5d88P5TNKqUdceCEQNBHHbkDfWOf87hQ9QnTOrfExNXb4GNlSVCo6LhNXIQfUOvarEJiRi7fBN6tW8OJzsbXHvwBI/836JL0wa0QqdcqUDrOjVoxcvKZUpBRB2EPOr4OXjmMrynj8F//m+x6+gZbJk1BikSGcYu20gdgeVLleSoIPduXyBfHpLPcF+G9WQKGJ4CFPKJsLK1AyQc39GREHqZTA5zUxGtjqveiPOONBWII/8mqQDI801y7qV9AJD2ZpS83qhC+dXnIK9N5PXGwiwtoTiBeOTNikQqhVkOufVo3xwaAY76bgzy6e8EGOTTn/aGuLI+IN/baGDRVeDca+0U+b0x8FsTwCyXOgMkn97HePJ6DLhYAqKML9dfbSIuFVhyFTjyDCDOwLy2VmWAPT/kdXT+jiPw6Pffx+LBg4fpC+kC8uW0a3VXGteceSRMdcyYcbhx4yYaN24Eb+91NJxYE8gXHh5O8+H5+/vjhx/6YNq0KbRYB2n5Bfkyh87m5ORTKBQIDg5GHEkNlEsuQXINo0b9hnfvAlGmjAc2blwPT88v0UPq55rVz/P3ruI+O4N83LViPZkCmirAIJ+mimXqzyCflgJyHF4QkG/UkvVYOX4Y/rl+B8nJydTJ52BnA3eXErjl94zmthr4bRs429vhfVgk/N68Q+cm9RAWHUsdemFR0bC2ssRPHVqjhqcHzZlnZGQEhUKOl+9C4H3oBGwtLdC+YR2ahL9P22aIiI5FQEgoxvzYHQt27EPdyhUwtFtHCAUCnL3ti02HTqJF/Zo0Z9/rwBAaFkggI9nPqvHDUNrZiaOC3LsxyMddK9aziCmQB8hXxBQo0MthkK9A5c6wGIN8+tPeEFfWB+R7/DEN8t0M0k4RPg9Y3SUtn15u4I7LSuTznUQxsN0X2OkLENinTavoAFwcos0M+TOWfFi0evVabN68BRUrVkBMTCwIHDJEyEcU2LdvP+bMmUf/rt66dTNatGiuEeQ7depfjBs3gYo5b94c9O/fL11YdcjXpcu36N27V46iHzp0GGQ+0nJy8mXWMqecfLkVDPH1fYCbN2+m78vP7zGuX/ehX9epUxtNmzZJ/9n9+764c+cu/ZroVLPmF+e+JoVC8ufO+zIrg3z5rTCbvzgrwCCflqfPIJ+WAnIcXhCQb8Rib3zbvAH+exUAVwd7JKWmIjYpCRYiU1T0KIWjl25g0eif4VnKFSkSCV4Gvsel+//hU3QMPiUmoZK7Gw2//efKTbwLj0QZZye4lnCkubeszExpEvx1B45hfP+eGL1sAwZ0bkvBIAF9xMXTs21z1K5YlubK4vN5OH3jPvacPI8xP3VHQEgYzvjcw/gB30MqA9Yf+AcLRv0MD7XQPo5S5tqNQb5cJWIdiqoCBPKVFGFlG+5OvqIqRUFcF4N8BaFy1mswyKc/7Q1xZX1APgL3COQjsE/bJhIC01oB31UGHEhIRh6bXAmExAK7HwEHH2sP+Mg2rEyAp+O/rtibxy3qbJgqTNfc3AxLly7Bpk1bdF71NavN5sXJR+Z5+fIVzUtHQOR333WFl9cCnDp1mlN1XRcXF0yePAXnzp2nzrcdO7ahdOnS6dvTJodgTpCvWrWqWL16VXoRE5Kvb/z4CXj69Bky/4wUz/DyWoyzZ89l6eRTdy1qcxPkludQm7k1Hcsgn6aKsf5MAe4KMMjHXassezLIp6WAHIfnN+QjhS9GLV6Pdf8bSfNlpSSnIEksRrPa1fDXuWuoUNoNYpkUs37th7iERMxcvxNCkQmSxRKUsLXG3WevUaqEA0rY2SIqNh4fIqPQu20zdGnWECZCIR69DsCFu4/g6eqMBtUrYc7GP9G/S1u8fR8KazMzJEmlGNGjMy3cIVcoaAgfcRSev3kPvTu0hn9wKK77/oeRfboiVSLDjUdP0KZ+LZQvXRIlHew5qsitG4V8F6LwOJKF63JTjPUqMgqonHwM8hXIkTLIVyAyZ7kIg3z6094QV9YH5CNhugTykbBdXTSSgWBQbaBXdaCsHWBpwn1WktwgIRV4EQkcegKceA6kfM7fx32W7Hs+GwdYpUWGGkRTD/ecNGki+vTphaFDRxg05JNIJLSgBYFd9vb22LVrO549e8EJ8pEQ2MGDf0VSUhJ++WUwpkyZDMHnfLbkQPIL8uX1sLMK11WHfD179kDJki50erlcQSOGhGrFtMj3iFlAlZYjOjoGx4//Q6+fQb68ngobxxQoXAowyKfleTHIp6WAHIfnN+QLCovA1HU7sGfB/7Dv7BV8io2jubM6Nq6LJwHBOH75Bq2s+yU8VplW8EIJhEXHYOQSb2ydPhYl7G2x4dBJ+r2FwwdSaEe6vfsQhjErNtGcfs/fBiMkKgp1KpTD6+AQ9P2mNUYuXoelY4eijIsTQiI/Yd7WvZAoFKRAJwV+JHQ4LikZro52NC8XXVoJmlB/6W+/0KqZumoM8ulKSTZPoVOAQb4CPTIG+QpU7gyLMcinP+0NcWV9QL7DTwGvK0BUku4UEfCAyiXSHH2kWm5pG8BGlHXVXLIqCc2NTAICY4A7wcCZ18DLCIA4+nTZLvwKkCq+htBIOprp02fScFMSmrpo0UJa0IHkq/Pz8zPYcF2iHQlPHTZsBC0SMmHCODg6OuUK+bZu3YIjR45i585dMDc3x65dO2h4q3qTSqVITEzM0/GQvH6mpl8qv+RH4Q2yMXXIp6qOGxsbi1Wr1oCE+pIQZDMzM5puaO7c+TTf4LBhQ2mREXX3JIN8eTpmNogpUOgUYJBPyyNjkE9LATkOz0/Ix+fzcfiyD14GBKNtozq4/+w1xBIJksViVHB3w7nbvnCwtkZ8UjK6t2mKdvVr0UT45BOygA+hmL3xT4zs3RXlSrnA3MQEc7buRedm9dG+Qe30yrdRsQkYOGcZpg3+AQfPXcP8UYPg899THL7oA2cHe1T2cMOJq7fxTZO6+Pnb9mkJ/NPz4vPw8OUbbDt8ErvmT0aqWnVfAvoEfB7INeiqMcinKyXZPIVOAQb5CvTIGOQrULkZ5NOf3Aa/sj4g3+6HwMLLXyre6lIkU2EaVKtWAihvD5SwACxM0nL2EbCXKk1z6oXGA/6fgOcRwPNwQJJWK0nnbXdvoE05nU+r8YQkD9/69Rvg7b0hQ8GGnHLFabxILgPyGq5LpiWhusOHj8STJ09RvXo1tGzZAuvXb6QrquBV5tx2EyZMwNKly+jYDh2+wfLlSykMI40L3LOwsKB/YyckJEKpVGR7daQfcdOpa0lCgydOnABLS0s6jny4snLlqvSCGeo/I07FHTt20lx6uTn5COQzNjbGtGkzaSERa2srLFu2FG3btgHJ3ff772MQGRkFUvjjt99GgeThI9/78CGUOfl0fUOz+ZgCBqoAg3xaHgyDfFoKyHF4fkK+j5+iseXwv5g8sDduP3mBrUdPY2j3Trj+8AlMhUIM6/UtHGyscPzabXyKicfPXb/B83dBOHf7AUg1rG+bN6SVcY9evoEjl29CASW2Th+TofKlWCLF1sOn8Do0DMO7d0L18h64/ugZ7j19ieE9v4WZiTGOXLkJkVBIw3BJpU71RvZFquvunD8ZqoqdHKXTuFsa5Itk4boaK8cGFHoF0iGfI+fquoX+mvV4AQzy6U985uTTn/aGuHJBQz6pAth8F1h+La26eH42c2PA1hSwMAYI/FMogFQ5kCwBwhPzD+ypX9OiDsCAjOax/LzkLOcmUSDE0TZz5myQPHykQm2TJo1p38IC+cg1bNq0mbrXSHNzc0NISAj9d1aQj4T1li1bBqQQhXrBDpVAXMJ0CVAj85B8gASSZddU7rqctNSm8Ia6k49UGH748BF1YBIX4YgRw1CrVq30rRGguXnzVurgI83GxoY6FYkDkjn5CvzRYwsyBfSiAIN8WsrOIJ+WAnIcnp+Qj4A6kgePuudI+AbJicfjIyImFs72tjQ8VtVIzhfyJQnvtTY3h62Vebpbjzj7SBENG0vz9LnUL4/kxyAhwCJjY7X5eBnmz04OkjPQSGAEK/MvIQEcpdO4G4N8GkvGBhQVBXKBfDR0XiyFuYkQKRIZTI2N6P8LjQTUUatqMUmpEPL5sDQ1po5ctZcQ2oW8VoTFJMLByizDOJlcAWMjAQ3zF0tl1D0gFBDXcBZzABDL5YhOSIWjlRkUCiXCYhLg5mBN+5NGXrsSU6WwMjVGWFwSzIyNYGUmSn/NIeuExybC2cYSialiiKVyuidVI/k/TYyNqKmY9JVI5RAZp71OkiaVKxCTmELXV+X+SUolLmgpHK3Nc70rGOTLVaJ868AgX75JWygnLmjIRyrWet8GtqQVAC3ybXQjYGor/V7mu3eB+PXXoQgODqbOL1J4QhUFIpXKKBAi0Ii4v8qVKwd7ezvMnTsb7u7uOt24Nk4+shECt1T59dQ3lhXkU/95s2bNsGbNlyIY5Gf5Dfnyy8lHwo5Jfr3cGoGgYnEqEhOTqGuRQb7cFGM/ZwoUHQUY5NPyLBnk01JAjsPzE/Jx3EKx6cYgX7E5anahmRXIBfIZ8fmY+McF9GhcCR+jk7D/+hNI5Ar0aVIZ/VtWozCPsL6VJ+7iaVAERnaqhwv/vcWoTvVgbfYlC/ynhBSM2XoGPZtWQY9Glegu+Dwe1v97D+f9AimkK+9iCx74mNytEU75vsagNjVpHx6UePoqENEie9RwMMbozWewesg3iEpIxvjNZ7B7Uk+UsEkDbFHxSRiy7hTWDO+IpUdv0aI9DcuXxC/ta1GYGJ2YgiHrT8F7aAf4PH8P3zcfMKFbYwjAh4u9BXZffozw6ARM6tEECSkS/Op9EmuHdICLnQWd/1NCMkZsPoNGFVwx7Js6UCgVeB+VgJ2X/LB8UBua1iCnxiCf/h5BBvn0p70hrlzQkC8sAVjpA/z12BDV0P2eulcB1n2n+3k1mVEdrnEZl1XIKJdxufXRFvLFx8fTSsCtW7dEQMBbzJo1hy6ZXbguAXukMm+JEk5o06ZNhu2pQ77Zs2eia9cu9OcnT57C/PkL6b8zO/kGDRpIQ2Cz6tegQYMMrsjctMju57mF65JrJRD23r372L59RwZoS4wKBOSSYiPDhw/FgAE/4cWLl5g7dx4L183rgbBxTIFCqACDfFoeGoN8WgrIcTiDfByF0kE3Bvl0ICKbonAqkAPkUzl6X4dGU3eez/NgeJa0w62XIajlUQItq7jDTCTEo7dhWHniDqqWdkwHaXN6t4CxUEAdcRHxSZj4xyXM+6E5dcJtOfsAM3o3pw669Wd8cfNlCHXata5WGnKZEm/CY9C+Zhm0r1WWQr7UuEiM2XUHdZvUxLtXb+jPXe0sKcD7qWV17Lv2FFN7NEYZJxs6XzlnWxy8+QIELLo5WCI4Ig62psZYNKgtHgdGYPeVx6hT1pnuu4StOSLikim0pPCRB5x/9Bbf1C5H55+y9zKWDWhD3YWkEfA35+/raF6pFO68CYU0VYpW1T3wOjwa/+vW+CsHY+abgkE+/T0mDPLpT3tDXLmgIV9ANLDsGnD6lSGqofs9kSIgR37S/byazEhCOI8ePUbdeplbSkoqTpw4SfPWOTk54bvvusLGF6DzKgAAIABJREFUxho9enSnXxNwFB+fAKHQiBav0KZpC/nU11YPYc0O8u3cuZ06E7Nq6pBPPYw1c5EL9XBdAs4mT55Ep8uqGIYuCm8QjceNG0sLozg6OmS71vLlK7BlyzZ6Xl5eC2jornpOQtVeWeENbe5Ywxsrf/0I0uv/AJ9zRApKV4SwQ/+8bVQqgSIqFIrA51BKJelz8N3Kg+9aDjwTLSPIpBLI3/tDEeL/ZW6HkuB7VAbPLC1XZV6bMjkB8lcPoUyIoVPw+ALw3SuC7+wBCL9EzeV1/sI+jkE+LU+QQT4tBeQ4nEE+jkLpoBuFfOcjWE4+HWjJpih8CjQoKcLKtk5f5eQj4O3fBwG4+jQQ0QnJSEqRok/zqngUGI7H78IwtF1ttKtVBvuvP8M3tcpi3oFriE0WY/3wTihpa0HzTr0MicKUXRdgZ2EKZ1sL2NqYISlVCj//UGz5vSuO3H5JIZ+dpQhWpiZ4EhiBn1pVh0goQOOKbnCwNsfp89dxKcEaK3rUwKXHgVh27BYsTISwtTRFdXcnXHkciFIOVujeuBLWH78Da2szRCelwsnKnK5Jnm8SRvxzq5qYsvsi+EYCWJoYoa5nSfx73x9GRgL0poCPh5uP30HM58GMxwNJN+4fHovyzrbUrtiooitik8Q4/ygAPZtUpikPyNo/Nq+GB28/Ykp3BvkM+e5nkM+QT6fg91bQkO9JOOB1GbgZVPDXqo8V3ayB2yP1sTK3NXPLFbdggRcOHjxEQ3lXrlyOjh07cJs4i17FCfJVq1YVq1d/CRGOjY3D+PET8PTpM2T+mbpUpJjI7t1/0m9t2rQB7du3yxIoqiCfp6cnLbpBICwJvb506TItyMEgX55vU4McqEyMg+TgWsj8fDLkcBFUrgfRyCXc9yyVQOZ7EdLLh6GIeP91PhjVTDwe+C4eMP5uCASVG9C/C7k2Rfh7SI5vhvzlA0Au+3oYmbtUBRj3HAVBmapcp6V7lfndgPTUTigiQ7Leu7EJjGq2gHH3EeBZWHOfu4j1ZJBPywNlkE9LATkOZ5CPo1A66MYgnw5EZFMUTgVUTr4sIB+5IPLnzc6L/yEqKRUlrMzg8+I9db9Zi4wx4btGePnhE24/C8L5Z8EoYW0GmUKJoMg4eDhYo0Pdcvi2TnlsOOML4umztDABn8dHWHQCKrnZo3Pd8th87iGuPguGh6M1xDIZPnxKhKeLHeqVd6ZuvUbulhi3/Tq6dW+Lli4iTNx1CeHxSXC1t0RDT1f4v49EklSOWmVK0Pk2nPbFk+AI+oc/AYUkjJcE/JZ3toGrvRVehEThQUAYUsVSlCtph/hkMT5EJ6B55VIY0q4WngZH4tKTQEz+vhHNRThj/zUs6t+K5uUT8HjUqTh0/Ul4ujrQnH4RsUn4vmElBvkKwd3PIF8hOKQC3GJBQ76774G5l4CnYQV4kXpcysQIeD4OUEtpqsfdfL10TpAvc5hvr149MW/eHAr8smrESZaamprt9QUGBmLMmPH4+PEjXFxcsG7danh4eGTbXyQSUYdaVs0QnXz/Z+8s4Kuu2jj+u33X3TAa6e6Wki4lBAQRUECkEQVfUUBFBRSmYFBKh4CSEtLd3blm3bfv+zlnbGzsju3uJttz3lB3T/6e87/y/+4JBvJmzvyCFwRhOfG+/PIL7hXJWmEKnOT0xGMefX/+uQK1a9d+KeTLTzyCfHb1mBV9M2oV1Ee3Qb17NfTK9DzzFBry6bRQH94K9b9rwLzgCt0EAojrvQ7pgAkQyJ7nbTY4Xq+H+sAGqHb/CeTwDMx3LZEYknb9IO06rECIyPas/PMbaG+ezR9M5lhI4OIO2dAZEFW2cdWjQgtt3o4E+UzUkyCfiQIWcjhBvkIKZYZuzONo0t4o8uQzg5Y0xSumgF6PRkEOmN/OL9/qusv2X+Lgq0u9ith/8T6SMlT4ZXQX+Ls74cLDKB7WuvLgFfi7OyMmJR2p6Uq827YO2tYIhkAowL+XHiA0NhmDWtXg4bff/XUCH3ZtAE8XB2w9fQfbTt8GK8DxZtMqiIhNxpVH0fh8QCuU9nbDkaPHsSHCET/2q4uwpwlYfyIzDHd0x3qYvekoDwlmoG3ph914BcnP1h5CmxrBSExT4NC1J3B1kkGr1eG1IC+MfqMerjx+ihX/XeHwspSXC1QaLcLjUyEVifDj8A64HRHHw3+9XBwxuWdjfLzqP8wd9DqHfOwXuqxQx6er/oNYKMCHXRti2vJ9GNOtMU7eCSNPPju/+gT57NxAVt6etSHfwQfAjL1AaKKVD2qj5cRC4OgHAPPos8dmjCff11/PQc+e+ScYzAnezHFWFkZbpkxpDBz4jjmm43MwaLZ06a/c262geY2trvuyTTIA+MEHo3D+/AVe7Xf8+I9Qq1atXENOnTqN339fyotk1K1bF7/+uhienp6F9uTLOVnVqlW5F+DmzX/h009n8I+ouq7ZrpHFJ9InxUJ9YBM0Z/a+FMoVFvKxsFzFD+Ozw1uNPYCoZjPI3/3spaGw6qN/Q7VliWHvvfwWZL807jwEkk4vecbVKihWzoH26gmjti1wcoX8/TkQlqtm1Lji0Jkgn4lWJMhnooCFHE6Qr5BCmaEbQT4ziEhTvJoKFALysRx2zGtNodbi3O1wODnIeAhs3XL+GN+9Efec+27LSTjKpUjNUPHQmYk9m6Bx5UCuyb8X72PNkRsI9HLmcO1hVCJ+ev8NDtJ2nb2D25EJ6N6wEsYu3gkdBHinfW2sP3wN3eqXxZXrYejTvxM6lnHhkC0hTYkPf9uD1tVL8zDfBhUDcflRNAJcnTCwdQ1M/G0P+rauydf+csNR6FklcVaVNykds97rgAy1BvuvPETtMn64+jgaT2KToVHr8Fm/Fijj44aTd8KxcMcZLB3TFVKJGJ+uPojv3nkdDjIJjtx4ggXbTuH9N+ph7ZFr/PO65f3xKDoJPm4O+KRPM8rJZ8dPAUE+OzaODbZmbci34xYwbTeQnDc9nA1Ob/klGeTbNAhoEGT5tSyxgjE5+Qjy5W8BrVaLb7/9HsuXryiUmSZNmoDRo0fx6vWG8v/t3bsPN2/e5B6DLC+fRCLh87JCI19+ORsqlRKpqam8QAlrDCwyz0BWIMQeWtq49iZvQ/7RfIgq1TZ5HnuaQHPpKNQ7lkEXE14ojzVrQT4IRZC++SEkLQ1Dfu2NM1CunAO9Iq+3YUH6CuSOkI340rDXnV4P1dZfoD68pVB6vLgWCwuWf/ityTkACzqDvX1OkM9EixDkM1HAQg5nkO/Ug2RoWflKahZVgEk8/t8oXI97noDVogvS5KSAHSlQx1eKkDcC8vXki0lOx5Hrj9G4chACPTKTBrOQXJlUjCAPZ0QkpOJJTBIq+HlAL9DjdngcapXxg+uz6rrMO85RKoGns5z/wf1ORBzPpScWCXHqTjjqlw/gf5+mUCE6KY3Pw6rgKhMiseqGAqPbVYOzOFOwVIUKJ2+Ho2opL+4VmNXYM+zuJOMg0FEmRXQi21My6lXwzwZvIqGAe+oxEHnmXiSaVymFYG9XuDtl7os1nU6P+LQM+Lg4QqHW4OKDaDSqHMjXYvtjYE8qEvJ9XA+LhbeLQ2aBDy9XBHhkVuB9WZOJBWhe0b2gbvS5BRQgyGcBUV/hKa0J+dif4jZezYR8WpbsswQ0BvkWdQe6Vy3+hz137jyOHz9utoM2b96cp5zIqnZrjomzwmjv3Lmd7ck3YsRwtGzZgk9/9OgxXrWWtRc9+VgxjL593zLYrzDwjIXxsorAbI38GoNxvXr1xCeffAx398x/RxqCfPmNj4uLw4gR7+Pq1Wu5uvTu3YuHWjs6FhByaQ6RCzEHQT7DIqm2LIb60JZCKJjZpaiQjxW+EFVvAlGNJhCWrsTDaxmo05zYmQkYDTRh8GuQf/R9nrBdFkasWPwJdA9v5BklLFcdsv7jIfQvA+3ti1Cu/R76pLg8/dg+5O/NBMSZsDqraR9ch/K3z/J6M7JQ3+bdIOkyFBCJof5vE9R71+b1IiwAThZa6FesI0E+Ew1GkM9EAQs5XKvT4/zjFKQqmR8KNUsqkKHWYcjfEYgnrS0pM81tpwoEOInxe7cAOLC3snwag1y6l/zCgSGyrF9H5Px7Nh3jZ/kNfdln+e2FAbmsyr8vk/TFffC9PPs/fh4d80d8eXvp3p+d2dA6hmZlGng7S1C7dMEw0E6vyiu9LYJ8r7T5zL55a0I+hQZYeR746qDZj2G3E4oEwIy2wMiGdrvFErmx+Ph43Lx5i5+9TJlg7hHHGgNxjx8/4X9ftWoVSKVSXL9+g4fQ+vj4oHLlSgb7sbDawra0tDSoVIZ/mW4oD2FOeNq9e3eUL18u36XUajWvlszOwVpQUBA/R5UqVSASiQq7RYv3I8hnWGJLQz72J1Rpl3chbtoZzDsvT3tJaKzAwRnyUV/nCX/VnDsA5Zrv8wA2VqWXFQVh+fGymvbGaSiWzwZUuXN3Gpxbr4fyj6+guXAo9zYFAkha9+HFNbILgjCPv79+hvrItjxHEpapCvnY70yvFmzxp8J8CxDkM1FLgnwmCmjE8PtPM/AoLiPby8SIodS1kAqwF/R9D1Px7Yk4Xk2TGilQ0hQQ6IEpTbzQuWJmRVxqllOgeqAT/FyllluAZs5XAYJ8dDlyKmBNyJeQAfxyGlh8quTYQCgAhjcAPm9Xcs5MJyUFClKAIJ9hhQxBPoGbF8R120B9YmceOGaMJ596zypIexVcdVZ76xwUS7/IsxaDgrLB0yBu0Pb55hmIWzELLMw4V2N9B06BuFGH3D/Prz8ASechPD9fVtPHRSFj0SToE57mmkPg4QuHcQsg8PLP9fN8++cDJwu6o6/y5wT5TLQeQT4TBTRiuFKjw5mHyVBr6dXbCNmM6soS/o/eGYkHSZpnbj5GDafOpECxUMBVIsDq3qXgKBVmertRM6sCzIsvwE2KqgGO9Esbsypb+MkI8hVeq5LQ05qQLzIFWHgcWHOpJCibeUYG+bpWARb3LDlnppOSAgUpQJDPsEI5IR+De6z6rKR5d2jvXzEI3goL+QqyR87PX1akQ/b2JIibdsnurk+IQcbCCdDHR+daQuhbCnIG4lzzerhqTuyCcsMPeUJbRFXqc8+/LO88zbn/oFz9LaDLHcknbvwGZIOm5j2SXg/FrzN42PGLTdp3XL75BF+mjebkLijXLcjuImnTB9I+Y4yR0yZ9CfKZKDtBPhMFNHJ4mlKDs49SeB6XHCmojJyFuhtSgMGMsXsicSOWcvHRDSEF3KQCLOrkj2A3KXT0ewWzXAgmo16nR5C7DJX9HcHyAlKzjQIE+Wyju72uak3I9zABmHsI2HXbXtUw/77Yn1frBwJbzVcg1vybpBlJASsrQJDPsOAsNFWfmghx9Sa5PNXy866zKuQTCDK98xq/kb157c2zUCxjXn+5KynxHHvvzzF4SF34fSh+mgp9WvJLwaBqUwhYxd5czcAecn6u/m8jVNt+y7NuvmCwgHtPkM+sXwwqgb4wSYbMumbRJiPIVzTdTBnFPPoexmYgOkkFtU4PwSvua8P+8GcLYMler9k7drpaj5Nh6Vh+MQFhqRpTTGOdsQRcrKOzva5iRS7kKBaidRlH9HrNBaVcJXCSCG3yrOY0BfsFx6tWgIh9R0tEgJuDGMFeDnB3ENtcR3u93tbaF0E+ayn9aqxjTch34ykwcx9wKvTV0MZcuyzjDhx+HxDln+7VXEvRPKTAK6EAQT7jzGRNyJffWgKZI2Tvz4KoUp3szecH1SRt+0Ha632Dh9Qnx0OxaBJ0TzPzRmY1gbMb5BN+hNC3NKBRQ/HzNO7BmKuPgT3k+nPylWNQrPyKj8/ZXvQSLKz6BPkKq1Sh+hHkK5RMJbwTg30pGRqkqbXQvcIJ5HbfTsLxJ2lWtyYrHBCeqsW9OCUiUzSZxM9em55FD+vh4SBAFS8hynsI4CATQEh/WLZXi1lkX2HJeuy+rbVuvki9HuyaeTmK4CYT2fYx0QNjm/pgaH0vi+hrqUlZ0LNUIuCVeKnZhwIE+ezDDvayC2tCvgsRmZV1b8XYy+mtsw9vJ2D/cPbvEuusR6uQAvauAEE+4yxkNcjHcuatmw/NqT15Nijw9IPD+B8h8PDJ/iy/QiEvhvXmnEyfngJFyBQwj75cTSqHfMQXEFVpwKvpGuojcPGAfOJCCL0DDQqYn07CoAqQfzQPrKqwMY0gnzFqFdiXIF+BElGHYqPAlJ2hmH/8qX1DNhuqLQbQIEiIIfUk6FNNAr0A0GifVy+14dZoaSsqwBD0kUcaDNusgKqkenPqgbkdAjGtTe5Ew1Y0Ay1VTBQgyFdMDGmmY1gT8p14AozbDkSnmGnzr8g0ng7AhreBKr6vyIZpm6SAhRUgyGecwNaCfCyfnXLlHOgV6Xk2KG7WBbIBk3L9XLHkE2hvnsvdVyyB/N0ZENVqke8hDY6TyiAf/gVEVRsiv7yAL8v1xxbLd1xA2cwcgU6uRglPkM8ouQrqTJCvIIXo8+KjwJQdoZh/4qltYnbtXEYnMbCmvwMalhbxPIzUSq4CuSBfSb0LDPJ1JMhXcp8C852cIJ/5tCwOM1kT8h24D3ywFVC+AtlBzGlbNzmwuAfQqrw5Z6W5SIFXVwGCfMbZzhqQTxd6F4rfP4c+Ma+rtcDJDfIxcyEsXalgyJfDIy+/UxqEfACyPADzhXUFeOTlN64gD8D89kmQz7h7WkBvgnxmlZMms2sFnkM+u96mdTenB6r7CbG2vyM8HVigLrWSrsBzyJcBVYmHfAEl/TrQ+U1UgCCfiQIWs+HWgnxqHbD9JjBhR56iisVM0bzHcZYCszoAfWsW+6PSAUmBQilAkK9QMmV3sjTk0965COUfX0Gfkph3YwIBJG8MhrTL0Nyf5ZM3D+aAfPkV5yDIV6iLQ9V1CyVT/p2o8IaJAtJwZEK+aPLky7oLeqCWnxAbBjrCSWrHeQLp7lpVAYJ8rDRtlicfQT6rXr5iuBhBvmJoVBOOZC3Il64G1lwCZh0wYbOv6FBHCTCuGfBh01f0ALRtUsDMChDkM05Qi0E+vR6ak7uh3LIYUCkMAj5RzWaQD50BSKS5Pi9Mbr38TlmQJ19Rc+sZ7cmnUUNz9QT0KQkGt6p7fBuas/uyP2MFPEQ1DH+RC2QOENVpCVagxNaNIJ+JFiDIZ6KANJwg3wt3wE0KrB3giJr+IrodpEC2AgT5CPLR42A+BQjymU/L4jCTtSBfogL45TTw88nioJpxZ5CJgUG1gS87GDeOepMCxVUBgnzGWdYSkI9BOhUrsnHluGH3aoEA4vptIXt7ch7Ax3dvbk8+gQCygVMgbvwGL8qh+Gkq9GnJuYQqqIBGvpDPzQsOExZC4JU7r3W+oNI48/DeRQ0JLsJSBQ4hyFegRC/vQJDPRAFpOKZsf0KefFn3QA8MbyjB7A4O0JTUkEx6JgwqkA35NqWX7HDdN1hOPsMVxejqkAKFVYAgX2GVKhn9rAX5EjKAJaeAJadLhq45T8kg34BawJyOJe/sdGJSwJACBPmMuxfmhny6iIdQLv8SuqdhhjcikULSpg+kXYcBwvwdLwwX0HheJTe/UxY0ztw5+fKDgwT5jLuHJvamnHwmCkjDXyEFOOQ7TuG6zGRCPbB3pBMqe5MX3yt0ha2yVQ75HmowrKRDvk4E+axy4Yr5IgT5irmBjTyetSBfqgr48wIw9xDPPlCimoMEGN0ImNiyRB2bDksK5KuAImSyyepIOg2BqFJtk+d5FSYwJ+Rj1XB5/r10w2XOBW5e3KOOVbktqBmEdTk88gyNzw+sCRycIR/1NYTlquVbJZftzZBHXtY6+Yb5lqkK+djvwEJqczaCfAVZ2KyfE+Qzq5w0mV0r8Bzy2fU2rbK5su4C7H7PhXLxWUXtV2uR55AvrWR78nUKIk++V+vq2uVuCfLZpVlstilrQT6dHjj4ABi/HUgykPrJZgJYYWEvRyCkB9CyrBUWoyVIAVKg2ClgLsinvXEGypVzoFek59VIIADLOSd751MInN0KpaFqy2KoD23J01fa631I2vYzOIc+OR6KRZPyeBHmBHj5gkAnV8jHfg/mmWeoaa8cg2LlVzyUOGcT1WgC+ftz8g6hnHyFsrOZOhHkM5OQNM0roMCU7Y/Jk4/ZSQ+0rSDCqv7O0Ja0X/G/AvfU1lskyPcsJx9BPltfxWKxPkG+YmFGsx3CWpCPbfhhPPDdEWDPHZSYtBzs318dKgMLuwGsyi41UoAUAChc17hbYA7Ip4t8BMWST6FPjMm7uEQK6RuDIGk/4KXhuS8OVB/9B6pNi/LMx/LqyQZNNXhI3cMbUPwyHfqM1FyfC3N62+n14F6Ct87nnkMsgfzdGRDVamFwbtXuP6He/WeezySdh0DaeYhxorO0gyd3QbluQfY4HsLcZ4zR81h7AOXkM1FxyslnooA0HFP+YZAviqrr6oFe1SX4uZeTRSCfTqdHRGwKlGpNkW8dY4/ebo5wd5YXeQ4aWDQFsiHfxtQS7slXCtNep5x8RbtFNCpLAYJ8dBdyKmBNyKfWAiefAAuOAZcjSwboqxcIfNEeqEtf3fTgkQLZChDkM+4ymAz5WJGMlXOgZUU2XmgCuSOk/SZA3KCtcZsCkG94bPBrkH/0vcFKs5oTu6Dc8EOeYh8vArT8vAQlHQdC2u29vHtlYPDXGWDeirmatOAcgfkdnCCf0VfiZQPIk8+sctJkdq0AQb5n5tEDvWtIENLTCSykx5xNJBTg01/3489/LkAgYLio6E0qFWPnD++gcmmvok9CI41WgCBflicfQT6jLw8NyKMAQT66FDkVsCbkY+sqNZmgb/M14GoU8DQVSFfD7P/ut5WVhQLAWQZ4OQA1A4AhdYHGpW21G1qXFCAFioMCpkI+7bVTUKyYDaiVueWQyLjHnbhemyLJlG/ordwRslFfQ1S+Ru559XooV8yC5tLR3D834KGXX+itMB+AqI+LQsaiSdAnPM01t9C3FOTjFkDg6mn0GQnyGS3ZywYQ5DOrnDSZXSsw5Z9Hz8J17Xqblt8ch3xSi0A+tvn2Y1ciwMcFcz5oB53eeIrIIJNCqUGPyasxffjrGN6tLrTmppGWV/mVXSET8qkxbCPLyWe8/V7Zg+fcuB6Y26k0efIVC2Pa9hAE+Wyrv72tbm3Ix86v1gHhScDtGCA6DchQFR/IJxICTlLA2xGo4Q8EudqbxWk/pIDtFaDCG8bZwCTIlx9YAyCu0xKyYZ+bFFGmXPM9NKf/zXMgUbVGkA//ApA8z1OgvXEaiuWzAVXuxKxCv+BMEOfinj1PfgCRVfuV9vqAV/993lkP1V8/Q31kW559iJt1gWzAJOMEf9abIF+RZMtvEEE+s8pZzCdTaXTQvMIv/XMPhGP5+RjANAezIlk5TaVDYroWEMIm6+faNId8MotBvnZjV6BysDd+/aQHWOiusY2ZJ0OtQe0BIfjkvTYY0b2e0ZBPGJcA+YFjSO/X3djlc/UXPw4D1BpoKpYFdDoIU9Kgc3OB7OR5aEsFQFO66DFBgvQMOK9YD3WVilC0M28ZQNmRU1C2alKksz+HfCxc13j7FWlRrR6OMhH8nCWQimzwgBrY9NimfhjSwKdIx7HFIIlQCLlECBMdaG2x9WK9JkG+Ym1eow9nC8hn9CZpAClAChQrBbR3L5vlPFRdtwHko+e+VEt9QgwyFk6APj46Tz9ebVYqK7QtpL3H5Anr1T64BiXLsfdiMQ9WyKNmc8j6joXAxQOaC4eg2roE+pTE3OsJBJD2GgXJ62/m2Ydqx3Ko967Nuz+pnOfYk7TqBb1aCfWuP6A+vgPQ5k7LxAqI8EIdgeULfcacHQnyFUm2/AYR5DOrnMVwMqVGh6gkJSITVVBq9UXyzLIXWZg3mLWYxYtnVmn1eJqqxu67SThwPxkJCq3tZGGQrybz5HO2iB7ZkG9ajyLfF4Vag1bDf8P4wS0wpFPtAiGfKDoGkmu3szV12HsIzr+uQtyv30Hn/TzcV/1aBQ7nWGMAL6B2O8Qv+BLKFg0R0KgLYjb+CkXH5270rt/+BMe//0XM5qXwe/1NpIwfAXXFsvCY9hXUlcoho3dnaEoFQufjBf8mXbPXT5w5Ce5fPk8em/VBxI0j0Ab6cWDoOfoTOG3ajvgfZwESca77oGjVFNogf/h26A/Z2UsvvSsJ3/0Pqe8Pzu7juPEfeL0/FanvvIWERXP4WhCJCn3fsiHfhhSL5+RjzLuqjxxv1vBA3QAnuEhFELP4KztoWr0eRXBEtdnOWag8g3yB7lIEuMkgsRNYajNB7GRhgnx2Ygg72QZBPjsxBG2DFCAFSIF8FDDFk0979xKUv30OvdJARV0jFZe9PQnipl1yj2Kegn98xSFeUZqwXDXIx8w1mL9PH89CcKeA/dXoJhBA8sZgSLsMNXpo1gCCfEWWztBAgnxmlbOYTZaYrsal0FSLgKBiJlWhj8O8bBg4nbzzCW7GKVihW+u3bMjnYhHbmgPyMbiiZZ5zAgGEz6APQz/56eW4bTeHZrxpGdRi+OhZY5BLmPnPCV9/CmWbZtA5O0OYnm4Q8inbNIcoIgqa4FLw6T0M8sMnoXdyhKIt+3k0dG6ukB86AW2AH58zo10LpI55F34teiJ5xni4/PAbkieOhPtXCxEae4P3cdi+F97vfISwh2cg0GrgPfBDyM5chN7RgcM83lRqiJ+Eczf+p1uXQ9m6Kdy+XgjZiXPQBmWCSYetuzmkVDWsw/9ZGBOHlI/eg+L15jyprsOOffAeOh7JHw1H0pdTeJ+AWm2RMvkDpA7tX6i79hzyJVsU8kkEArxbzwtD6vqAQXBq5lGAKSkTC1Av2AWO0sLDXfOsTrO8qABBProTORUgyEf3gRQgBUgB+1bAJMh36xwUS7/IEyJblBMbhHzsXSglkVfD1YXdM2pagbsP5KO/gTCgbL7jWCEN5co5eT0FC1hJVLMZ5O9+livKwjmWAAAgAElEQVRc2KjNUXVdY+UqqD9BvoIUKqmfJ6RrcOFJii0iW0uE5IxbTdz5GJei0k3KzVAksewQ8jGot3jLGYTFpmQfKSfUY39fpYw3BnWsCdEzYJfr7BoNBAolHLfsgsfU2Yi4dhB6BzkEajX8m3RDyuihSB0xEJBIEFi5GVT1aiHhx1kGIZ8wKQVeH3yM2DWL4T1oNCIu7ofe3RVIS+fj5SfOwWPSTEClQsz2P6GqWQ2Suw/g17o3mKeef4seSHl/cCbke3oNgVVbQZiUDL2zE8LvHId/w04QRcdC0a4FHHYdQEbPTkiaMR6+nQdBFPUU8b99j7S+3fm9cP1qIVxDliH8/mnonRwQVK4xMnp0RPzC2XD+fQ3cP5uL+J++Rnrf7vB8fyr3DIxbtgDpvTtn3yv3Gd/A5Zc/kTh7GlLGvFvglbEK5NPr8UEjX/Sv6fVKecsVKJ4ddWC/UGha3o1791GznQIE+WynvT2uTJDPHq1CeyIFSAFS4LkC9g752E51T0OhXPoFdFGPC2U6gYcvh3DMk6+gxnL+qTb/XDhvRBYmXLUhZEM+hcDRpaCpi+XnBw4cgIeHB+rVq2dP5yPIZ0/WsJe9ME+zc49SuMcZNcsp8CRJiQ//foR0a+vMIZ8MIb3sw5OP5e17e+ZmXL4bhQBvZ4OCMwj4JDoJw7vXw+fDWucbvisKj4Jfmz5QNmuAuD8WZYKvjf/g6Z61UDapz+d22PMfvAeMRuzaxfAeOCZ3uO6GX+A58QtoPd2RMukDeL03kY9hYb6aiuWg9fEChAKIHzzhHn7RB/+Cqk51SG7dyxuuyyBfzA3Ij5wE1GpoypWBpkIZCJNTIHoYCqe1f8F55UYIlKrsM7NQYEXntlDXqIKMzm2hFwrh2+NdiMIiEHVmFwLqduSQj0FA3x5DkTR1DJI/GQv5wePw6TOceyzqRUII1LnzZLAF9HIZh4Pp/Xu+9FJnQj4Vhq1n4bqW8bCr7e+IeZ2Cs700LfeUleyZPR3FqF3ahfL02fAaEOSzofh2uDRBPjs0Cm2JFCAFSIEcCrwKkI//uV6ZDvXeddAc3wF9+nMniVzGlMogad4Nki5DDYbo5md4XXQoVNt+gfbW+Ty597LGMHAo7fk+xHVbW99hxY5uLEE+E41x4cIFJCQkoF27dibORMMLUiAySYXrEak8VJKa5RRg8n71XzgOPEy23CKGZs7y5OvlahfhuhqNDi3HLEONcr5Y8VlvqDV58xWqtTq0GbsCFQI8sH52X6gNgFG/dn0hPX/lpVpGnt0NTaXyCKzaEqr6tXl4a86cfCkjB8FlxXpEHdwCbZkgOC/5A07r/0bUyR3wHjgaDCJqSwdCvv95OXrmIZg6YlBeTz4DOfnils6H+8zvM+fx9+VhttKrN5AycjDE4ZGQHT8L6ZmLHNKF3z8FnZcHJLfvwaf7UMT8tZQDv4xu7aGXSiFMSUH8z99AL5FwcMg8+3jOwQA/aH29+T6z/0WsVMHzo+lIHdQHytbNCoZ8D1QYtiEJKp0FvgP0enzaOhAdKrmTF58VnvxG5VzhLKOwXStIbXAJgny2Ut4+1yXIZ592oV2RAqQAKfDKKqDXQxcbAd29y9CrMx0HBEIRhGWrQhhYDqxCbpGbWgVt6F3owu4+f6dwcAYrwsLCf6kBBPlMvAUE+UwU0Ijht6PSEZ6oNGIEdS2KAixk96/rcfjpZLR1K+5me/LZD+Rr9eHyQkO+dbPeMgz5WvfhufjiQ77K1xzMG08vk8J70IeQ7/4PAp0uF+TTOTtBG+CLqNO74Lx0LTw+ns3n0rm6IHVYfzjsOYiYrcshjE+Ef8teiF3zM/fkYyG+/s17cC87+b+HkPTxGB6u+/TvPzhITO/VGb5dByPyygFe8EOQnlnOXnrpGty+Woj4xd9A6+OdvW8G60SR0fCc8Hmus4hv3YPe1RnawGd5/FgOi7Kl+T7cZn4P14VL8z178pTRSPpsQoFXlXvyZUO+Arsb30Gnx6+9K6Cil9z4sTTCKAV0ej1qBTnD11Vq1DjqbD4FCPKZT8viMBNBvuJgRToDKUAKkAKkACmQqQBBPhNvAkE+EwU0Yvj1iDREJz8PITRiKHU1QgHmybfrdiLmHc0stmC1Vhwhn16PUn61kN6rE89pV1AThUZAoFQioEGnPNV1NZUrcHDGmtP6bXD99mdEXtwH1+8Ww/GvHTy3Xk6PQVW9mkiYPxN+7ftD0aoJZCfOIumTsRzyRe9ZB78O/aEpHwydizOiD22Bf/PuED8M5YUyBBkKHv6rlz8DXjodzy0Yu+JH6Lw9eThxziZMTYNeLOaht1lNU6kcov/bnA35QhOfVxnO6hNYow3SBvSyD8in1WNF34oIdn9+hoLsRZ8XTQEG+aoHOvFqu9RsowBBPtvobq+rEuSzV8vQvkgBUoAUIAVIAeMVIMhnvGa5RhDkM1FAI4YbC/mUKjUc5DLoWBXTlzRWMIG9dOpZgrVnTSQSQavNG54pFomgMfBzNozNo4ceLJdbYdrL5spvPKvsysaxlnO/L/Znn7F+ufo8A3bsZy8bmwn5EjDvsA0gXy05QnpbzpOvfJAnfprSDfqX2IhZTywSgP3HVE8+yY078G/WHTHrlvCcdoVpzKMuoHa7PJBP0bFN9nAO+eb+xMNqdW4uvEpu7JblEMYlgIUHx678Eeo6NSC+fR9ewych8sZh+Dfq/LzwRsx1+DftxnP2xa7/BRmdXs8Ee3o9nFZthse0OUj6fDJSRr3D15SdOs9z60Ud3gp17bzJcXMW3njxjFmefGaDfOsSLVNdV6fHin6VLA75xEIhNAV8J2VpKGTfTYXsy7+D2DOv0/Hvs5xzGHrmWdqDnP1etJtAIAD7nzHrF+Z+sz4E+QqrlOX6EeSznLav4swE+V5Fq9GeSQFSgBQgBUgBwwoQ5DPxZhDkM1FAI4a/DPJlvaxm+Z2xl+MF67YgI12JyYPfhFQi5i+sRy9fR/OaVcE+Z439bMU//yJVoYSDLDN0jEG624/DMLLXG6hStnR2fq50hRIL1m6Bn5cnc3LK0x5HPkWwnzc+6NOFF2BgkDH0aSwHJy+2dKUKq3btx6SBfRDg7fnCxzocO3EMj9Ol6Ne+GaSC5+MfRUbhmxUb8X6fzmhQpVImrBMIckE7trVHkU+x+K8dCPL1Bp4N1+l1uBcagVFvdkWN8mXyVZ5DvlsJmHfEBpCvphwhfcwP+YRCAUZ9+w/2nnkAFwdp3urM/DpkGpVp+nbHmpg8oLlROfkMheu6ff49XJavQ/jtY9A7OearuTAmDoHVW0OgUhf4RDCvO9nhkzyHns7TA4KUFF7YQlWzKjQVysJp49/I6NwO6hqvQRibwAt8sKq2jhv/QdKn4+D+5Xwo2reCfN9h6MUiQC5Dwrf/g/jhEw7zZMfOQPFGG8T+sQgeU77k+2GwkIXwRtw5AZ2HW549Fgby5Xcwo8N1LQX5mCdff8tBPvZdc+7mXazeuR+fjRgIbzfXrEfToDRqjRq/b9mNzi0ao3yQH+6HRcHLzQVODg68v0qtQkRsAiqWCsgev37vISSnZeDdru0hlUr4z79btRkyiRjDe7wBZ8fMsaydunoT4U9jEeibN3cJexIeRz1FRGw8xrzVFTJJ5lzmagT5zKVk0echyFd07YrjSIJ8xdGqdCZSgBQgBUiBkqoAQT4TLU+Qz0QBjRj+MsgXFRePlTv2QSyW4Gl8AlIzMhDo7Q32IiORyxD1NA6l/H2RkZaGVg3roFuLxhzmMG+WH9duRYZajT7MK0qnQ2qGAj+u2YLvJ4yAv9dzAJehVGHiD7+ia/NGCPLx4l57WU0oEGL17v9Qu3J5/oLNPQOhx4a9R5CuVELyzPsue4AAkEuk8HB1RtuGdXIVE0kMu4ZR89ahdOPOGFjPH0mpGQw9cSDJ2h8798PHzRVdWzbmQPLq/YdISknFR/17ws3ZiaOqJ9ExGPv9EnzYtxscn4VQxiYkY+2u/fhj9rRsoGlI/ueQL8wG4boM8rlZpPCGRqPF/nMPkJSmzAX5NFod5m84ibgkpnMm5BvWpS7+925rkyGf7OgpOP25GfG/z3vpTRekpsF95rx8K0XlHJw8eTTEj0LhuHkHEr//Hzw++gxJs6bCdW5ILqCsrl2dgz+HnfshvXCV5/RLG9ofXiMmIXnse2DsOHXIW/D45CskLPgSLvMW834ZfboibWBvCDQaeI6YzMN09Q4OUFepiOSPxxi8E/6Nu0LRsTUSZ3+c55yu85bwPIIJP2YCw5zN7cv5PFw3ZfzIAr8JMnPyKTHMopCvssU8+Zin78+btkOr1WDiwDdx8c59+Hq6IzQqBjUqlOXnv/0kDJVYARVWwEQoxJZDx7FxzyEsmT4OV+49QsjarahUJoh7maZlZOBeWCSWfj4J/l4e/DtEpdZg0GdzMe7t3mheuyr//cLs5Wvh7uSMCW/3AvMEzmoHzl7Cb1t3Y2i39vx7JNsDWQBcv/8YVcuW5r8cqV6hDMr4+xZoH2M6EOQzRi3L9CXIZxldX9VZCfK9qpajfZMCpAApQAqQAnkVIMhn4q0gyGeigEYMLyhcl8E5hVIFpVqF4TPnYd6U0ahSphRCNvyDmMQkjOvfExKxGN5uLtl4joGzRWu3wtnFCSN7duKQj3nCTJi3GN+NHwFPN9fsHSqUakz44Rf+8s3w3r0n4Qj290FMfCL0QiGcJGL0adcK/Tu04mN4uNsL52Pj2M+y/pqYkgpHuRwi0TPPQqEQf678FWuuJuKbj8ejopMW52/dhZuzM7YcOArmjfdmu5ZgwG770VNo16guyrKqpVodfD3dEOyX6ZXDPAjHfPczGlStDAnz1gKgUCpx/e5DrJ7zCeTPvBYNyZ8J+eIx77CNIN+b7haBfPldNYVKg44TV+FJdBLvYk7IZ8T1pq4FKJAN+dYmWCZcl3nyDXjNYpAvJS0DY777Calp6VBptPD2dEM5f1/ceBgKL3c3/pzefRyGEb06o2+7Fhymsu+jncfOoEerJjh17RZ2HDuDL0YO4qkB7oSG49s/N+HnqWNw/WEoQjb+DalYAq1Oy8Hh6Le6olfrpvh6xSZ4ujrhw77dOeTLCtX/79xlbNh/BJ+/9zZW7T6AsX17wMXJEewXJu9/tRBlA/3x/bgRHPSZuxHkM7eixs9HkM94zYrzCIJ8xdm6dDZSgBQgBUiBkqYAQT4TLU6Qz0QBjRheEOS7GxqByT/8CplcDqVKxT1bGGhjHnjuLs5Iz1DA1ckBv8+YkO3Jxj7/ce0WHLx4De7OTnw3Wr0OKqUKIVPHwNfDPXuHWZ58U1j4r1iML39fjVmjhmLj/iP85ZmFtPVu0wylfL2x+8Q57D55DmqNNvulmq0lFYugVLOQzMx8WGGR0ejQuC4mDOyTmf8qKRTvzvkV3jXb4sd323HvGvZCv2bPQWzeexhzxg5D5TKlebjwscvX8fOmnfBwccSCCe9ng7usULsPvgnhkJLBA+ZVqNHokJqcjDXfTIfzs5C/l0O+UNt48r3pYTXId+DcfUxbsh/xyYrs/GQE+Yx4KK3Y9Tnki7cw5DN/dV32bK/dfQDpKg18Pdxw4dY9zB71DhJS0jD625+w5OMP4eXuiiEzv8e0of0RGRuHLYdOICklHSKhAD9M/AC3H4di+9HTmDlyEP9Fw93QcMz9YxMWf/whZFIJzzMpFovw3apNYKkFJrzdm9fN+XHd33B3ckTv15th0YZt+G7cSP6dxCHfviNY8b8JHBLOWLwSc8e+h3V7DyE0OobPm5XWwNxmJshnbkWNn48gn/GaFecRBPmKs3XpbKQAKUAKkAIlTQGCfCZanCCfiQIaMbwgyPcoMho/rN6M2WPexdhvF6N5neoY0KE1fvt7Nx6HRaJ6xXI8nHF03+581RsPH6NiqVI4dPYitAKgculAJKakwclBznNVNa5Zlefmq1+lIu+flqHAR/OWoGP9Wjxx/q5T5/FWq6Y4fv0WREIRWterCaFIiM7NGoKFgEbHxXPPweNXbnBvu/CYOA4Epw3pCxcnBw4KWZgve+H29nDjL/O7Ni3FwiPR+HTqOLwe7AqWu++bZWtRyt+H5wJUqNTcU/DWo1B8tuQPDOnaAet3H8CkIX3RsFrlbKCYrlCAQT42/3s9O8LFwYGHDUfHJ3DAWKdyeVQIep7LK6cZMj354jDvsC0gnwNCrAj57obG4a8D13MVQmAhjg2rB6F9wwpoNWY5B7Odm1Z6FoKdmbOR5fhj0Emr1WP9gauoVykAhnLyGXG9qWsBCjyHfHEWhHxVEOxufsgXFh2Dr//YhOa1quLq/Ufcs7h2pfIIjXyKyPgEDtRYvr2hM+fh46H9+LMZERuHwxev4cy1W/jp4zE4dfUWFv+1Ex0a1eWev9Hxibh85wEWT/uQh/ey5/b45RuY9fsatG1UF9WfVWJmv2xgefza1q8FvUCAiqUDULFUYC7Ip9bqeIjurN9XQSKVYvlnEyGxgAdflokJ8tn+cSfIZ3sb2NMOCPLZkzVoL6QAKUAKkAKkgGkKEOQzTT8Q5DNRQCOGFwT5WOGLT39ajjKBfrzARLeWTTg4ux8WwQtR1KxUFnKxBGOeQb5/jp7Cpn8PoWJQAB5FPYWDXI5+b7TBorVbUKtcMC/GcTc8Esu/mAIvVxckpKTig68XoW7FsrzC7sW7D9GkSkXcjoyGUChCGR8vXLv/CCPf7Ip2DevwkyWmpmHSgl9RLtAPLerUwOo9BzG+fw8s374Xgzu3Q8OqlbJDh1XpsRj++Y9wqdYaPwzrAJkAuB8eyaESy9OVmp6BifOX4IfJo/Hjuq0cIE4fNgBpCgX3IszK2cdCgRes3ozo+CQ4Oshw4/5j9GnXAiv/+Rd9O7Tm4X+dmtbHB727GEz8nwvy5S1RYYTFjO/au6Z1IR/boYEaKlwX5p3ZcdyfuBfJwGhmc5FLsGJGH4yc+zcS0hTZP+/dqgp+mtSVw11qllEgG/KtsRDkY9V1B1gG8rG7dPTiNX7Z9pw4hzSFiofkMhi/Yvt+/D5j3HPIN6QfKpcJ4iIyz72D5y5h0ZQx2HTgKE5euYn2jevyZz82MYmDuU+HDYCDVILLdx9g9tK1UGq1CPLyQP3XKmLkm10wd+UmuDk74sN+3cHyUma1nJ58rFDQ9mOnsWX/USjUarSpXxvv9XwjV65Qc1qVIJ851SzaXAT5iqZbcR1FkK+4WpbORQqQAqQAKVASFSDIZ6LVCfKZKKARwwsD+b79YwPmjR+JwTPmYtygPqhVqRwWrP4LnZo1RHxKCsIin2JMvx581T0nz+PmoyeY9k5fLNmyk1eTZPCLFctYOHkUWPjv7N9X88T2zOvucVQ0Pv5xKVbNnoZR34bg3a4deJ6sVnVq4MrdBzh68Sr+N3Iwgv18IZdJuFfdtys3cgg3Z/RQHl67bPte/D59PCKexuGjb3/CO93bo3eb5hxGntq7Hp9tu45pkyaiQyWvPEV5GcRjXoFLNm+Ho1SGb8cN52HIOZtCpULI+r/h7uqClnWq47s/NmJEny44cfk6D+GbOLAPRn21ELNGD0WFHFU5c86RDfkO2cCTr5b1Id/LruDFO1H4etURJKcps7t5uDogMTkjG5D6ujni61HtUdovb9VZI643dS1AAYtDPpaT723LQL6so6k0Goz59mdIREI0qVEFHZvUx9SQZdyTz5uF6/7ve0wd2g+v5YB8+05fQIfG9fDgcRj8fL1w5tptNKrxGph34IheXXjxnnthEfht806M7tuNz7dw8mg4yqRwd3HCd3/+lQn5+nbLBaGzIN+yz8bj70Mnsf/sJcx4721Exsbjk5ClmPxOX7RrWNtQcXCT7ypBPpMlNHkCgnwmS1isJiDIV6zMSYchBUgBUoAUKOEKEOQz8QIQ5DNRQCOGFwT5WLjuglWbsWDyKPT7eDZc3Vx56G1kTBymvzuAh7+FReWGfJfu3MdHfbtj5c79iIxPROem9bF290HMGT0ED8OjuMccg3xyiQTbj53B0QvX8OOUDzB45ve8ii7L2Tfu25/QsVlDjO3XHVKJhId1snyAbM4n4VGYMWIg9xZjoXQrdu7Db5+Oh0QsxJW7jzB14W9YMGk0Kvo4YPSsBUjzq4+lE96Ec2atjFxNpVFj26GTPD+fh6sr/vfeAJQJ8OUhubzIhwB87QyFknv97D11gefvuhcegeXb/sXyzyfhfngUflq/DctnTs5X+eeQ77H1c/LVckTIm55Wy8lXmOsnFgtf6tHEip4wTyhqllUgE/IpMGxNrOXCdd+uZpFwXaYMe66OXLyGldv2YMWXUzBhwW9QazTcQ5iF07LcmaFRTzF37HBULVeai/nPkVO8cFDD6pUxtm93jP56Eaa+248D/DW7D/LvAhbKWy7Qn+fuZCG8o+aG4Lfp43ilbdbmrcqEfAwAxiem8NydDjIpD9ddv+8I6r9WHmKRCCN6duKbZN8lf+7aB2e5I7q3asznNXcjyGduRY2fjyCf8ZoV5xEE+YqzdelspAApQAqQAiVNAYJ8JlqcIJ+JAhoxvCDIdz8sEgvXbMX8ye9jesgyfPR2bw7hdp04iztPwhGXmIIyAT4Y+8yTj4Wt/nvqHF6vXxtHL10He5Xt1bY5Fm/ajj5tmiEmIRmHz1/GH7M/5pBu2sKl+GzkIPh5emDgjLlITU1F306vo2Pjevjfb6sQHfkUrh5uKOvni55tmuJReDT/64mrN7FwxXpopVL4erojZMpo/lLNQOC/py+gZd0auHryX0zfcBrjp0xB93Ju2V5i7AWbwb3ft/2Lw2cuolf7lujVqgmu3nuEheu2QqlQwj/Alyfzb1q9Cto2rIP/zl1BjQrBPHn+sq274e/jjfpVK/IwQZaXr0pwKXwybACv3GmoZUO+gzaAfLXtD/IZcUWpqwUVyIZ8qy0E+Vi4roUgH/fCvXwDS7fuwoJJH3AP3IcR0dhy6DhOXbmJX6aPg7ebKwZ9+jWmDuvP8/WxdvjCVaz8ew8mvvMWvlz8J+ZP+YADvaxw8lFfL0LNimV5kQ3mORyTmIz3v1mE14L88eDOA+ghQKpWywv1OIlEyBAK4SKXYfnsabywx+b9R9CmQR3uSfxiS8lQ4Nrt+/hi1DuoUCrQrJYlyGdWOYs0GUG+IslWbAcR5Cu2pqWDkQKkAClACpRABQjymWh0gnwmCmjE8IIg36OIaOw7fR4jenXms2bnqNPrER4Ti9/+2oWhPTpmF5w4f+senOQyVCsXjLCnsXB2lCMpLR0ZGUq8VrY0UtIz8DQ+AeUD/XH94RPEJaWgdd2a3CNn25GTqFq2NCoHB/FwNgbMWMhc2NM4tKhdDRIxy5H3/HCpGQoeRvtmu+aoHFwq+wO2R60qBb+sXI07Kh98M6oPHETPBx48dxl3QsN5fq3qFcrAQSbLHsu8gB6ER+NOaBhS0xXo3aYpT8DPfv7rll0I9vdFg6qVEODjCVYm4tyNu7gbGoYuzRtle/m8HPI9sr4nH4d8XnblyWfEFaWuFlTgOeSLsZwn38DqFvHkS0xJxe7jZ9GtZWO4ODlmq8TCd2MSkhDk48WftdiERHi5uWZ/dwF6XoH3/M273JvPzSnTOy+rRcUlcO/dIG9PDv7ik1Lw+7bd+LBvD54yIOubhH3G/14g4N9XYpGQr3v13kOUCfDLLtjzovlYVW53Z2f4eJg3FJ0gnwUflEJOTZCvkEKVkG4E+UqIoemYpAApQAqQAiVCAYJ8JpqZIJ+JAhoxvCDIx15kRQIBf+k11IRCVslWl51jigE25v2Ss7EXYUOjcwLDzHflvGOfvUPnm8OKecsYCutke2CJ+SEQQvyCRw3z9uMgMB+vu6y9sH3nPDervskKduQ8H+vD5spPnywduCffzVjMO2gLyOeEkLcI8hnxWJSYrpmQLwPDVlkS8tVAsIf5q+syI7GKzOyZLErL7/smD5TT63nl3cKuU9h5i7Lnl40hyGduRY2fjyCf8ZoV5xEE+YqzdelspAApQAqQAiVNAYJ8JlqcIJ+JAhoxvCDIZ8RU1PUlCnDId8OGkK8vQT66oHkV4JDvvoUh3yDLQT6y6XMFCPLZ/jYQ5LO9DexpBwT57MkatBdSgBQgBUgBUsA0BQjymaYfCPKZKKARwwnyGSGWCV0zIV8M5h18aINwXSeE9PWhcF0T7Fdchz6HfNGWC9cdVBPBHg7FVUK7ORdBPtubgiCf7W1gTzsgyGdP1qC9kAKkAClACpACpilAkM80/QjymaifMcMJ8hmjVtH7EuQrunY00nIKWB7y6bBiUC2CfJYzYfbMBPmsIHIBSxDks70N7GkHBPnsyRq0F1KAFCAFSAFSwDQFCPKZph9BPhP1M2Y4QT5j1Cp632zI9x/z5Cv6PEaP1AO96zgjpJ8PXpKC0OhpaUDxUCAb8v0ZZTlPvsEE+axxWwjyWUPll69BkM/2NrCnHRDksydr0F5IAVKAFCAFSAHTFCDIZ5p+BPlM1M+Y4QT5jFGr6H2fQ7771g/XreOEkH5+NoV8+RVfeVHRwvYriiVYPRihELmKuDC7GKopk3Mf+fXJbw+sDASr9ZJPrZqibN1iYzIhXzqGWQzy6bBicB3y5LOYBZ9PTJDPCiIXsARBPtvbwJ52QJDPnqxBeyEFSAFSgBQgBUxTgCCfafoR5DNRP2OGE+QzRq2i982GfAdsAPnqWh/yMXh05X40Svu6wUEmwfnb4WhcrRSvUmqoSURCfLf6GBrXKIXmtYJ5OWatXg9WCbmwLT9AqNZqwebfeOA6nBykaFAlEL4ezth08Bp83J3xer2yuZfQ67HhwHU0qVkKPm5OeBSZgNeCvbP7ZKg0SFeo4ePhlMcpUyQU4ue/TqNSsBfa1S9f4NZZZeiv/jiCYV3rcK2s3bIh3x+W8uTTYcU7BPmsYVeCfNZQ+eVrEOSzvQ3saQcE+ezJGrQXUoAUIAVIAVLANAUI8qT/uk8AACAASURBVJmmH0E+E/UzZrgtIZ9Op0d8agb83JyQlKHEoeuPEejujPoVA7gXVLpSjTSlGgI9oNRokZSuQN1y/lh58AqaVSmF8n7umZAlJwgSAGq1lsMh5lHFxp+7FwF/d2feLSI+FY1fC4KDRGyMTCb3FQgE2HU9GvNsAvmcEdLfup58IqEAy7ZfwK9bzmLXj4Mx8Iu/0KtlVYzq3cCgh9ujqAR0nriaf+bn7QyxSIiE+DTMGNEGb7WpDn0BbnEpMVHoM307SrVshqVDqkP0zGLsfvyx6xL2nb6HmhX9kJyhxp0nsfD3dMLjqCTUreyPmcNfh1AoyLWvMfN2wM/DCRP6N8UbE1chwMsZAqGA37f45AxotTrsD3kXUrGIe+3p2GUDOEwcu2AX1BotlkztBgbxOKhkfbI6Ze1NIMCKHRcwd/UxzBrZFv3bsXOafNWMmoBDvnvpGPZHpIXCdXVYMaSu3XjyxaWkw9PZAex5fLEx7aMSUxHo4cy/O3I2ZldmP/Y9xCCvi4MUYqEQmmcx8OweqDRa/rPsu8q8OZHX7kYZyIjOBPmMEMtCXQnyWUjYV3RagnyvqOFo26QAKUAKkAKkgAEFCPKZeC2ouq6JAhox3JaQj21z3t+n0LBiINYfvgqFVoeawT7w93TBoFbVkZSmxLYzt3HidjiHJh1qlsWJW2FwkEvQq0kV+Lg4YN2xG/y07AWbNfay/SQmCSPa10HjykFIzVBh0Pwt8PJw5p/HJqThz4k94e4kN0Il07s+h3z3rB+uW9fFapDvSXQiSvm4QSIWYvmOizh9Iww/jOuEvjM24NsPO+K1Mt44dysCDasEZoMWxlv6fLIeUQmpGNixFvq0qorpv+7n3nI/TerKPeZe1hjO3bpuJyZseoBlC4ajfTmnbFiWkq5CbFIaRn27na999mYExCIB3ulcB3/svIRl03vC3UWOVbsvoVvz1ziQS1Wo8N2a43B3lsPDxQGHLz7E1IHN4SyXcRi4//wDpGQosXhSFwiFQmw9chOxSRnwcXPkcHLp9gtgwGVkj/ocDF1/9JTTnqmDmmd7JrJ1Vuy6iFW7LuH3T3uicrAXft58BkKRkHv1MY9Aa7TnkC/CgpCvnk0hH4NuDMwxxvq/dYfwRu3yaFw5EDHJGXgt0JNrvv7odVT098DRm0/wODoJQ9vVQmKakgO7FlWD8fVfx/j42JQMPE1IRfOqpRAel4IP3qgHL2cHfLbmIFpWL4Oz9yLg6+7Mv3fYvZZLxBjfrSEcpBKLm5Mgn8UlLnABgnwFSlSiOhDkK1HmpsOSAqQAKUAKFHMFCPKZaGCCfCYKaMRwW0K+xzFJuPQomoMQBu8kYhFcZGIEermic70KuBeVgL2XHuBuZDzUGh2qB3nhZkQcqpb2Qbf6FdGgQgCHLgzsrThwGWKxiMNB5pGj1em4F1WaQoURi3eiWrAP98Jic/36QRfIpbby5LMB5GOFNwb4WyUn3+e/HUCNCn4c1jFPvpM3wrDwGeSbO6YDAr1d0eS9XzBhYHOM6tUAKo0On/z0L8oGeqB/x5qY8uMeODnJEBGZgGUz34KPu2OBtzk9Ngq9J29Aapma2P9FWzjk4GMMyCz+6yweRCXg8LmHEEnFaFQ1EFFPU6DW6dC1eWVs/PcKmtYpw8OJa1Xww6mbYfj76G3u7dewaiks+/scpg9rjcv3orHn5F10bFge5YI8OcRjHou//n0eWw5cw8g+jbhX36o9l7kH15BOtTkYWrf3MjxdHfHLtO4c9sUlZ2Dp3+dx9W4kvhnbES6OMu59mpyuxJwVh7mH4Rcj2qBl7bK5nFQLFKIIHUoC5GPfBesPXsWTqHgcfRCNJmV9IZeI4OTsiPc61kVCqgITl+9FldLeHMKKBAI8iUtGcpoCA1vWQJ3yfth0/AbO34/mXsY3Q2PgJJfijTrl0bZmWVx5/BTJGUos2nEGFQM84SyX4uzdCFQN8sSozg1QOdCrCJYxfghBPuM1M/cIgnzmVvTVno8g36ttP9o9KUAKkAKkACmQUwGCfCbeB4J8JgpoxHBbQT7m2Xbg8gNsOnmLAzf2ch0amwSNRo8aZX1RyssZozrWx6KdZ7g31cnb4fhpeEdMXLYXUrkE/ZpWRf0KAfykDLT8efAq96Ia0LJarpBHBvmGhWxHOwZMIMDRm6FYOqYrZDYJ143CvP13bePJNyDAKpCP6d1tyhr8PLkbzt4Mzw35PuyInSfu4NjFR9j49QBu99PXQxERm4Jerari2v1ozFp+COGxqSjj74r3ezZAjfJ+cHGSQSoWGgyxZCG0Ozbvxbh1dzBn1jAMrOaYp7DG6ethmL38EKQyMfQQICI6CVIpg8nOWPFZH7QYvRQhE7qgRe1gDuWYE92YebugUqoRl5KBe2HxWDSpC87djMDBcw8wZXBz7Dl2B6P7NkH5QHf8zmDmxUdY9nkf7oE3/oddYH6lIRM6c4++qSH/cm+x78d2hFajw6wVh7B8+0X4eTjCVSqGSCaBq6sD3Jxk3Es1LjEdV+9E4uSy9+EolxrxNBvfNRPypWHYynALevLVR7BnwbDW+N0XPIJ5020/exehsclQa3XYd/E+2tctD7lEgsS0DMQnpWP24Ne5196qQ1dw6MpDvNexHvcGTkpXYmb/llCoNBi4YBv6taiGEzfDUM7fHWExSTw0d0Cr6ngcm4z1x27ARS6Fq6MUCalKdKlbHhsOX8WCkZ1Qytu14I2aoQdBPjOIaOIUBPlMFLCYDSfIV8wMSschBUgBUoAUKNEKEOQz0fwE+UwU0IjhtoJ8bIvsJXnJvxdQs4wPUjOUiIxPxaWH0ZjauymuhcZwDxvmidW/ZXVM+eMAHKVivNe+Dpbtv4SQEW9wqJcf5GPegTHJ6TyP39ytJ/Fhp0yvq2UHLvOcXP2aVUX1YB8jlDKta2a4bvGHfKywxoxf9uPynUj0blMNp26Gc0++fp9twOg3G2PiD7tx4KehCPJ25dCOeVveePgUH/2wCwFeLjzHmVgsxMx3W2PU9ztwPzwBbs4yOErE+HfRELi9EGYtSE9Cv6mrEe5aBqe+6w6N9nk2NTb/L1vP8vnnf9QJ7T9agYY1SqNMgBvqVQzEip3nMb5fU/Satg6HlwxHkI8LUtKV2HzwOr5ZdQyv1yuHD3rWx6jvdmDL3AE4cukxth28jgUTOkOrYzBQgDJ+bli64wK2HriO8W83B7uSS7ae5WGeY/o04pDv923nUK6UJ4d8Go0OOp0Oa/Zdhb+nMxpUCeJ92X/Yfy/ciUQZf3e4OEgQYAU4VNwhH3tqGehj8PXQ1UdYvOc83qhXgef7ZN8RE7s3xr+X7mP1watoXi0Yf5+9g7QMFU8b8M07bSGTiPg93X3hPn7be57DWhaKKxYKMKRNbbzZtAoP/56+5hAaVQzE6TvhuBMZzwvMJCWm4fdxPRDsY52CKgT5TPuONsdognzmULH4zEGQr/jYkk5CCpACpAApQAoQ5DPxDhDkM1FAI4bbEvJde/IU87adhJuzI5ylEkzv2xzTVx/kHjRBns6Y2b8VboXFITYlHbfC4/DoaRI61SnP86G1rVU2G/KxvGhrD1+FSCTCgBbVsOfiA1Qr7Q0Zy88Xl4SvNx1Du1rlUc7HDX8cuooBLaujUaUAlPVx56DGGo1DvmuRzzz5rLHiszX0QO+6bgh52zqefGzVU9fDMPrbf/BmuxoIi0nmkO+tzzZCoVRjXL8m6NHiNe5t9yQqCSt2XUBqqhJ7zz+Ep6sD9+pzkInh6eLAczIy77bP3m2FxtVL8RDJXE0gwNGd+zFs2XWM/3ggxjX2zlMw4fbjWMz47QCHOhExKSgX6IFbj2IQMrkrHoQnYP3+q1Co1Dj003uQSUX499R9zF97DO5ujni9blmU8nXD9F/2oXntMhzu3Hkci8bVS3NvP5ZrkIHmRZtP48LNCHzUrzHP0Tdv7XF+PpbHj4GXH1YfQ+Xyvpj5XhtotDoOnfafe4DZyw5h7JuNMo+kBwQiAZb9cwHVK/ji+7FvWOWSZEO+FWFQvVAYxCwb0OqxYmgDm3ny5TzDzdBYnh6gYaVAzN96AqM6NUCtcn64+jgay/ZdRpVSXjzM9mlKOsr7eqByoAdGdqjLvX5P3g7DnfA4HvIvlohxOyIOPRpUQv3yAdh98T5WH7iE0v4eKO3tygsIsfQCzNC/ftAZfu4vzylpFp1ZgQ+9HtUDnRDgJjPXlDSPkQoQ5DNSsGLenSBfMTcwHY8UIAVIAVKgRClAkM9EcxPkM1FAI4bbCvIx0LHnwn2U8nZBaoYaBy4/hEKr5QU0WLGEUp4uaFqlFB4+TeQefwz8ZajUvEpuTGIaAr1c4OueWZVXyF69n7E6BlfY3B5OckTEpSI8NgmdG1ZCtSBvCIRAWFwK5m85iU/6Noevm3Vevpk5GOTbeS0S8/ffyd6rEWYqetdsyBdolXBdtlGlSoO9Z+4jLik925Ov97R1eL1BOUx7p2Um02KOa3oWPJvZGF/ae/o+Fm44gZ0L3uHhucPmbEXFYG9MH9KSw7EXmwAqDB6/Ag8cSmHHnK7wyCfNIvMWHDrrLySkKHjuvwyFCks/7cXDifv/bxM+GdICo3s3fLYnIE2hxLQl+1GznC/3SCwT5Ill285j+YxekMlE2Hf6Pm6FxuHP//XmYeYsl56zg5TbmBUcGbdgF9huQyZ24ftm4Z45c0Cy+3nw/COEbD6FLV8PyD4W8/56d85WVCnrg6kDm1ml0m4m5EvFMAtCvuVDG6CMp/WetfweFlZ849jNJ9h49AbPnfdp3+bcm+/4rVAcuxHKvUgjE9IQFZeMb4a0w/l7Efz7aGDrGth1/j5O3AqFQChEoIcTrjyOQZCHMyb3asJDfT/4eTsqBnlzEM28/NgvJIa1r41bobH4qGtD7rFq6UaQz9IKFzw/Qb6CNSpJPQjylSRr01lJAVKAFCAFirsCBPlMtDBBPhMFNGL43eh0PElQZsMWI4aa3JUBhqxXXx66qdVl/rNez8Pdsn3sGBV5sfEQx/x5GfuMVeRlRTlefL1mL8NsPev48GVunDkMrjnzBEuPP7R+Tr56zJPP8pAvKj4V4U+Tud4ikQD/HLmFS/ejMeXtZvhsyX6MfqsRygd64p8jNxHs746hXepw+zBDHL38GHNXHsHkwS14UYQgHzeM/HorpgxuiY6NKxgEXndOHEOP+ecwcuyb+LhtaeSI1M2+LQzCsXtw/FooFm88BQdHGZ5EJ6Fd/XI4fysCvp7OOHb5Ma98275BBTg7SrH39D1sOnQDOq0Obs4OGPtWI7z16Tp8/1EnSCUiHL30GCkZKvw8uWueaykRCfERh3x6hEzqyu90HjjJIN+Fh5i1/DCmD2mVXVyDeZXOX3cCreuVxccDW3AIaunGId9dBvlCLZOTT6fH/Ldqo05pd0sfpVDzs/My2Hfidhja1yrHvd9iktPg6iDjHntPYpLxOCYRLaqWzqyELADuRsTj2M1QtK4ejDK+7vyXDqyYx74rD3nxH08nB+69V7e8PxykYl6E415kAppUDsoMP7dSpWQGLOsFO8PT2bJ5HAsldAntRJCvhBo+n2MT5KP7QAqQAqQAKUAKFB8FCPKZaEuCfCYKaMTwmFQVLoemZr7QUrOYAgzYfLL1Cs49SbTYGgYnZp58DPINDLK4J19iigI/bTkDP08nfp/Y/1hhDAbLGLTlEFcPnnOPebi1rVeOe0pN/+0/uDlKMXdUe/h4OmH93qv4asVhlPZ3x6qZb8LbQIVdnUaJoROX4oreHzu+64PSjnnvL7vSB84+wI8bT6F8kCc+HtwcHs5yfDhvB9Iz1Jg/vhOC/dxw8MIjTP1pL/q1rY7JA5thx/Hb+HL5IXg4O2Dtl29xKDhk1hYsm94DUokY+8/cR2hsChZN6GwQ8o2dt4MX9pg/rpNhD0TmxXr6PhZtOInJbzeD/tnWWd64H9afQPuGFTGub2PrQr7lTywD+fR6DGtaFu80LWsVz0TrPlz2tRrzIGxUzhVySY7y0va1xWK/G4J8xd7ERh2QIJ9RclFnUoAUIAVIAVLArhUgyGeieQjymSigEcNZGNn5RylIVbF6oNQspcDZR3H47O+r0FjeOSv3ETjkc0XIwNIWh3xF0S4xVQFHuSTToy9Hi01Kh7uzDGJR7p/zLgIgJToaX228hHot6qF/XZ98AZKWeW3yirmZJI0VVWCuc05ySa71GIBkIDKrMU8t1hh4S1eoeFXerDHpCjXkMhGELP7bQEtIzoCbi/yl4Fyp1vBCMC+ej1WAZYUcrOVnmu3Jt/yxZSAfAHe5BL8MbgAfZ8oVV5RnpDBjGDyv5CtHsJdDYbpTHwspQJDPQsK+otMS5HtFDUfbJgVIAVKAFCAFDChAkM/Ea0GQz0QBjRyertTi3OMUaKyQN8rIrRWL7jEpCkzaeBERyQrrn4dBvvrMk88+IZ8pgrwsXNuUeUvS2FyQz1C8sznE0AO1gtww9806kInJy8wckuacgwE+XxcJqgU6cXBMzXYKEOSznfb2uDJBPnu0Cu2JFCAFSAFSgBQomgIE+YqmW/YognwmCliE4RkqLW5HpSM+TcPDB+lVsQgi5hjCQkVZjqzTD2Px4/47iElVWjcXX9ZeuCefO0IGlbJLTz7TVKbRpirAnvODt1IwfOVjqPOmDzR1+ufj9XpU9HHG2LaVUTPIneeopN8pmCYv008mEiDIU4ZyXnKeZ5SabRUgyGdb/e1tdYJ89mYR2g8pQAqQAqQAKVB0BQjyFV07PpIgn4kCFnE4yxuXlKFFWIICaSrdKw2FYlIVSExXF1EJ04YpNVrcj0nBtkthuB2ZnFl1w1YtG/IFv9L2tJV8xX1ddjNXnYrFjL8isnMDWvLMAr0eVQLc0Ll6ACr4uECcs8COJRd+ydzMIzTQXQ5fF7mNdmD8shKRAN4uEvi5SHklamr2oQBBPvuwg73sgiCfvViC9kEKkAKkAClACpiuAEE+EzUkyGeigGYYnlnY09oJ5Myw8WdTTFl3CQv23bG+9xyTjEE9zvXswCWSh+u6I2QwQT7z3a5iNJNejzGrnmDHpUTrweic3y328BWj1+Obt2riky5Vi5Fh6Si2UIAgny1Ut981CfLZr21oZ6QAKUAKkAKkgLEKEOQzVrEX+hPkM1FAGo4p6y9h/n4bQD570z4b8pUhTz57s40d7CdVoUXzWdeRoLIH2mYjQfR6zO1TE9MI8tnIAMVnWYJ8xceW5jgJQT5zqEhzkAKkAClACpAC9qEAQT4T7UCQz0QBaTimrL+I+ftvW9+Tz96055DPEyGDCfLZm2lsvR/mbLryeAw+3xJmlVBdW5833/U55KtNkM9uDfTqbIwg36tjK2vslCCfNVSmNUgBUoAUIAVIAesoQJDPRJ0J8pkoIA3HlHUE+fg1YJCvgQdCBpclTz56LrIVYDUaboRnoM/C20jTlGAvPv6MMMhXC9O6VqMbQgqYpABBPpPkK3aDCfIVO5PSgUgBUoAUIAVKsAIE+Uw0PkE+EwWk4Ziy7gLm77ttvTxj9qo5h3zMk48gn72ayBb7iklRYeDie7gdnUHerlmefAT5bHEVi9WaBPmKlTlNPgxBPpMlpAlIAVKAFCAFSAG7UYAgn4mmIMhnooA0HFPWncf8/7N3HtBRFXsY/7Zvem+E0HvvVToIqKCCWEAQRAVRmnR4Kk2KVAFBpFhpKgJKtdCl9w4hlCQkpPdk+31nJmyySXaT3b3JlmTmnHfkZad+M/fu3t/9l7/uMIChh3zDajBLPnZd0JwwjxOVGLT6DmJSVez6IGeCQL7XmmHaiw3ZCWEK8FKAQT5e8pW7xgzylbstZQtiCjAFmAJMgQqsAIN8PDefQT6eArLmmLztAoN8FGAQSz4/rGaQr0JfFSIhkJKlwfIDT/Dr2URkKHXPMkBXaFlyF58H+RoxMZgCvBRgkI+XfOWusb0hH8c5dygGAYkrwQpTgCnAFGAKMAUcRAEG+XhuBIN8PAVkzTF5qx7yVXAxOOCVVn746u0a0OoquBYVaPnk0U6l1iEyWYn7T3Nw7E4ajt1KQ1yGmsG9wueAQ64l30sM8lWgS6RMlsogX5nI6rSd2gPy5ag4xKXpkJ6jg9KJ460SvOciFcDPQwQ/dyEkIqc9BmziTAGmAFOAKVBOFGCQj+dGMsjHU0DWHJO3nGeWfM/OgRgcpLlGfaxUFAW43P0mz3gasmbyxMSsIozvPrHkG9ScQb6Kcm2U4ToZ5CtDcZ2wa1tDPqUG2H4qC98fy8TTVB20HKBzUms+YsUnEwNNq0gwto8HWlWXQixiln1OeBmwKTMFmAJMgXKjAIN8PLeSQT6eArLmmLzlHJb9dZuBDXYWmAJMgeIVoJCvBaa91JgpxRTgpQCDfLzkK3eNbQ35bkSpMXRdEmJTtOVKy75NXfDlYG8EeArL1brYYpgCTAGmAFPAuRRgkI/nfjHIx1NA1jwX8h1ikI8dBaYAU6AEBfSQrx+DfOys8FOAQT5++pW31raGfN8dy8DM7enlzmrfQy7A7kkBaFhZUt6OCFsPU4ApwBRgCjiRAgzy8dwsBvl4CsiaY/LPxJLvFos/xs4CU4ApULwCJCYfseTr14QpxRTgpQCDfLzkK3eNbQ35lu5Lw9K9meVOR4mQw59TAtGsGgk8wgpTgCnAFGAKMAXsowCDfDx1Z5CPp4CsOSb/dAbLDtwEhHaK4ULGZTHQ2ElkChRVgONAYqj7usvgJpXY/zLhgPF9GmJkt7pOs1vk9iITCyGy1/3NaZSy7UQZ5LOt3o4+mq0h35K9aVi2r3xCvr1Tg9C0KrPkc/Qzz+bHFGAKMAXKswIM8vHcXQb5eApoZXMSqF+h1iItW4OkTDUUGudNx/ogPgNPkrNtDhBIjOvYtCycux+Hm1GJSMxQgGOwz8oTyZqVLwU4uEpE6FCnEgZ3rIsgbzfIxCKaE8TehXOESVggArmlSIQCBHlKEeYjg4uUpZ60QL4yq8ogX5lJ65QdOwrk83IVItjL8ePZkd9PjxM1IAlEDAux5GOQzykvATZpB1RAc/kYxM27OODM2JSYAo6vAIN8PPeIQT6eAlrTnANuxGQiLkNNWzvZM681Ky7zNhzH4e9rkVi+7xLUTprhrsxFYgNUGAWCPVzw9Xvd4O0qrzBrLuuFkhcz5F5dJ8gVoT4ydt8ua8FL6J9BPjtvgIMN7yiQ77W2Llj4hreDqVN0OlkqDq+vSsK9mNzfofrCIJ/Dbx2boJMoQACf8rt5kI34lIE+J9kzNk3HUoBBPp77wSAfTwEtbK7U6HA5MgPZKue13LNwyTatfi82BTO2nEBqTsEfrjadBBuMKWBHBar5e2DFO13g6Sqz4yzK8dAcUDvIBWG+DKDac5cZ5LOn+o43tqNAvrc6uGLFUB/HE6jQjNJzdOi3NBF3GeRz+L1iE3Q+BfSATz9zBvqcbw/ZjO2vAIN8PPeAQT6eAlrQXMdxuPEkE4mZhfwjLOiDVS1eAeJad/DKIyz74wK0TCymQAVTQCIQ4PPXO6B9nZAKtnLbLpfcZ1pX9YC7XGzbgdloeQowyMcOg6ECDPJZdh4Y5LNML1abKWCuAoUBHwN95irH6jEFCirAIB/PE8EgH08BLWiekqXGpcgMCFjcOAtUs7yqVsdh3OZ/cSc2xfLGrAVTwIkVqB3khbXv94KQ3WPKdBdJeIBq/nLUDHAt03FY56YVYJCPnQ4G+YqeAR1nXg40BvnY9cMUKH0FTAE+Bvos11qxbjq0ty9A4OED+cSvIPSvZHknADSn90O5bbnV/WjvXIBi42w6tvy92RDVa2X2PLjsDChWT4buSQQglZvd3rCdpOsASAeMger3tVAf/R3C0JqQj10KgauHyXnotZO99QnE7V/Iq8dXC7MXXkoVGeTjKSSDfDwFtKD5g4RsPExUMMhngWbWVCUQ9ccj1/D9sZss6641ArI2zqkAx2Fgmzr46IWWIBCKlbJVwMdVjKZh7gyolq3MJntnkM9OwjvosM5iyZej4nDxgQqn7yuRoeBQN0SMHg3lCPbml9DnfIQS5x+oEB6rQb1QCZ6rK0ODUNMZ1Rnkc9CDzKbltAqUBPjKO+grALT0i5XKIRsyBeq/tuaCLmOlEPwy2k8xp6IwyCpclS/Y4gP59GBOPyc9sCvpkFsD+cg8Vb+sgmzMIqh+XUUBKdGGFM2V45B/uCgPFIrqt6L/39ELg3w8d4hBPp4CWtD8ZkwW4tJVFrRgVa1RgEC+vRfvY/kf5xjks0ZA1sY5FeA4DO3cECN6NGWQzwY76OkiRgsC+YQsdZIN5C4yBIN89lDdccd0BsiXmq3DvF3p2Hk2CwqDsMHV/EVYPNgHXepbHkdVo+Ow8UgWVuxLQ1pO7v4QQ+5ATyE+G+CF/i1dIBEVvUcxyOe4Z5nNzPkUMBfw6VdWHmP06cEUl55MLe8oaIq4kQ/5Ep4UsGTTJcZAsWI8OGVO3t/1QE6vkzEYZQjOzLFqsxfkM1yLuF0faC4dBVQKCt4MreuMnXZrIJ/eeo9oRgqBfJI+Q6H5by/V2BC2mgsb7X0lMsjHcwcY5OMpoAXNGeSzQCweVQnk238pAkt3n2WQj4eOrKmzKcBhaKeGGNGTQT5b7ByDfLZQ2fQYDPLZV39HG93RIR8JI7Lun0zM35VeRDoC5ZpWkWDNCB/UCpKYLS0x2D54NQef/5aGyKSiUYjD/ERYOdQH7evIUPhdBIN8ZsvMKjIFilXAUsBXXkGfpZCvsIWc+shvFEzRFxV+IeCSYum/9SCP/DvP9dXg78W5rZI29oB8hoBPD/VKsggkbVR7v6OAlKxJv1ZT7rpU7xXjIX1pBIWGev1FjTtAd+8StA9uQtJ1ILQ3TkPUqB3EnV/JhaoZhUJZWeBGbOtbAYN8PBVnkI+ngBY0Z5DPArF4VKWQ7+J9LN19xrzgNDzGYk2ZAg6jALXka4QRsLd53wAAIABJREFUPZsxSz4bbAqDfDYQuZghGOSzr/6ONrqjQ774dC06zn6KjGfWdoX1c5UKMKaXOz550bMIkDOldXKmDgv3pOOnk1kmt2NEFzdq0eciLWjNxyCfo51gNh9nVMBawFceQZ+lkK8wfCNgS/nt/6j1GYl7V9iqz/B8GLNEy4NoKoVFR6mwNaChRRxxaTUG50gdXXSE0ViBeZaGRuBZnvViRkoBi77Cfxc17VQi5NNePUFjDZJYf7KhU6E+uMWkSzSJayju+BLUB3+CXju9vo5s1ccgn0VHuWhlBvl4CmhBcwb5LBCLR9VcyBfOIB8PDVlTJ1QgD/I1Z5DPBtvHIJ8NRGaQz74iO9Hojg75rkep0GtBPLFRMaoq8ah9s4Mr5g7yhpvMvBAAlx6qMP7HFIQ/1ZjcqeqBIuyfEggfd2GBOgzyOdHhZlN1SAX4Ar7yBvpKjMmX8MRofD5T7quF49nlHQITlmemLOVMWfIZS2RhuAa9q3Dhfsk8aCIOlSIPmJG/GYI6QzdjY2BPDxINAaPhfGQjP4dy0xwK7UxZ8il/+IJaPhqOVXgPDLUtDC/14zHIZ/HtRSXgnCTyOYN8Fm+u1Q0Y5LNaOosa5kG+308zSz6LlGOVnVoBAvm6NMaIXgzy2WIfGeSzhcqmx2CWfPbV39FGd3TIdyNKTSGfqZRIYqEgF/K95gVXMyEfSbYx7scUPIwv6qqr358QbxH+nRUIXwb5HO3Isvk4sQKlBfjKE+iz1JLP2PYbAjH95/rsurrwK7mWa/pSCPaVBuQztAYszs22MKTTRd6l4E8gcyli3Vei9d6zmIR58BAwGj+vAAR8axIU62dR11tjIM9QWwISJc8PhnLLEgom9VBQ3585MQLtdakySz6eyjPIx1NAC5ozyGeBWDyq5kO+/xjk46Eja+pkClDI1wQjerVglnw22DoG+WwgcjFDMMhnX/0dbXRHh3zJmVq0mRWHTJVxzOcuF+Lj590wro/57rpJmTos2JOOLcW563Z1x2evejJ3XUc7sGw+TqtAaQO+8gL6SoR8prLrApAOHAPNmUN57qYlWZcVds0l9UUN2uRa2AEFEnxYYslnzNXWGDwsziW3sIWgPnZeYSBn7ALQw0OSqEMXFW7Skk/cuidUu9fnxSukMfzWTc9NttF1AHRxkXnxDQuPo4em+sQo8vdmU/doRywM8vHcFQb5eApoQXMG+SwQi0dVCvku3MPS3/9jiTd46MiaOpsCHIZ2JZCvpUWQjxida7RaSMRigOPwOC4eVYODCixeqVJDJBJCLBLRv5NrLCk1Hb5eHsWKRJzOtDod1FodZBIxbfc0MRlBfj5F2ul0OkTFJ6JKcKAJhzbz94OMQ+YsFgshFAiRrVDQeXi6uhaxpEnJyISbixxSsRixSSkI8PbMW2dxIzLIZ/5+lEVNBvnKQlXn7dPRIR9JkrF0XzqW788gt9kChSTeaBwmxap3fFCvktjsTSD97LqQjTk70xCXpivSLtRXhK+G+aBDHSmEZBCDwtx1zZaZVWQK5ClQVoBPP4AzZ90tEfIlPIG4RVdob54tmFyiUNZdw+NmSdKM0rDkM+ZGa6xfQ8hYGEjygXz69Qr9K1EZiBVgEXddI5+R+Sh/WgTZ0OkU2OnXQaz0SFEf35Mnq464TQ8cQ5N8CDx9IR+7lCb6cMTCIB/PXWGQj6eAFjQvS8in1Wrpw6v+IZw8MJOHWvrgXqiQz4TCgvFZDKuQn4KmXEpIPa1WRx+eC/9QNVeKkvo3tx9T9fIg386TzJKPr5isvfMoQCz5ujbFiOeNQz5yTUfHJ0KpUtE1keswITUD96OicT38Ica++Qq83Fwx7NPF+OC1fujbIf/N3p7jZ3D8wlVMeed1hPj7QCqW4N3Pl6J/tw7o3b4lvSdIpRLaf45SmadZTEIy7j2OxrX7D/HpyMGQSsT4aOEqDH6xJ17q2AY6g5tITEIS3p+3AiNe6YPOzRtBrdYiMi4ebRvVK/KASgbgtCpExSdDJ5JDo8qGAAJwz+5cJy/fRGpmFlxlUrz7Sh/sP3kOW/f9ixVTP0SIny8FgKQIhQL8dOAwrt2NwIKP38X8zdsoIJ054k08iolD5UB/+Hi6Gz0DDPLZ99JgkM+++jva6I4O+Yhe8ek6jN6YjFPh+fdI8neSdGPRW954vZ2rxbJqdcCULSnYcTob2gI/3DiacOP97u6QkIB/hQqDfBZLzRpUcAXKGvDp5XVW0Fci5DOw5CPwSVi7Gc32SgrJKKsHW4bHzFjcPFPHkG/iDUOLO0NwZwzyGca+K5y4ozjIV3juhV1ljbkrF4Z8+j70FnmGuhnOq3Df5PxyKfHUAlCfvdgwnp8jXt4M8vHcFQb5eApoQfOygHyZOTlISc+CSq3CnLXfY87H7yIzRwGdjsPqrb9j4bj3EODjlTdLAsAu3bmPQ6cvYNybr+DIhauoGhKY9xBNnrnDo56gX6e2ED2z2jFcIoGJM9Z+j36d2qFzs4b0kZo8FJN+SSFtthw8jDpVKkMuyQWMAqEQnC73LXOOSo2zN+5gRL9ecJHJLFDP/Kq5kO8uljLIZ75orKbzK5AH+VqZtOS7cu8BVm7ZCX9fbwT7+eL8rbvo3b41IiKjoeE4PN+2BU5fu42pwwZRIEeKWCzCR4u/Rr2qlXH5djimvfsmRAIh5m3ehqrBgagVFoK//7uAr2eOw73IaKzathvenh4I9vfF1XsR6NOhFe48jEJGegY6tWqG+5FPMGXYINqvYVn60078e+EKWtSrRQnk/agYKBVKLPhoBBrUqFpkf8IvH8XEDYfQZcBQeKQ9wJ/HzuDFLu1w/sZd1KkWhsqBfth34hxGvtwbf544S//btHZ1+nJi456DuHgnAlKJCPEp6dBoNajk70ehokAgRFigP1QqFTxc5Fg49l2IRUVfljDIZ99LhkE+++rvaKM7A+RLytBh3A8p+PdmweyPJNHGimE+6N/CxSpZp2xJxdb/sopAvvmve+Hdrh5Gs/UyyGeV1OWqUQ55fkhJQUTEA6SmpqJPn96QSCTlao2ltRhbAT79fJ0R9JmTeEPSfRDUh3+FqGYjiJt1pjH29KCpuGy6xe1jcbHzSDtz3XUNs9UaurCashA05bLLx5KPzJdY4XEJMXTJxVnyCQIqgWT/1dcjwJS4BBsrRZKIkAzEJhKYlNY1Uxr9MMjHU0UG+XgKaEHzsoB8xIJmwtK1qFm1Mi5cv4N2TRtAoVTBVS7D/SexWD7hAwrgCIIjVjPEZePmw0jM3bAFP86ZgtU79kAHDr3btqDALik1Ayu37cJ3n0+Cr6c7snIUWLdzH3q3y/2c9HTm5l38c+o8Zr33NrQ6LTbu2o8XO7XDix1bQyQUYv532yERCtGzXQuoNVos3LwN4956FV4ebohLTMHPBw5j7bSP4OFm+Vtrc+SmkO/8XSz97Tiz5DNHMFanfChAIF+3ZhjRu7VJyEeuf3J9e3m4o1HNqljy804KtOJTUqHR6pCekYngAD+oFEp88fG7CAvyx+On8ZiwbD02fToR2w8eQeXgQPriYP2u/agWEoSz129j6fgP0KBGFWpJvGr7Hnh7uqFqSBDW/PIHQgP96X1Fx+mQlJwKPz9vkKfRxeNGItjPByKhADsP/4cDp86jRb3acHd1of1/t+cQvvhoBGqEBhfZH5FIiwXLVuJsijvWfjoa/gINhv5vMeZ/NBxbDx1BZo4S5IXEvcgnCPLzRUx8IjzcXdGybi18MmQAvSf+sO9f9O/UBr/8c4K+JBnRvzeW/rwTVYMC8UavzrgSHgE3uRzN69Yyej4Y5LPvZcMgn331d7TRnQHypWTqMHlrKvZdzikgH0m0MXeQF97u6GaxrOSlxaSfU7D9dDZ0BpZ85DcfgXwjurqXa8hHQJVCoYBcLoeLi3WQ1BzRiQdMejpxtdaV+VjmzEdfJysri76QIi/YPTw88l64m9PHnTt38e677yE+Ph7169fHxo3rERRUMFRHcf1cuHAR//33nzlDFanTr18/1KhR3aq2tm5ka8CnX5+zgT69FRqZP7HM08d8kw2ZAvVfW0HcRAk8Ux/5DbroCOoqSrLHmkr8kAf9jMAoU+DN2Nkw1+XXmKsu6c/UWKZcdvlCPjKmITA1lV23sIutfj6GyT8M3XbF7V+g8phap62vK3PGY5DPHJWKqcMgH08BLWhe2pCPAL4/jp/GiSs3kalQIDI2Dq5yOWqGVUJicir9b52wUDxJTIZWo8bLXTvi6PkrSEzPwKnrt1E7LBRxySkUCDaoXoWuJCtHiUu37mL7olk0RlWOUoXxy9ahT4fWCPTxegYPBCCGe+THJYnlRWJ1yURitKxfGzKpBAt/2IHKAX54+4UeUKk1GDxzIdbOGIdAXy88inmKeZu2Y/XkDyGXSS1Qz/yqBSGf+e1YTaaAUytAIV/zkiHf9t2Ijo1HiJ83HsYnYuKbr9C395t2H4CPlyde6dKe4nwfDze4yGUYv2QtwqNisWLSKDx88hRxyangBMCh0xdprLsgXx+4SMR4tftz1Gpv1bY9iHoaR+P1pWZl472X+9C4eIt+/AW1wyrh9Z6d6c3Dy90dnu6u+OP4GerS+8GAFyCTijHss6XIzlFg3ph30KxOTaPAMu7+eYxZvQvt+r6B6X2bQqHWYNjnS9ClaUNcvBuBIS/0QLWQQGQrVVj0/Q5MHDyAgkNidVzJ3xfxKWn4aPEaVPLzQaUgf3i7udEXIRwEuBsZDW93N1y7F4Hn27fCe6/2NRr2gEE++14tDPLZV39HG90ZIF+GgsO839Pw44msAvJJxAIM7+yKeYO8LZY1U6HDxJ9S8eelguCQBC9Y+KY33unsTn+vFS7ObMmXkJCIH374ETt37gT5t76EhITg3XeH48033ygV4EfA3qlTp/DNN9+CAC2NRpM3lpeXJ7p27YJp06YiMDDQ4n3j0yAqKorO6eDBg0hLS8/rSiwWo3Hjxpg0aSLatWtL4d+1a9ehNAihYTguAaRr1nyNGzdugrSdPn0aatc2/lKLtKtfvx58fX3zuvj1152YMWOmVUvZuvUntGnTxqq2tmxkL8CnX6MzgT495NPHeVP+8AW0ETfyM8U+g3zEZVSfJdeYyylZu6HbqjGX0rKAfHqwJvD0ybOQI3MxNZa+vqh2U0gHjMk7lvaCfHp4RyZCdBV3fAnqgz8VSM5R2KXZkTPrknUwyMfzbscgH08BLWhe2pCPDH094hGu339EXWSJ1Zy/txfqVAnFmeu36cN1Rk42zt28hyF9uqFelcpITEtH5NMEfLvnAGYOfwOb9xxCi/q1Maj7cxi94Cv069oBxDFtQI9ONG6fQqXCJyu+xVu9u9IH3+qhwVj202+YNvwN6m575sYd/LD3b0x5+zX6GbHkIw/zj5/EoW71MGg0Wvxz/jK6NG8MuVyG9MwsPI6NtwHku4Olvx5jlnwWnE9W1ckV0EO+Pm2KteRbsW0XhXgEuP125D+Mf6M/hVhbDhym1r5D+nTHsUtX0attS0Q+jceJKzdwLfwROjRtgJOXrmP8W69QyLd1/2E0r1cLLevVpnH4alcJpZZ9q3f8AU5AYJofjly8ipH9+9DYd8Sqz9/LE4N7d8WJqzfRo1Uz2kalVlPrAxJG4Pcj/yHQ1wcigQD3op6gY7OGaFqrOgJ8vOHl7gq5VEqC8WHVqhU49FSOFdNHoY6XBGqNBsM++xJjBvXH3pPn0LxeTTSqURXZCiVWbtuN0QNeoDEDr997gLdf7Enj7V24dRcSqQTHL16n66CWzkIBDp+7jDpVK6N3u5Z4rmnDAnEDDU8Ig3z2vV4Y5LOv/o42ujNAvhwVh1WHMrBif0YB+YQCoGtDOTa971skC25JOl96pMb0bSm4FpkbZ1RfJCIOi970xpDnjMcUdWbId+7cOQwePNSkNK+++grmzPkcrq7We4tkZ2dj2bIVFCaaKqGhlbB580bUrFmzpG0qlc/JS6p9+/bj889nF4B7hTtfuHABBg0aSF1x33tvFK5evVoq4xcGc+Ud8tkb8Dkb6NMDJOKKS9xIKXQqBPnyrPqexeczBvAMAV/heHd6TYqz8it82M215DN1kVgCFEkf9oJ8ZOwiLtMGVpCGgI9k79VcOgpDq79SuUmUcicM8vEUlEE+ngJa0Ly0IR/5wr9x/xF1myOg7t9TF9GtXQvsO34GYcEB1LKGPMymZ2VjwlsvU8s74q534XY4Zn3zA2qEhiA5NQ2hQQH0gZhY1LRrXA/J6ZkI9PPG2Nf6URe+T5avpw/28zZtxZJx72HfyXNIy8rCtHfewPrf9+NWxCMsmfA+BXxioRBzN29DrUrBeKtvt1xLvhkLsG7mOPqgTiz55m7aVvaQ7xyBfEcZ5LPgfLKqTq4AgXzdW2BECZBv5fZdiIxLpAkozt26h9b1alGX1uOXryM+ORWvdu8IsVBEoRqxeqseGoIxi1Zh6YQPMH3VJvzvvcGYu3ELpBIJaoWF4kHMU6jVamycNYFmqSUhAMKfxCLEzwdX7kagRd2aFNztOX4aaq0W/Tu1g0wioVaCHZrUx8Vb97H/1Hk8eBILH08PuLvKoVKpqXtvYmoGZEIhXN1cMaRPV7zUqR0y4u9h2PzNaNnrNczs1woCjsuFfJ8vRafmjej9jWTIJfMmfyduwPWrV6FWgcSFt23DetS1mJTfDp/Eycs30K11U9CERAIhth86ioE9n6MWh8Ra2lRhkM++1wuDfPbV39FGdwbIp9EBuy9kY9JPKVDmG4VRKUkm3HmveeGF5ua7nJL+1v6VgaX7MqDSFEyX1rK6hFryNali3GPC2SHfpElTMWjQa2jevBmIRdqvv/6GI0eO5h3LNWtW0Rhz1pbCAKtu3TrUck8qlSIzMxOnT58BuQfZEvJFRERQ99onT3LjdRFrwhdffBF+fr70u4pY7Z0/fx6zZ39uc8inB4um9CZ7NGvWp/jjjz9pFWex5Cvp/GSN61lSlRI/l49dBmIN5uxFD9P01mHGIJ+ock1oH9ykcfgk3V6DYuNsGp9PH1vOMC5fcUkhLHE55Qv5zGlvNB6hmRtKQKakz9tQ/rQYILHyrChEc4FPINWT9vEM7mlvnYP66O8Feizs/uvIyTcY5LPiMBg2YZCPp4AWNC9tyJejUOHPE6fRv2t7fPPbfly4eRcT3x5IXWxJ0Pz9/51HZHQMhvV/Ht1bNwPJdPn1b3/i7PU7ND7ehpkTMPvbHzFxyEDUrRKKtz9djFnvDkaV4IDcuB4CAXWb+2jxWiz4+B0avJ5Aw3f7P4/xi9di1/LPMWrhaox782W0qlc7N7uvWIyJy9fDRSpBs3q16MM/icH3es8u9OE9ISWNgoU1Ze2ue+42lv56hEE+C84nq+rkClDI1xIj+rQ1aclH4t8t37ILnh5ukEsl+PnAEYQG+GH+h+9gyqqNFHRNf+cNGq+PJtQBqHv/R4tW48tx72PUwlX0BYKvpwd1uW3ToC6OX7lBXXM/GzkYErEIX23fDW8Pd5rde8ffx6l136KPRmDYnGVwd5Fh7Osvo03DurT/hzFPqRUhcfufs/5nGvfv+NUbOH3lJqaNeANzN2xFn/Yt0ap+Hdo3OA1++HYNfrylwKrPxqOhnwu976i1Ogz730JMGf4GNuw+iOSMTAzq1hHeHh74ce9fdGN/njetgFVeWmYWpqz8Fm2a1Ie/pyd9CSIQCnDpdjhik5IxZlA/NK9j2kKDQT77Xi8M8tlXf0cb3RkgH9Hs0kMVxv+YgvCnBSmfUAj0aiTH3EHeqOpfMCmRMa21Og5/XVdg8s8pSMosCPhI/Xc6u9GYfMYy65LPnRnypaen0xAThjH4yN8mT56Kw4ePULlGjXofU6ZMtuqYEiA1ffpMajVHyksvvYgFC+YXsAwk31/379+Hj48P/P39rRrH0kY7dvxCQRkpxIpww4ZvUadO7QLdJCYmIikpGQRKGsYR1Fd6/PgxVq5cjTFjRqF27YJtSR2y9m+/3YguXTqjSZPG1KNHX9zd3Qsk5jAEoQzyWbqb+fXLC+Qj4I3E2pO+NALKnWspbCIASfbOLChWT6bx90gxhEp51n/V6oHLyqB1jFnvGbqi6pUzZeVXeCfMgXSm2hj+3ZFdW0uyNtRbR5K90cfmI2vTg1jDRCPWn+TSb8kgH09NGeTjKaAFzUsb8lHT/RPnaEZIkiX3lW4dsePgEbzVtzu6t26KMYu+hlKlwk9zp8LH05263n7/5980U+X63Qcw/4OhmPb1ZriRLLdqNWLTMuDn5gry05NY5lUJDkRiahrGfrkOGz6dQONxzVn/I1ZM/hDzN22jAex/3PcP5owaSgPuk0IsdEhsrL7PtaHgj1jSTP1qAz59fwgFA0/ik7Dpz7/KHvKdvYWlvzDIZ8HxZFWdXQEC+Xq0xIi+7UxCvl1HT+G7Pw6hSe0a1FX23M27WDX5Q2zZ/y8ePY3HsBd7YvrX32HBh8NRs3IIBXkJaen4aNEaasU7euEqhAYHUHAX4OWJgT2ew/a/TyAhNQ1z3h+C3/49iZ/2/4MmtapTS7p7kVGY/+FwbDt4FPceR9EwAF9t3YVZI9+i45N7GCnk3jJ19SYM7t0ND2JiER4Zg77tW2HfqfMY+kJ3dG7WiMbLS316D8O/2IhaHQdi0ZttIQZH3X0nLvsGT5JS8FLHNrj54DG1RmzfqD4+XrwGw17qhYt3wpGclo7/jRycd68ikG/47KX4/IOh8HDLt54hIQYWf/8LzQBcv3qYyVPBIJ99LxgG+eyrv6ON7iyQjyTfWLI3HT+cyEJhQ2HyHqNTPRmmvOiJepUkkEsFRZJmkDZZSh3ORagxZUsKYlO1RbbCQy7ApBc9MaqH8Xh8pIEzQz5jZ48ArYULF+O7776nH5O4dB9+ONqqY1rYzfW990Zi2rQpZiW1IC+2Hz16hKtXr+HJkyd0fJLUon37djQxRuFCrMtJvevXb1BoSEqVKlXw3HPPISCgIDxcsmQp1q/fQOs0btwIGzd+Cz8/P7PXeODAQQpCSYw+Eg9v5crlCAwMKNB+167dmDFjFo0/2K1bV3zxxTyTMQcNIR/RqFOn50zOhcQH3LRpM86cOUvrMEu+fKnKC+Qz+yCyikwBMxVgkM9MoUxVY5CPp4AWNC9tyEeGJu63xB3t77OXqNva9YeRWPnJaJq1cuKK9VCq1Fg/czw83VzpA7VYJMTNB5GY/902dG7SAFlKNa6HP8i14AsJoNZ+E5d/g61fTKfA7r+rN7Hn2Bl8NWk0VBoNLt0JpxkwyQ+AmWs2Y1i/5+Hl7kbj9ZGsmAmp6Zi5aiOWTRoFTzc3KNVqvD1rEdbOHEfnRGL1zdm0tezddSnkOwzkv4S0YKdYVaaAEyrA4Rnka28S8pFs2TGJyahVOQQ3Ih7ReHXN69SgFrujX+tHE2Fs/vMv7D16CkNe7EldVmMTk2m8zlVTxuD7vf9g9MAXaQzQO4+iaOy6Ww+jaFKeLz58h4YGICC/frUwXLp7H9//+Rf9d2pmFj4ZMpAm29m45yD2Hj2NQb27YkjvrtQS7350DCav3IBurZshNSMTyWkZqBVWCWdv3MWIfr3Qs3UzCKDFrt9+wtoTUVj22RQ09pPTtqTcePCYWiSSe9EXm7ahaqUgXL4Vjuc7tKSwkCQAISBQKhbReKIkVAGBfENmLUKXVk1zY/09KxoSbP3qTSz8eARqVa5k8iAwyGffa4RBPvvq72ijOwvkI+81jt5S4LOdabj/VEMtiA0LcaKo4ifCq61d0bqmFEGeQsglQmqFnKXg8CRFi39vKrDnYg6ylUUt+Ii1dpf6Mix/2xvB3qYtAknCjg82puBBfEGLQpGAw8YP/FA/VOJoW1zsfEiG2LFjx+PixUtwc3PDd99tQosWza1aA4Fg//vfZyDAixRiNbdkyWK0bt26WNB35coVjBz5vtF4eQTYLVu2FB06kMRWuYVY1Y0Z8zHu3r1XZJ4ymQzz58/FK6+8nDfm7t17KKQjhXjNfPLJRAwfPoy6EJtTSJzBzz+fk7euwrELw8PD6XwePnxE+yfjDxyYm43eWCnvMfnM0ZS565qjEqvDFLBOAQb5rNMtrxWDfDwFtKB5aUM+Au3Iw/PN+49w4MwF+Hp4wMfLA0fOXYavtxca16qG6LhERETH4PXuz6Fn+1bYefgknsQn4vT1O6gaHIBP3xuCSSu/RePa1eHn5UkffI9fvIbtC2ZCJhFjwebt8PJyp9YvudZ6uV/2xHrm+KXr6NqqCc7fuItKgf6YMfx1bP7jL/rAP6hnZwoaiPXg2zMWYv64kTh28RoSU9MRGZ+IVZNGUYhYFoVm1z17MxfymfhxUhbjsj6ZAnZVgFjy9WyFEX1NQz79/MhVTMDaP+euoF61yujUrFG+Ww7H4dLdCJqYw8PNFSnpGfjrzCVqtUdi1pHkFL/8cwINa1RBi3q1cPjCFQggpPH1DMu9yGgcOn2Juv52bdkk70GBuOZeu/cQdaqFwt0l14IuKi6BzuXN57vk1SP3DxKrr1Ozhgj08UZ2ciSmLPseqN4RK0f2gMTIc4dOx+H3IycpmBzQrSMqB/rngcDk9AwKD6uGBFIX4YzsHBp/75VuHWgmcX0hcQP/PXcZL3VqCze53OSWMshn19NO42Ht3bsXffv2hbe35VlJ7Tt7NnppK+AskI+sm8C5tX9nYP2/mSAZd40V8tPF102AYC8RvN1E0HFAXJoWCRk6ZOSYjhUa7CWksfj6NHUp9uePWsvhwgMVsoyAwtY1pPBydew3pCQu3s2bt2gG2Zs3b4IAJwLNCJz66KMxGDNmNETPPEysOWvE6m3ixEkFMur26tUT48aNpa6whm6s+v71CUEI0GvYsCHCwsJojLw7d+7SKsQ9dv36tdRSjxR9jD2yljp16qJRowa4cuUarl+/TsclMfc2bdqAZs2a0fqRkZEYNWoMCIzTl6pVq1Irw86dO0GMR7RyAAAgAElEQVRezPeVvn58fAImTPgEZK6tW7fC3Lmz6bwMAaA5gI/0xyAfwCCfNVcXa8MUME8BBvnM08lkLQb5eApoQfPShnxZCgVmrPkOvdq2QM82zegD+MLvttPg9cP79aJxsUjZsOsAgv190LttS4ifgbvY5GRMGjwQIf4+mLj4a8x4fwhCAnwRE5+MRRt+wppZE2hw/iMXrmDky30o/HORSfWM79mqyVM2B5pqExy14lm2ZRfmjno7zyVOoVTh3wtX6ByJW8Kn3/xIH747Nm1o0trIAklN/Dh+Bvm2/8Ni8vEVk7V3HgUI5OvVGiP6diiza0svBgHpeldbWwmkUauQkaOC3NUVLmLTD6Dk4biwdUxZzJFBvrJQ1fw+GeQzX6uKUNOZIB8FNklaLNubjp3nc6DRGgd9lu6bh4sQcwZ64o32bhA5NqOzdGlF6hdOQkEqtGvXFhMmjKcWfMYgnCWDkt+ra9Z8jdWrvy7SjLjeknh/xGXW0MqNwEYC0Qhw0wNGEuNu9uy52LkzN/i9YUKQqKgomiyjR4/ueYCOuB2vWbMWq1atpvULux2fOnUaY8eOK2ItGBISggkTxqFfv5eKWPYZuvlaooFh3aZNm2LjxvU0BqG+kLUpFNYlCigc38/aedm7HYN89t4BNn55VoBBPp67yyAfTwEtaF7akC93aPLjMN+kRaPT0syYxRYaYZ7UENDW5EcFyYyr7408IdOH+Gd/sMQYjgbrL6ZBSZ9bIKfJqrmWfDewlEG+0pCT9eEsCuRBvo42B3DOIlFpzpNBvtJU0/K+GOSzXLPy3MLZIB/5GRaVpMW6fzLx/bHMPItja/coxEeEzwd44oVmrpDmGyZb253DtzMG+cikifXbxx9/hCFDBpvtxmpqsQT0kWywy5evRGxsbIFqxtxpC/dD4vOlpKTi55+3YO3adfTj4mIFkvHS0tLw99//5CXYeOON1zF79mcFEl7cuHETixd/STP8Fi4k4/Cnn84qkCSktCFfSXBPIBDCw8OdPlsQK0VTRV+Pj8WlvQ8qg3z23gE2fnlWgEE+nrvLIB9PAS1oXjaQz4IJVJCqFPKduYGl2/5ilnwVZM/ZMgnvJ5Z8bTHiRQb5bHEeGOSzhcqmx2CQz776O9rozgb59PoRd9m9l7Lx2W9pSMu23KKPvJ9tEibBoje90aiKBGKh8fhpjrZffOdDgFhGRiY4Tkczwv7xx15s2LAhz8Lts8/+h6FD3zYrWUZJcyHWaidP/od169bj6tWredULu9MSqHXq1Cls2vQdrl27ZjQ2n2HWX/LS+9atWzSbLXGfTUhILDKV/v370eQXhpmESSUyFonl9/33P2DPnj8KuBVPnjyJZhfWv3DXQz4Sq5DE+PP1zbfGK2nt+s89Pb3w+uuv0XiHJbnpkhiGmzdvRFJSEgYPHmpyCH29mjVNZ7E3d372qscgn72UZ+NWBAUY5OO5ywzy8RTQguYM8lkgFo+q+ZDvEPDMQpFHd6wpU8A5FKCQrw1GvPgcs+SzwY4xyGcDkYsZgkE+++rvaKM7K+SjwIYDbkWrsf5wJv65rqAx94gHr6mwAwTjkXBzAR4ivNXBFcM6u9HYfRW97N27j8abI6V58+Y0/p2vr2+pyULi//3yy6+YP39BHlQbPXoUtc7LdbPNd+8lce1q1qyBBg0aUNh3+PBhOg895COAj7jwkgQfJP4eKaR+rVq1QFxZ9e69piCfflGkH5LwY+rU6TRhhrG16yEfgWmbNn2LypUr89KEQb58+Rjk43WUWGOmQLEKMMjH84AwyMdTQAuaM8hngVg8qlLId/oalm5lkI+HjKypsylAIN/z7TDiJQb5bLF1DPLZQmXTYzDIZ1/9HW10Z4Z8ei1VGuDWExUOXVPiv7sKJGdqodKCxuwjYE8qFkIqFqCynwg9GsnRrYEMVf3EJt9lanWAmrY3nqhDJBJAKhIYjd9HAKNKw0GjI7CxoIWhgMxGwEEmFlLY6Ci2g/rEF0TPsrISI1aD06fPxL59++m26SHcvXv3MGzYCGRlZaFr1y5YsGA+AgMDaR1DKKaHfNHR0Rg58gOafIMk8li16isK+UgxXEdJkE9/dnbs+CXPxddw7YaZgo3F1bPmOjZcz7ffrqNAlRQSS/CHH37M097Qko9YVpJ4gcbqMUu+ZRDVbmrNVrA2TIFyrQCDfDy3l0E+ngJa0JxBPgvE4lE1D/JtOcgs+XjoyJo6mQIE8vUmkK8Ts+SzwdYxyGcDkYsZgkE+++rvaKOXB8hnqKlCxSE6WYuUbB3Ss7UQiwTwdhXC112IML+Sg+5lKXV4lKBFTIoW2UqdUatAV7kQwZ5C1AqRwFVqGNuZw6N4DY0ZmKngoCWmhgaF1JSIgSAvEWoESei8LIndzOfsEDdd4j5L3EYNCwGRv/22EzNmzKJ/JkkxNm78Fn5+fvT/E0u79PQMSCTiIm0Lz4eAMQLxSAINf3//Ah+np6dj8uSpOHz4CP37sGFDMWvWDPz++27MmDGT/m3OnNkYMuQt+m8y34ULF+H773+k/18P+QxB3ogRwzFjxjSaLISs46effsbcufNpfUPId+LESXh5eRVJ+EHaELfdL75YSNvUr1+fJskICgpCcnIyzch7+fJl9OzZA8uWLSlx/SXtjyHk27r1J7Rp04Y20VsMGnPXXbhwAQYNGmi0HoN8DPKVdObY5xVTAQb5eO47g3w8BbSgOYN8FojFo2ou5LuKpVsOsJh8PHRkTZ1MAQ4Y2rs9RrzUmUE+G2wdg3w2ELmYIRjks6/+jjZ6eYN8fPQlln/Xo9Q4Ha6igK+4IhEJ0KaWFG1ryaAP5xcRp8E/N3KQkVN8jECJWICGlSXoUFsGV5lt7PmIJd1nn80GcYd94YW+1PqNWM8RKLdhwyYQQEfKu++OwLRpU2iWW9Jm3rwvqKstSZhBQFefPr1NykLqz5r1KY4dO4auXbuie/du8Pb2xpMnT7Bjx695cfnIHFasWIa+fftg9+49FP6R0rJlC8ybNxd+fr44ePAvLFiwMG9eesh34cJFvP32MOqqW716NWr5R1x1z549hzlz5ubF5zOEfASuffrpZ2jVqiV69uyJ2rVr0bUfOnQI+/YdyHP7feutN2nyDalUSueqtzB8772RVJPikuOZc+4Y5MtXibnrmnNibFBHrYI2Khy66PC8wYT+lSCsVh8CVw8bTIANURYKMMjHU1UG+XgKaEFzBvksEItH1TzI9/N+Bvl46MiaOpkCesjXrwuDfDbYOgb5bCAyg3z2FdmJRmeQL3+z0rJ1+PeGAg/ic2O9lVQCPYUY0MYV7nJiSQb8cSkb4bHmtfV0EaBPUxdqXWgLaz49gCNZb00VYlm2cuVyBAYG0CqFM/G+9tpAzJnzOQV+xoo5Y5B2hplsIyMjMXLk+3lx8fT9kuQcTZo0AbHCI0UP+VJT0zB27LgiGXIJOOzcuXNeDL/CkE9vLWhq7bVr18bq1SspMCQWfuvWfUOzA5OyZs2qYuFmSedE/zmDfPlKMchn+tSoDvwI9YFcC1ZLi6TrAEgHjCmxmS4uCqrd30B75yKgNXLPEgggDKsD6cAxEFVvWGJ/rIJjKcAgH8/9YJCPp4AWNGeQzwKxeFSlkO/UFSz7eR9z1+WhozVNzckNaJv3/dbM3snbcByG9O6Ad/t3ZZDPBlvJIJ8NRC5mCGbJZ1/9HW10BvnydyQhXYcDV3IQn641a5t83HIhH/kvcc3ddiobT1PNaysRAb2buKBOCIkNWPbf7mq1msZ9I/CKJLQwLASoEWu14cPfKZCNtrAlH7Gae/nl/ia1IS62v/76GzZt2lwE2pFGJIYeSbjRu/fz1FqOFALUjhw5Qi0A9VlyAwL88b//zUJ2dk6eK69hdt1r165j2rQZCA/PtT4i0HHy5E9Qt25dDBs2nP7NEPKR+l9+uQTEClCfrEO/CLL2IUOGYNiwt/NcjAl4JK66pH9DF16zDkUxlVjijXxxGOQzfVBUv6+F+ujvVh23EiEfx0H97w4QkAi1quQxRGJIerwO6YsjYJO3ESXPiNUwQwEG+cwQqbgqDPLxFNCC5rdjsxCbZsbNyII+WVXjCihzMpGRluw4EaErwEaRYNx7ribgcaLC6Jco+fn/cnN/VPGRwRwYWAEkK/Ulurl5wMXdp9T7ZR0WVSDAXYJGoW68XZ+YttYpwCCfdbqV11YM8uXvbHyaFvuv5CAxo3hXXX0LElOPQD4S74+E39tyMhNxaea1FRPI19gFdUMlee6+tjhj+hh7HJc7T4FACE9PDxrXzlixJCafYXviDkuy6uoLgXqF4wEa1ieAMCMjE2ReJEuuRCIpVg7Ddcjl8gJw0lRDAjozMzPzPja19g0bNmLx4iW03kcfjcG4cR9T92W+hUG+fAUZ5DN9mlS/rob6xB6rjltJkI/0q/p9nXHrPVMjCgSQ9h0GSZ+hVs2JNbK9Agzy8dScQT6eAlrQPDpFgTux2TZ522nBtMpdVeJuUjfYBZV95OVubY6+oC8PRuJadP6PT8P5Esg3rW8VNAp1d/RlOO38clRanH2YTh/UWCk7BYi+dYNcEObL7jFlp3LxPTPIZy/lHXNcBvny94VAPmLJl1COIZ9jnkLHmlV8fAKmTp2Ohw8fYPPmjSitBBeGkI8kHalTpw5dOLF+3Lt3n9HsusTCslOn54zWK6152UN9BvlMq65YNx3a2xes2pbiIJ/21jkov58PTpFtcd8CuStk782BqE5uRmhWHFsBBvl47g+DfDwFtKA5eQA/9yijSKYyC7pgVc1QQCoWoHU1T8jExt/omtEFq2KlAl8efIxr0VlGWxPIN6VPFTSpzCCflfKW2IywvfCn2YhKUTALsxLVsr6CVCRA6+rsHmO9gvxbMsjHX8Py1AODfPm7ySBfeTrZ/NZCQN/Jkyepe3JpWPGR2URHR+Px40g6sfr168HX15f++969cCQkJNCkKA0bNqAWkLdv36GfVa1aBZUrVzZaj1g8OmthkM/0zhmDfAIXN0BcvHUr6VHcsR+kL7xTpHNOmQ3F2unQPbxV5DNh9YaQvTEewuCq0N69DOXWJeDSkorUEzVqB/m7n5s1D2c9l+Vl3gzy8dxJBvl4Cmhh85hUJW7HZrOQABbqZnZ1DmhQyRXBXsYDKpvdD6tolQJLDj7GVQb5rNKutBqpNDpcf5KJ1Gwtu8+UlqgG/QgFAjSt7AYft5J/qJbB8KzLZwowyMeOgqECDPLlq8EgH7s2mAK2UYBBPuM6c8ocKNZMhe7x7QIVZG99AnH7F6zeHM2Ff6HcsqSIm66wci3IP1wEgYd3Xt/aW2eh2DwPUCkKjCdwcYd89AIIqzeweh6soW0UYJCPp84M8vEU0MLmxJU0KlmBB4k5zKXOQu1Kqi4SAjUDXBDqLWdwoySxyujzpYce40oUs+QrI3nN7laj1eH20xwkZaqg5VhoSrOFK6Giu0yE+sGu8HARl1aXrB8rFWCQz0rhymkzBvnyN5Yk3th3OduimHwD2+Ym3iChCLb+l2V24g0Sk+/5xi6oZ+OYfOX0GLNlOZkCDPKZgHzZGVCsngzdk4j8ClI55O/NhqheK+t2meOg/G4uNFdOFGwvFEE2eDLEbXoV/Lup+gAkfYfR+HysOLYCDPLx3B9nhXzELY0AM5LRSh9+yjAMlWGOL/JvknFVIHCch13iunsnLhtp2VpoaeBgAVg2AisOswAQCQTwdhWhfogbc9G1QsLSbLL0UCQuR2WS01ykMHfd0lTavL4Uah1ILND4DDUNE8BC9Zmnm2Etcm695GJU8ZXBy1XM3KAtl7BMWjDIVyayOm2nDPLlbx1JuHHoag5izcyQS+DewDau8HYT0t/VO85kITrJvOy6MrEAfZq5oGaQ2KaJN5z2oLKJlysFGOQzAfmy0qFY9Ql0sY9KDfJxKQnI+WoCuOS4AoMKAytDPm45BJ65buOGRXNqP5Q7VuQCA4MiqteSWv5ZahGiS4yBYsV4cBkptDdhaE3Ixy6FwNWjXJ1rR1kMg3w8d8IZIF+OWodHqSrcT1IhPFmNqDQV4rI0SMrWIiVHiwylDioNVwD4kQczoVAAmUQID6kQvq5C+LuKEewmRlVvKWr7SVHTV4oqXhJIRMaQBE9hzWhO7jkaHQe1Vpcbp489gZuhWsEqYpEAYpEQ5L/22UWLp1yuGyz7KxKXIk1Dvsm9q6BpmPPGX3HWzaMvRNgNxqrto3cWB3pBZNUiymEjBvnK4abyWBKDfPniZSl1OHFbiZvRarPu+pV8RCCWfATYkfLPjRxceaQ2azcCPYXo28wVAZ4sBrJZgrFK5UoBBvmMb2dhGEZqCdw8If94CQVj1hTt7fNQbJoNqJQFgR2JsffBfKNdEktCxZop4LLSC3xeHBgsbm4M8lmzc9a3YZDPeu1oS0eAfIRtxWaocTNeifBEJW4lKPE4SYXoTA1iMjXIUuVCMI0O0BgDYSXRnUJtSHXi2kl+z4iFAnjKhQh1lyDUQ4waATI08Jehlp8UTYLk8HHhn26e5xax5kwBp1GAQT6n2So2UaaAUyvAIJ9Tb1+pT55BvoKSRiVpceRWDhLTdaZBHwd4uAjwQnNXVPbN/62breTwx6UsxCTpwBXz+9pdJkTHulLUD5VAJCzph3ipbznrkClgdwUY5LMA8nn4QD7xKwj9K1m1b+rDv0C1+9sibSXdX4f0lQ+M9smlJ+daFMZHF/hc4O4F+YSVEAaGWTQXBvkskot3ZQb5eEpoa8hHeFtqjhb3k1W4+jQHV2MUOB6Zjcg0NdIV2tw4dbn+tTxXZmVzYvKiA4QiUMBXx0+KTmGuaBQiR/MQF1TzlsJdyt5YWqkua1bOFSgZ8oWhaRgzay/nx4Atr4wVyFLrkK7U0RdgqQotErI0iM/SICNHR79HYzM1edbupC5xvNPpOOpqTJ7FJUIBvOUi+LuIUMldhEA3CVzkQvi5iBDoLoa/qwgeMhHcJLn1HPEBnkG+Mj5kTtY9g3xFNyxTwSE2RYv0HK1RTwdXuRBhfmK4yYr+3iYv1aOSNEjN1Bb2dKP3EalYgBAfEXXxZXzPyS4WNt1SU4BBPuNSasOvQPntZyDZcPVFIHeFpPsgwMC1lQA/YbX6Zrm7qn5fC/XR34sMWFwyD85YbEDSg5XxARnkK7VLx6yOGOQzSybTlWwB+ZRajj6EXHuag5+vpOFYZDZiU9XgyC8DO7E8i2TLCwAI1PKXoVdNNwxu4o06/lIKAskDEytMAaYAwCAfOwVMgdJRgLzwUml1NBxFUrYGD5JVOB2Vg7MxOXicqsbTDAL1tLlWOvqvIMOXY+Z+LRlauuf6ddP/SSQC+LqKEOYpQf0AGdqHuaBVJRcEuEvg6yKCi1hgt1AXZMkM8pXOOSsvvTDIV152kq2DKeA8CjDIZwLy3bkAxUbiWlsws62pnRV4+UHS801IOvXPtbIxUhTrpkN7+0LBT8QSyIfPgqjJcyYPjdF2UhnkI2dDVL+1RYeNQT6L5OJdmUE+nhKWJeQjVgY/Xk3BqjMpiEhUQkOTZDgJ2CtBVwHHQQoB2lR1xbh2vni1vqdDWjvwPB6sOVPAIgWW/xWJi6Zi8gmAyb3C0LQKs+SzSFRWuUIpkJilwd57Gfg7IgvHHmYiIVMDjT7RlL2+P5+BQAE4CCGATAg0qiRHj+ru6FvbHR2qutIESLYsDPLZUm3HH4tBPsffIzZDpkB5U4BBPhOQz0T8vJL2X1SzMWTD/wcC/QoX47Cu5Iy9RtsBKM4C0NQ8GeQraQdL93MG+XjqWdqQT63lsOdOOtadScKlpwqkqXS5pv62/f3PUxULmnMkuyuom1O7yi6Y2NEfz1V1o7H+WGEKVDQFVvwVhQuRGcaz6wqAT3qFoTmDfBXtWLD1FqNATLoaJx5n4fdbGbgSk4PoDA0UWi4/dIWjqvcM/EmEoMmt6vpK0bWWO/rX9aAWfyQZUlkWBvnKUl3n65tBvoJ7Rtxto5M0iErWIkthPKubq0yAMF8RqviLaZxqw5KQrsX9OC3Ss4m1cMFrmeM4yCQCVPIWoWqAGC7Ssr3Wne80shlXFAUY5DO+05rT+6HcttyqYyCsXItmvhV4eOe316ih+HoatBHXCvZphtstg3xWbYNDNGKQj+c2lBbku5eoxJarqdh+PY1mwdVV0O98ETi0CHHBkKbeeL2xF0I8JDx3iDVnCjiPAiv+jsKFxwzyOc+OsZnaWgGSUZ242x64l4G9dzNwISaHZoqncWid/XuT4+gLrmpeEvSp5Y5+9T3QprIrjetX2oVBvtJW1Ln7Y5Avf/+Iq/+9GDX+u6ekcToJ8DNWCNhzlwvRtpYMjcMkeaGw49K0OHRNgdQsHciLe/qivlAh77EJ3GtWTYoW1aV5mXmd+xSx2TMFLFOAQb7Sh3zkRiTp9hqkr4zK65xPbD1LIZ/u4S1oo+4ZX1h2BtSHfwWnyI01KPAJgKTzq4BEavweW68VSCZfVqxTgEE+63TLa8UH8uk4jsYJWnc2CZsuplCrPad/SOGpJ23+7AdRiLsYEzr4YWgzHwS75/+AKo0hWB9MAUdUgEE+R9wVNid7K6BPOHX8URY2XEjG4YeZyKGp4ssB2DMl7rP4ftV8pHitoSeGNvVB3QAZZKVk4ccgn71PtWONzyBf/n6k53D490YOIuKIo3/JJchTiIHt3OD6zCLvz4vZuBtrXlsvFwH6NnNBqJ+Y/fwvWWpWo5wpwCCf8Q3VRd2D7vFdCKvUBVzdC1QiGW+1l45Cc/kYuIwUox0IfALhMm45BH7BuZ+XtiWfQADZ4MkQt+1dZHxTCT6sObrWuARbM055bcMgH8+dtRbykbhB84/GY92ZRKjIHGwcj4fnsm3XXMfBVSzAnF5B+LC1P9xYZl7bac9GsrkCK/+JwvlHxVjy9QxD86osJp/NN4YNaBcFiEVNXKaavgRbejwh90VYRQzlwHEQckDHqq74tFsgOlVzh1zMz2yRQT67HGmHHdRRIF/dSmJ0qS+3iU71K4nxZnu3Ij+/E9J12H8lG+S/5hQfNyEGtHEF+a9OB2w/nY2YFPMgn0QE9GnqitrBIggr4r3NHIFZnXKrAIN8PLZWrYJy5xpoTh9AEXNhoQiyt6dB3Kp73gClGpOvGDdfBvl47GkpN2WQj6eglkI+Eovjm3NJmP1PHOJzNAzumam/gANq+kiwul8o+tTxNLNV2VbL0ehwOUbBrC/LVuYK1ftvF+JxKybbJPMf0jYQNQJdK5QmbLF2UkAHNK0khxsJGmeHEp2mxsy/Y7HnVjrS1Ry7zz7bAzGAql5izOsVgtcaelmdoZdBPjscagce0lEgny0l6tvUBZtG+RZ5bxCfpsWBKzlIyDAP8nm75kI+X3chjQW65WQm4tLMaysWAb0bu6BuqKRCvr+w5X6zsRxPAQb5+O2JSTdcAJLur0P6ygfFQ75iLPJIQ1P9C1zcIR+9AMLqDYosgEE+fntamq0Z5OOpprmQjzgW3Y5XYPSuSJyOzqHZ/lixUAEONCth79oeWPdyGCp52jdeH4mjWHf5PYCnRYWFKrDq5VqBEtwPqSu78SDg5VoWtjjbK6DU4crEOmgabBurGv0CH6aoMPdwHP64m47kHBbCwtTGkxdfjQJlmNDBH28384HUQjdeBvlsf0k58ogM8uXvDoN8jnxS2dzKkwIM8vHfTdWvq6E+sadIR5KuAyAdMCbv76bgGwGBBAgaK8Q1WLHqE+jiowt8TLL3ukz4Kt8d2OBTFpOP/56WVg8M8vFU0hzIp9Jy+OlyEibtj0GaSluOU+XyFNPc5hyH2r4yfPVSZWrVZy9P53tJBPKFM8hn7r6xekwBpoDzKKDS4uqEOmgSZBvIl67UYtOFJHx5PAFPs5iVu3kHJdeNt2ctd8ztEYzWlV0hNPMLkUE+8xSuKLVsDfnW/5uJz39Ls6u8zJLPrvKzwZkCYJCP/yFQH9sF1c6vS4R86hN/QPXrqiL1SFw92ZApRidCgJ3im5ngcjILfC6sWh/yj7+EQOZi0QJ0iTFQrBifF0tQGFoT8rFLIXBlYYgsEtLMygzymSmUqWolQb5MpQ5TDkRj/bkkcCzeBk+1DZpzAAnP93mPYEztHEQzEtq65EI+YslnH3c2W6+XjccUYApUIAVsBPlIfonrcTl457dIXInNqZgx9/geK/J9KACmdA7E5E6BZmXjZZCPr+jlq72tId/pcBWGfJ2IbKX9LNMZ5CtfZ5itxvkUYJCP/56ZtOTrOwzSvsPyBtDeuQDFxtmASlEQ2FWpC/nYJRDIioYC0pzaD+WOFUVi/hW2EjR3FQzymatU6dRjkI+njsVBPo2OQ9/N4fgnIoM9uPDU2VRzAcdhREs/fPtqVYhsDPqYu24ZbSrrlilQGgqQZ0dNBXT3JJZcFrpuGpWbQr66aFKG7rpaHYcN55Pw8R/R0Nr+PU1pnDLH6oPj0DBAjj+H1UB1X1mxc2OQz7G2zt6zsTXky1JyWLI3HT+fzEamwrz4daWtEYN8pa0o648pYJkCDPJZplfh2iZj8oklkA+fBVGT5/KamHS9lbtCNnoBRDUaFeye46D8bi40V04U/LuRvs1dBYN85ipVOvUY5OOpoynIl67Qoueme7gQk80iaPHUuKTmQnB4vbEvNg2sBlcbBonPhXx3S3TXJc+uMqEAWmKyUoEKYQ0kGaYlRV4BdSLudUoSrdvCQix3LG9l4SAOVl0sEECh48xad10fKX59qwrSlCREQsUoQghwOjobkw/E8n+xRCFfvTKDfGkKLUbsfIw/bqdDa9aOVow95L1KDgh0FePLvpXwTgs/k90xyMdb6XLVga0hHxFPpeFw+4kGZ+8rkJZDvs1sS/prB4vxcksXI9l1SeINBeLTzfvuMMyuq9UBOyzIrktiafZuKkedEIndQs+Uq4PMFuNUCjDIV3S7OGUOtJeOQtS4AwTuXqb3U6eF6vd1uQ8rqxIAACAASURBVPH4Cj1fCnyD4DJ+JQQ+AQXaK7csgebsoSJ9ihq0gXzkbEAizftMe+ssFJvnFbX8C6oC+bjlEHh4W3zWGOSzWDJeDRjk4yUfYAzyEcA3dMcD/HknDZxtf7PwXI0TN9cB07sGY/7zoTaz6KOQb9ntEt11A12E+GdkTSjVuopDZQQC3EpQ4N1d0dCaSaKIVeafQ6sjxF0MnRXQyxlPL5GGgNBemyJAn3HMLRyHL/uEoHs1t8Lf7eb24HT1yL00wE2Mrpse4HGausT51/GR4uQHNZGp0Nr40bHEqZVZBQKM/3uSjcE7IksH8k2sXyaQ72mGGoN3PMSRB5m2fq4vM+0drWM3sQALeodiTLsAo+EsGORztB2z73zsAfnsu2LTo6fncDhyS4Hw2JK/Z0gvQV5CvNbWDS5SAX1dsf9yNoWX5hQfdyGIRWGIj6jCfE+ZowurUzEUUO3/gfdCRbWbQVS7Ke9+HKWDPOu8p4+pdR2JmSeq0wwCL3+QNwEUAt65CPVfW6GLDi8C+EgdSe+3IX3hnSJL0j64ASWJsafILviZQABR446QDfoYAg8faC4dhWrXOnAZqUXqSV8ZDUm3gVbJxSCfVbJZ3YhBPquly21YGPKpdRxmHIjEsuNx/B+yeM6tojUXc8DK/mH4qEOwTZaeC/lulQj5fGVCXB1bF2q1tsIAGcK2L8Yp8fqOR+DM/OlKIN+Z0bUR5CICceOrCIWsMlPDoe26cFgUmkjHYVHvSnijvgcsNJZ0alnDfGSoveJOLuQr4QVKHR8JTnxQC5k5ugpjIUEiFvwXnYMhvzzm//1DLPko5LMssHJJByw2XY3e393D9ThFiXtYUl/s8+IVIPdUAvomdQqGpFA4Cwb52OkxVIBBvnw1iFHMvadqnLqnRHq2Drk/R4p+4RBvBTeZAK1qSNC0qjQv6c2TZC2O3FIiOVP77LeM8bYuEqBxFSmaV5NSQMgKU6CiKaANv1oqSy6XkO9JhFXaCCvXgvzDRcYt7YgL7g9fUIhnTRFWbwD5mEVG4/eZ0x+DfOaoVHp1GOTjqWVhyPf79WS8/nM4tGZmuOM5PGteSAF/uQgnP2qAugGl+2BqTGgK+ZbeNA/yjasHjUZXsSDfUwUGbX9oGeT7sA6CXcQVxrWZPExkaHRou/aexZBvcZ9KeKOBV4WBfOQ5K8xbitorbuNxqjmQT4oToyoi5MvGkB2lBPk+aVCqkC8lR4Mu6+8wwGfDb26BjsOm16pheMuAArCbQT4bboITDMUgX8FNIm630UlqxKbqqFuxsdeOEhEQ6CVGzUBxkRdJcWk6PE5UQ6Eq2lZArGaEgL+7CFX8RQzwOcH1waZYNgowd92iupqMs2fGFgh8gyEfNR/CkGomaxPrPMW66dBF3zejx/wqAu8AyD9cWGzfJXXIIF9JCpXu5wzy8dTTEPJlKDXosPoGbiQUzFzDcwjW3BIFOKBbdQ/8O7oByA+psiz3EhW5kK+EIPe+MhGujq9vEeRTZiUhJVuOkEAZ4p6mIyDID+rsNGjE7nAlaYVNFAHUeHD7PqrWbwASq7DYIhDg6aMIeFYqGMuQqMbXjo5a8j3NwaBtBPKZV3It+eoi2E1iNuTjtBpEPElCjSrBSEuMg7tPAMQCHdIVani5yosdOPPJLai9a8HXTVriHDVZyYhMA2pW8i2xrnmrza2VB/m+vgulJTEbOQ6L+4TijQbeZkM+cjnEPXkC30qVoUqKBTz84SblkJKSDS8fr2IN4xRpCXiqkqNaQMlp7oXIRFScGqHBvkXdCCwRp1DdPMi3/KaZ7roynBhduwJa8mVjyPaHpWPJN6lRqUE+pUaH4b9EYPu1FGbBx+M6sKapm0iIncNqoXed/Bg6DPJZo2T5bcMgn/G91XEcteQTGPmGJMaxxf3MJN9ZOhOm9qSdjXPFld/Dy1bmtAooVk/iPXdJn2Hl013XEks+8uKgekPIhk6DwC+kRE118VFQbpwN3dPHJdYlFQQ+gZAP/x+IJR8rzqMAg3w898oQ8n166DG++PdJqUIAntOrkM1JkosD7zdAt5rFBCwtBWUo5FtyvWTIJyeQr6HZkE8gFOLfjTNxML0lVkzrj7GDR2PiV+vB3dyBry/5YfHHzxtQOB0yM1Xw9HLL/QkqAJ5c/BWztiZjw9JRkEKHBzcuwq9OS7iL1IiNigZ52KY/WQUcsp9ewoqNRzF11iRISAeaTPz91wn0ffs9VPLMD8BqqVx5kG9rhNnXg4ADznxYz3zIJxAg49ExvDb+F2zfsQYnv5kCVadJGNDYHSM//AIrv1kAT3E+6FUrsiF28YD4GSPlcqIwZsw8/O+rdQj1FCEn7hZitMGoHuSF7PQExCdl0GVTWKzNwd4N8+HZfSq61PUCx3F4dPUoEr3bYUAX67/0ciGfFm3X3LEQ8gGL+1a2CPJxmY8xYcwUjF35M7xvbcYvSU0w9rUWWDFpIt6cvRaB8nyttGo1OKkcsmda6VQpWPbhYPRY8CdaBomhSIvBjUeZaN64FrJT45GQnEH3mZxdcDr8uXoGuJbD8XKHeiAPSTHX/0KcRxu80r2F1QQ5D/Itu4HHaaoSj2QdXwL56lZAyJeFIdse8H+CVOlwdTKBfK4lam1OhXWn4/Dx7kfQle27F3OmUiHr1POT4ezYxvCUi+j6GeSrkMfA5KIZ5GPngSnAFGAKOIACGjVNpqE+uhNcamLxL8sFAggDwyB5cQTETZ8r/q1DoaVxymyo/9oGzX97QawHjRapDJKOL0HywjtWu+g6gKIVdgoM8vHcej3k69atOxp8eRF3k0icoTJ+iuGA2v5yhLhLcDEmC1kkoYOxwnFoGOQKmViAG09zoCKvIzkg1FOC+Ew11OaYWJm0LiKvMHmKV1bNOQ4dqnri8OhGkOmJThmMRSHf4qtmuOuKcHViI7MhHxQxmDtjAT5YsAaVvXT4ZORETF62CjnXtuO7u5XxcY8guARUh5tMBHAKrHm/P6q8OgE+brlQjli3xabkoJK/BzitCuHXLiG4w5t4sV0tRNy4DJVABm36I+zYewkD3ngFcoEOiuQIfP/nTYwa8QpUCgUq1WiAQO/ch3uBOg0njhyDf90OqFfV3ywlKeSLzcagLffBmXk9CLQcznzcwGzIR6wWd345Fp7956NXwxDsXTkVwt5T0bu6CB+MW4kvF7wPNeeKIF8PQp9wfdc8/BERjK6tqua+mRcACU/j4R0YBImAQ1zEFaTI62LIG/2gS3uCu5GJ8HQV48Sf2+Fatyua1woEJxRj37fLUbvfSNTyEUMn90ODutWRnfgAJ06cg0LDQe7uh6ZtOyLEz61EoEUhn1qLtqtv5brrmntN6Tgs7huGNxr5mGfJJxDi/PZ5OKlojckj+yDh+Frsy2mLEX0bYOXUKRg260ukJGegSmgAnULSvZMYv+ooPhjUHsTCkvwtMyUWUq8QGtsrI/4RIuI1eGf0KMgzo3DnUSJcXMS4fOhXaGp0Q8safuCEIpzbvRFeHYahtpcOnMwHdevWhJjQXK0CF44dwNXbDyBy9UPbbn1Rr1pQscvPg3xLrpkZk0+KEx/WR6aigsXki8rEkK0RoP5gfIpSi6tTmqBJCH/I9yhZiS7rbiIyvWQ4y2fKrK1pBch1PKpdEL5+tTqNHcYgHzsthgowyMfOA1OAKWBrBZi7bvGKkyQbXFwUdJF3wekKZvsmsfeEoTUhkPEMT0WslRNjoLt/FZw69zeaQCiCsFp9CCtVB4S5LwZZcT4FGOTjuWd6yCeu2hLPr78BlTngjOeYpHmPWl7YObw+Bnx/C4fD056BxUKUgOMwsk0QFr9UHc+vv45LMdkQEjjQrxpahLlj/K4HuPE0u1goGeDjju5V5EUevk9HJONxFofGldzgZWAtpdPqkJCpwqNUFdSkFcch1M8V1T3EeavmdBxSstV4mKJAThmZdQi1OtyZ2Rq1yzA2373EHNRddMU8yPdJE/Mgn0CIk99NxZ6n9TBzUD3sP3MH+7b/hhcGD4U66iyOx/qgXYgajV54Dx0bVwF0Kqwa3hX9v9yPKoFeEOo0iE/JQFCAH9Vbo0j9f3vnAR1FtQbgb3ez6Y1AQg2EGkASEnqRakUQQQSkoyIqVRRBEBEU6SCoVB8IShUrgkpHeodQQ28hCQQS0tvuzjszoYlAEjaLJPnnnHf0mbl37v3+uzs73/z3Xk6dvkyFJ/w1WaOY4jh9MgKPAi78+HkvAntOwL+IG/vX/IihyotUck7gmsWDKhVK3Zi0q+PM2i95re8YCjfoyU9zR2I2ZT7IMyRfIm0XnMye5Ov7BEVc7LMwXVdH9Mn1vN5nGotX/I8VS3/myOY/sKvagoBCeuZ8v4o2LaujL1CFLm2f0+zZ4Z8+YoupOW+1qYXeTs+1iHDcCxfLWJDeYiL0UAjF/QNxdVDHqoUrF05gMnqQeHoDS7fFawKUtAgWrQil7UuNiDp/hvLV6+NsNHDk95H0Gr+Bjh1eJOrYFlYdSGb+Lz9RpuCDpwzfknxfHiY1O98L6uf4hZK0r+KVJcmnM8fQs20X3po8hyvbfuPqhT0cSi9Lg8DirFqyhPrNWxN+VUePd7rh7mAg+vhmes8OZd74N3CwM5Acdw2dUwGcjHrt+yLybCiKhy9FPNUfFzqiLpwg2eCCci2UMYuOMXxAG5ToU/z410E6dG7DudDjVKheB09neyzpCUx/90XWRZel99tdMUceYtHy3cyaPxfHB0j525IvhPPX0zIVolom3zuV86fkW3gq0wzjTIebuvHGB0E5Ivl6LDvFnF1XrM8uzKTR6veOi0FHgpqtrMuYYOduryc+zXLfz4m9Xoc6rBPVt17qFDrA1aiWMWf5u+sfzdKqUR5YVr1lqt87yTfamWkscuIERUGdtntwYJD2vSSSLyeg5p06RPLlnVhKT4SAEBACQkAIiOSzcgzclHzLoksya1u4bR5iFHBzNJCQYrrV2vp+7sxqV4Gm00K4kpiuZQx5uxuJSTRpGXpa9o0FOtTwoWe9ovRYekKbTqeW++tYDHNerUBCqpkBv56hZRUvDkcksfXcTVl44zIKNKhejg2diqF6/JtJfeoywt2n7+b7S7Du3Wo09bG7vaGE+lRlsfDn5lO0WR5Bihn6tw1gSn0vrVKtDjUJUFE4EhpO/Tmnic3cGWU/SmaFxV0r8Wo1n+yXzWKJE1HJ+I/ZB3dIznsV9VKn674XjMmchY034o4zbvgIEsu04vP+7dEbLQzoMYCBE78i5eBi5ob6MvK1erd5K+lM79GU5oMncjzCjuebBvHLhKHUevtzijobubJ/Ca8OWMyKDStw1pkwJx5n6MBpDBwxmPiII+y9ZE+9KkU5dfwCFQKqEH3oF1ZdLMbAni+jClu9Uc/I1jUo3n4Iq6Z8zsjf91DJM9MENe3hWs0ybbvgeNan61oUdvQLzJLk05PCvM8Hs+VEDLMWLECv6Fnx5WD0zw7i+TIG3uz7BV/N+Jjb77f0HP51ONvSGlNWf5Gn2nclYutsdqfVp3WjyqQlX+WV4Aq8+/NRGlUqgl5vYdWXb2GuNoBqZV3Y8PufVH+uBYlnQzAUroi3u45Zn49k4Nff46zTcXTlZwz/4TpLvpuEvS6ddtUr0W3Wal4ILvXA/t+SfFNDsr/xRnM/2gcUzFTyqcLhzy8HsWTTad77ahlVi9txbetMVibdzOQbyGsjp+FiuP2WMObkFvrMPkH3YIXKL3TBNeYAU34P55N+rbCzMzO2R0vMTYbx4at1QWfgzy8Hct63JS/VKM6qxd9Ro1U3LFfPkOpSHN9Czozr05ues5ZQ0duZ83sW8myX/7Fl72q8nTLkv16vx3K/xYtufx1lbLwxbl8WJZ8jm3tXyX+S70ICnRYczxnJN7gagUVdsviNeO/T4pJNPDF+H2HqfcrGh4dBx6FB1Rmx5gJzd19GFXh7BgSx8mg0w1ddwGS5S75ZFF4N9mZSCz9eXXiczWfjKO5s5MRHNRmw/Ayzd17+p0xWwKB+aB9wz3I06hj8tC8TNlwi/l5Z9opCt2o+vN+4OG2/C+X41Ue4y7ACHzYpxufN/EhMSGDFihU0a9YMT8/ba/XZOERS/WNKQCTfYxoYaZYQEAJCQAgIgYcgIJLvIaDdWUSVfNeio/nwoCf7LiZkml3yUJezKCzqUpkqRV20abbqNMNCrkbKejkSEp5Iyo1dWwOKOrPmxHW6LzzGU/4F6P1kcYp7OOBXwJHDkYmU8nJk08kYFL2OfRcz5t+npFsY3bwM07Ze4rM150k33/H0okq+GuXZ0Kk4F09e4sUfLt7aNTg8NoVYOwfW9q9BEy8d7367h1WXFeoEFGd2S1/szCaeHreNjVcs9G+XIfm27DpDr9VRFC1ZkLnty1HMXqHPd/uZfiDeJtwGNfFlbIuyNps9rUm+0XuyIPnsCHlflXzKg3fXNaeyZuU6qpZIZOYWE58N6IROlXyvv8sHk78iOWQJc0JL8Fn32qSawE6djqekMKFjUzrMWM/m2R/h/vR7POl1gtdGrGfB3FFs+mYol8p0o8czFbTnUnPSKT4bMZ+PP+rGp6Pn0bn/e/iXKERc5DFG93+HJzu340KMH326NcNkBtP1g7zUZTzfLp3Duond2OrZna/7qZlxDz4yJF8Cbb8PzabkC6KI64Mz+XQ6PYe3rcXo48u3Yz5lzPzF6BUdv08ZjOG5QTQrq+eNPlOYNnM4+pQU7O3tUXR69i8azB7nV3iu8Gm+2uHM5P4NebvTW/SaMpdiMVvpO+cC88a9rjlbvV5h7fQ+eDYbw5X1M4guWId2LZtgVFLZtHgMf5z1oFDSSd4dMwODgib5+kzYRNeurYk6vJ4d18oxd/YoPOwfPP82Q/KZqD1FlXzZsN0KjGteivYB3g+UfOp3xbWze7lgLs7m2Z/QaMAMgoobid46gxVJtXn9hcp88cH7vDZyOoa0JBwc1SnfOqKOrWfggjBmDwzi86mrGfZJP77v9wKlev/AUyXiGDb8a4ZMmoSrzqKtw7d6+lCuB3aheNgfhBqq0rlVUxz0aexcPpupK6MomXiaN6bPobynA39P7cSk47X4cdq7GLM8OjK8iib5xu7J+pp8farmQ8kXT6cFoda/cFLX5PuwulWST43Z7O0R9PrpVKYyOrPvlPv9Xc2Ia1w2Q1K5GnV829Gfz1df4MjlZG3G8oQXS7PhdCyR19OoWMSZbouPZyxdAZoEXNKlIkaDjlfnHSPRpFDExUD4p/WoM2U/uy4l/OOy6suuAY1LaJn0ceobLB0UdrVHvfduOHUddUfO6iVc2ReWwKlryQz94/y/JGHVYs6seiuA73Zd5qvN4VyMSc30HvKwbO5Vzs1Ox8mPauFMqki+nASby+sSyZfLAyjNFwJCQAgIASFwBwGRfFYOB1XyXbkaTZu1diRpGxrY4LAoLOj8BA5GPW8tOqZlaNTyc2fKS+V5ac5BohLS1dmF/PpmIAv3RTJra7j2YOFo0NEuuDA96hal5ayD9G5YggsxKYxqXpZlBy5r0xILOhvZezGOcevOa/LvH8ctyefL6cNnqTzrNOabp6jT6hydWPtuTRp76ej0xSaWhlko6VuI3QOqUhATTUZvZXOUif7tgzTJt+bvUFr8GkEadsztV5PXSjvywS+HmPj31Yw5Ujl8PFuhAMt7VLXZunwnopLwH7Uz8+m6jnaEfFAjc8mnWEhX9JiO/cLo5Zd4pmpx9K5u7N+5l0rVamKOOc/pOCfKeyQQll6cLu2aYWeJZUCL5gxdthHz0YUMmH6IxXM+pGW95kz/63d++2YO3QcNxUVdB02VfMmnGTl0Bt3f7MDRP+aSVKEZxTxcOLXrL5xrd6S2w2H+POlFn24vYDKb+PPT1iyIqErPdg25cmw9o2ZtZ+OOdRRwevAaDRmSL562849mWeOomac73g2miKtDptN1TSYTurQYPurbj7ZdOxNrcuDKqYMYiqtr+unZufso1YNKcSz0Em1ef4fC7vasnfg20XX680qAI12eeY4xaw7x18dtML44hjLhv1Cg2SCqFsrQTqrkWzejL2b/zhRzuMYfm49Qp3YNdEoqy/4M4b33uvDjF6PoP372LcnXf+pu+vftjCUphp++ncOTPSfxdpv6mG8IhXsN71uS74t9pD7gvH+VVSVfizK0D3yw5NNibkrH6ODAlx/0pPTTXTCaE7CLO0O4xYfSRd05vn8fpQOCObZzGw079iGglDdn9vzM9D3eTO5Tn0+7t6Riz6lUvLqE78Jq8XqZ4+w11aVzs2oZaxvq9ayZOYxz3o2o62tk/o/baP58TQxJkfy2OoT+A/sx88PBdJ82V5N8Gya1Z8qZ+prks1Oy/p15S/KN2cX565lPbq5Q0JHNfYNtJvnUfqsba6sZunZ2ei3z1aLosLPTaVPzdXodBr2O9HQzdkYDisWCxaLDzqjDdL91VK38DlS/wreej6XT98dyRvINqUlgMdeHbpU69ht9dYCt523zIkdtmHrraF2lIOW8HLV/H/q8H3O2XCI8Nk3LKH6rcQl2no9jz9lYbbxuPBvH/ohEzRpXKezE1v7B1Jq0l7plPWlUxoOv/w5j18AaBI3bRbJZ4Rn/Any/5woJN2JmBCa+VIZrCSYmrLvAUxU8mdOxIiU+3o6dXsf+D2uw+UwsfZad/OcUfEWhlq8rP772BJ/9dZ55ey5r42Pqy+W0l26L9l7Rpgjb7K3UzShaFP7uU5VgH4NIvoce2XmvoEi+vBdT6ZEQEAJCQAjkXwIi+ayM/U3J13ylgkWbh2plhfcqrkq+LlW0ujvPOahJpdqlPZjToTJNv9yjZfepKWJr+9Vg6f5Ivtl6STtX1TBv1C3BkGf92Hkujoj4VOr5eTB1wwUW7YnAaKfn67YVeSW4sFZPSGTiPSSfPxu6+JKSkMy2sCRNgCiKiXe+PcxZvSNr36tNk4J6Fmw8RUiigebBRalX2Mi6XWdp/9MFLTOif7tgpjQoyLZdp+m9NoriJbyY1q48vkaFLjN2sOhksk241ffzYHWvajjb22bRUE3yfbY9a5JvUK3MJd8N+slHfmHCumQ+G9AFxZLAqCGf8uoHn+CRHMaVVGf8y/qiR9GmN6bHXaLbW18wZ+EEjMlhfDf/L3r07cH50NPoYvazO748bZ4O1nY41YRP0ik+/WQeY6Z8zi9DXsKz63TqlS3M+gXj0NfsTUDKKn487KZJvuTrF2lZrz512nTH3ckOnWJi2/IFtJiwmm5Pln1gVqIm+S7F0Xb+kexJvgHVsyT51L5YkqIY2u89xs5fjMFi4ffZo1ECXqV5kDuHQiOpULkSzg6GjGmgej0zBr1J/T6TCSxmx6/TPqd2t49xSrqMiRSWfr+KfoP7YrZkTKnWMvlm9MX92dEE6A4wdtFBhg15Byxx9Pl4ITPH9WTywH70m/DNLck3fNl1flgwGaPFwqrRbfkpLJg5Mz8iLf2fi+Xe+SHTJF9aOrUn781eJp8FxrUsS/tAnyxlSOkNer4c+CYNtUw+O86vn8XqmCq83qIqoUdPUKxCAF4u9ljMGeuQ7Vs+kTD/XrSq6MLOX/5HQtnnebK0M9cVF5Z/M4OW7/TFx0mv7TKckcn3ETGBr9HaP43Xh/7GrK/fx+H6MYZ8uogJM8cyrH1Huk2bSzlPR05vnknLfj+xZuMKSng6aDhSU5Kxs//32p//YHUzk2/0Ds6r2U+ZfNdqkq9fdZtIPlXg7flxAmuuBjKoZ12mfTyCGl2GUMnhMKNm72HkiIGc37KIpTuTGPVJT2YN6U3JF/pTp3gcn439npGTJtrke+mW5Jt/JAem61oIGVrbKsmXmGam0uidXFQ33LDFvfHmALmRBOus13F2RF1+PRhFRHw6Ko83ahfl4z/PMndHxG3xeWPJiNEvlKFvwxI8Pe0AQb6u9KhTlIlrLrDotSqsPHoVF6OBqsVdCZ6wmwvqjs5qHxQoU8CBAx/U5KvNl9hxNpb/dahI6RHbGN+6HN6u9ry1NJTYVAvKjfNdjHperFyQYc/5MWzFGTacjMlY/0+no4CzHXM7VsLNwcCwP87wV2hMRjlbHRaFOe39afuEm0g+WzHOhfWK5MuFQZMmCwEhIASEgBC4DwGRfFYOjZuS76W/FNLunOpqZb3/KG5RWNg1gCrF3FiyJ1JLXVCn3rYK8GHOjnAS1LmbQI+6xRm39iyzt4bRoFwBetbz5cUqhQiPTWXAz6F81zmAD1ec5GqiOuVX3RQD+jbwpaiHA89O20N4/F07H6qZfDVVyVcKS1o6F+My1lRSdzVtNn43x/UOrH2vLk/52JGQko7Bzk7bqXX68kP0W3cZi5rmYlbo3746UxoU0oSAuiaS+mCTlJLGso0n6LUqInsbDmSDa9NyBVj5dnUc1VXVbXBokm/klixIPgMhH9bVpr9mZUZm0uGfmbAuhU/7vcKKKe8Q6f8OrzWvic6cxl+zh7I1qQof9O6Mm4MdkUf/ZHlYaV5vUkaLjE6dwasyNur5af58Gr7cmbSL+7EUDqBUQWfMSScZOXweY6Z+zq9DWnDGry3lfDw4tmM1NbuNpmLCX/x4xIO+r7Xg6PJxvPHVRVavmIqzGkudjmNLB9HvBzO/LJmIizpP9T6HJvnCYmn77cEsL16vU9fke78mRVydMs3kUy9rTrrC0L4Zku/CpvnMWBXFZyPe03bKDd+zjLHzd9L3o08oX8QNnTmesVN+pt+AzhjNGVNMFS2LTM/J7b8TVbwxtQvGcuiSQvXKfhj0Cmum9cL9ubEE6EMYPH4pz73wNDpLGj/viOabMa8z+YP+9J+YIfmOrRxF7wkb6dTxJZTEq/ywcCndxiym6zOB6kfgvsctyTdxVzYln8K4l8rTvmqRLEu+qe/30Kbr+lkO07v3WCZ8P58ibvbEXTrA0A/G0HnEFGpXKIaeJBaM+5R2g0ahu2MDA03wX93J+jPuNA0sMyHqNwAAHlZJREFUzO79Z6nToA4GvZ6/vh5MbFAPWldIpf2bk+j+WnOMieH8sSWcr2aNYlj7znSfPpdyHg5YUmMZ3rExx53r0r1DC5TY8/zw8zpmLlqqbWJyv+NWJt+oLZyPyVwaaZLv3Vo2kXzqZ+Hs9l/Yl1CWl5+uwIqF3+H/VAdK2F1g8Z8n6NyxNVHHNvJ3qIkuHZ5h1byv8K79ChW8Elm8ZB1der6BvQ12/tYk37nrdJp3KAckn4mQYU9aJfnULPNSn27N2GDiERwueh1nRtSny7zDHLycqL3o+v2tIL7eEsbcHf9cM7eyjzPregfj5Wxk2YEr1PVzx86g46d9V3i3SSmqjd2Bt7s9czs/gd/wLSgGHYUcDKh7Tat3lE9alCEp3cy+s3F88Yo/b/1wjL4NfXn9uyN4uznwUpA3o1ed1bIBhzztx2cvlCE53UxMsgmLujag+qJCgbgUE7HJJrxdjRRyscf/s21ctyUvRaF3/RKMea6YSL5HMCZzyyVE8uWWSEk7hYAQEAJCQAhkTkAkX+aMHniGKvmuXoum3057jl9Wd6q1ssJ7FbcoLO9ZjVNXk5iy+oyWjRDk58GEVv68+r8DRCeka2Lnm+4BzNsZzuLd4ZoE/PRFf3afv07boMI89eVubR2/cj6ulPBwYHr7J2g5Yw9JZjUjTCH0SgIpd++aqkm+SmzoWorTh09TdeaJG2vyKZh0OhQnJ9a+V5/GBeGNLzeyA2/+ejuAonoT/WduZdbpVG0acf9XMyTf7n1nGfz3ZWIS04iITSMq1ZSR/Wijo1c9X75qX1mTirY4TlxJxH/kpixIPjtChtTPsuRL3L+EEX/E8HJFE0kV2tA0oNhtSoqZ30d34Gq1Ybz5fDlWLPuZJq1b8PuPK3H3cL91nk6vkJKSjoO9kYTYa+jc/GjerDH6lGMMHTyPL2ZNIPZqFHZuXtouj+b0FI5uWcHMr8ZTod0k3uvUiPjoSFJ0nni5Z2RbqYdiTuFy1FUK+ZRQE0rve2RIvuu0/TYkG5l8quSrQxG3LEq+xEgGvNaDgSP6s+6Qmc7tnsd4K9R6zm+bx8Rfwpg2aRinVk2HwLaE71nLdcUJh5tT03U60lNTsHNwwJQUS1yqA01bvEiRAvasnPQGBVt8QU0/JxJTTbi4uGhiPDH6FEtmfcnyHVf5beUSdGYLppQ4oq5euTF91YCrZxHcXTLf1j5D8qVRe8KObEo+GNeqAu2rFs2y5Bv7TidqdOzLkW076TmgLw63fJqOlKtHad1xFAuWf0/6me2EJHjjl3aQ0Gt6nI3qBEXVIeswpyaB0VHdtpnr8akEP92GisXcWD55APE13qJjXT9ik9LxcHVWc02JvxbGT/OmM/eHwyxe/zMlXNU1/9RxlE74mUPs3X8U16LlqB4chIdrJjsR38zk+2wz52My36ygQkEnNg+oYxvJd/fIv5GxdQPTLZmvvUu5uen5Ddl767/Z4EtJk3xnY+g0LyQHJJ+ZkI8bEFjM7aFbejk+jVLDN2dvKvpDXw00yffpk9qLrOT0jLtLxcIu9P0xlLnbI9QdnzKmw5otLHujKhtPxTD+pfI0/mIX1Up58GylQvRaeJSIcY0JHrudUgUc+bp9JUoP36zxnP1qJS37VHVw2pKoCpqYCyjmyqZTMVhQtHX51Dio950d52L57K8z2pp/Q58tzf6wBDYfjiLBZMasrqWbsQ8vAaU9uBKXxnOVvZm365I27dtmh6LQtVZRvnqpFCtl4w2bYc5tFYvky20Rk/YKASEgBISAELg/AZF8Vo4OVfJFx8QwL6wgC3ep02Rt8+Pcx9lIdIpJy4RTjyfLFGBWhyo0nbqTywkZGXju9gZtTZ+biUOqg3m1RlHefrIkTabuvJVRFFDYlTX9a1Ph4w3EqU8k2sJa95hqrEq+2pXZ0NWP88fO0nS+uiZfxtNsUqqJaIMDawc20CRflwlrWXzRwouNKvJTuzKkxcXz5LjtHIhOp3/Hmkxp6M2a9Ydp8eMF0u5e+8/KGNyzuAXmdA7g9Xq+tqhdq1OTfMM3qDtgPPAaXk4GQoY21B4Ms5LJZ4q7QlhMCi4unvh4e2gZkHcelvQU0rHDqLOQmJyOm5tLRmZmJodaj8WcSPilWHxLFftXW9THzQunjlGgRAVcHTN2PX3YQ5N8F2NoO2e/9iCblUPL5BtUL8uSz2JK5cLZc9i7elC4SBFtfbR/HIpZyxh1dnIg5lo8Hl4e2hpYmR0ZvBViws/iWMgPJ/u7baaO5OuRRCXpKFXMJ8sS817X1SRfahq1x28lNTvJTorCuFb+tA8uniXJp1770rkz6B1c8PLxweFuWIpCYmIizq6upCTEY3R208REpoeSkZEUHXEBvUdRPJ1vCME7CpqSrnExWsGvRKF/jYSMjOKMOjI7bmXyjdiYxTX5nNg8sN6jkXyZNf4R/V2TfGei6TR3f4aFsuZIMxHySWMCiz+85LuSoEq+v0mxVZa7gjalVv28quPDyaDj2PAGdJkbwsHIBOx0On59O5j/bb/Ez/su88FzpZmw5hyuDgYalS/A6iNXOTGiAUGjt1G/XAFerOLNO4uOEDG2KYv2hGtr1pbwciTw821aJp9KVLsF3zFgW1QqyJwuAfgO3UDGKoB3HOr/vfGfShdw1F5iHI6IJ/WOF2rqn2v5efDDvgh6Lw3FYmXYMg25ovBm3RJMalFSMvkyhZV/ThDJl39iLT0VAkJACAiBvE9AJJ+VMVYlX0xMDFc9K9F57j5MWRQa1l1WoUFZL2Z1CKDp1B1E3j3NFkVbANzJoOeV6kV5va4v3b8L0f6b+kzt7+PCt92CeGrSNi2TT80eOHM1iZWHr/xzaqWi0LB2FdZ380Nvsfwj02/pb3t5c0c8qwY3orEXdB6/msVhCnZGO8a/XocBVT3YH3KGZv87Soe2tfiioTfr1h/khWUXH4nk05nM7B3WiGBfD+tQP6C0JvmGrYUHTDFUi3upG28Ma4TJosuS5LNZgx9hxbck3zd7sj5d12xhx+AGFHF3ztJ03UfYHZtd6pbkG7spI9spC7JWa4xFYVzrSrSvViLLks9mnXhEFd+SfJ+sy+KafE5s/qBBPpR81+g0Z6/1ki/VRMjIpgQWd3/oCKvTUCuM3MSVJPVFVBakcXavZFFoUcWbdtWKEJ9q1r5fm1UuxNXENHafj6Ogi5EGZQuw7cx14lJN+LgZiYxLY9Avx7meYqKYmz2nRjYi6PMt1C/vlSH5FhwmYvzTtJm5h+cCCrP3YiwXr6ew6ujVe36XvVipIP/rHEipjzaQ8oD2qxn0296rw5OTd2gvcW7iULX4xvdrM23TRRbsVjfNsgGnO9ulKExs5U/PWoVE8mV3vOXh80Xy5eHgSteEgBAQAkIg3xEQyWdlyG9KvoaNm1B66BouxWe+66OVl9SKP+1fiBkdAmk0aSvhd19TgWKejnzXLZiqJdzZdPIai3eF8WrNEtp6QDqdos1aykgcysjMSzNZGLnyOGrmxa1DgVLFfehe1fNfm98eDL3ELxdSaVfbF19HWLHrHMfiM1IcCri70qN2Ya3Myt0XcCzizbMlnTlz/grLjsff3qE3J0Dcqw5FoWIRN/YMaYiLvXUZaQ9q4onLCfh/tBoyWfNPk3zDn8p/ku9CNG1n78ye5PuwCUU88qHkG72e1Kyks90ckKrka/ME7auXzMgsygfHLck3fDXnozOfrlvJ24WtgxuRnLGUaL441CmiG05E0vGb3Tkj+T59hsASD/+ixGRWqDl6EwfUTZ1s5a6UGzOTFahW0oNlbwYTnZhOq1l7iU8xsfC1YO2+NHntWbacjr6dVajjhuRrQtDnm6hfriAvBvjw9vch/NG/Di1n7NbWs61S1I1Jr1Tiha92Y75Hll3Lyt5806UqpYaszVTybR9Yjycnb+ditLrZVAYQOxT+fr8e0zdd4PtdYbaXfBb4s3dN6pd0FMmXL74VstZJkXxZ4yRnCQEhIASEgBDIDQRE8lkZpZuS76mnnqL7t3uYv+Oi7X+kA7X9PLVFxXecu37/TJ50Mx3q+LLq6BWik0yg7jL6oCwBbWqRrZ7ErASdjeIql+9eq07H2rabqqs2R5N8Q//MdE0+b2cjB0c8qwnVfOJjtOf5XWev0XrG9ixnmuksFnYMaUqpQm63dgPORthz5alq5lFcchrBI9eQkpW53HdIvqkdgmhf3TfLfHMloDsarX52fNzsKf/Rn5y7lvmO3MHF3Nn3yTO5vdvZbv/S3Rd5ddaOnJF8o563SvKpQ/q9n48wZd1Zm0o+F4OOj1pUoHdDP/r+cJhFO8Iw3byfmSz0f7oMY1tV4ucDkXSas+/WeoUl3B04PrIpwaP+pl7ZAvRqVJrBPx/NuFfqM4xendKeDHvBn6ZTt7Pz3PV/9aPVEz580zUI38GrHyj5fD0dOTC0IdFJ6aTfMX1ZvSuU9HKm15JDj+T3g0Fdg/fTphR2tIjky/anK+8WEMmXd2MrPRMCQkAICIH8R0Akn5Uxv1PyhUUnUXfMBsLiHk02n5VNz7PFA4q4sXf4UxitXZMqE0InLsfjP3hFppKvpIcTR0Y3w9Xh3+uV5dkgABtCL9Psi02kqus+ZuFQ1+TbOewZapYpmIWz884pV+NTKT1wOQlZ5KT13KLwY+/6tKluW5H9OFKu+NEfHL8cn2nTfFwd6Frfj2R19/Hc/+4i0/6qJ+jQcT46id8P5MD6sKlmQsa8QGAJzyxd+34nnbuWRNCoDcSmmq2q536FK/q4MPmVKizYFcaqw5FEp9xel/ZmGVXXta1WjJeDi9J+1u6M72wF/Ao6sbJPHRpP3EKaWaF1UFG8XIz/GC/qxlSno5JYcyyKlHt8Rp/3L0Tjit589OvRG2vW3rulZQs5M6dzEF3n7iEt/fZ3ovpS6tM2VZiy/jSHLsXZ9kWbAq2qFmHpmzVITUoUyWeTEZk7KxXJlzvjJq0WAkJACAgBIXAvAiL5rBwXd0o+taqp604yYPH+LE9RtPLyUvwuAq5GA7/1rU/TSoVtzuZEZBz+g37LdOMNF3sDHeuUIlF7yM0/uXwJqemsCAnP8nRSnaLQtlZJ7A36/JPJh7qko55F289x9+bWDxzACjz9RGF83NQdafPPmHJ3MrJ453liszwHN7+wuXu05IDVVNfkG9uSQF/rJJ+2Tt6XW7WMclvIVnWKsirK0rU1Le//qVH/pJ5rviNjVt2Ix6jT3ZZ3N3dCvrOam0PoPnXrb+yQm9lIU6+tV8B0j8+rAR3/VpM5fwuzR8f6gQ20qcnx8fEi+XIeca6tUSRfrg2dNFwICAEhIASEwL8IiOSzclDcLfmS0sx0nLmV30LC1ScKK2uX4tkhoFcU3n3Gn4ntgh/JrGNN8r33U6Ybb2h9yM5UzOx0+nE/N7vTv4VT1iMqrLLOSs7MPgFV8o1vTWDJAtkve1eJjcejaPn1Nm33d1uIPqsbmB8qUDfSKleINQMaYG+nF8mXH2KejT6K5MsGLDlVCAgBISAEhMBjTkAkn5UBulvyqdVdjkuhwahVnLyaYJsdBa1sc54srii0CvZlyTv1cchkt9uc6v+JyFj83/0ha5Ivpy4q9QgBISAEHgWBlHRCJrUlsKRXjlzt3cX7mbrulG2no+ZIS/NmJV6OBnZ9/AxlfVy1DkomX96M88P2SiTfw5KTckJACAgBISAEHj8CIvmsjMm9JJ9a5cVriQR//DvXkvLR1o5WsrSmeGDxAmwY+gxeLg7WVJOtsiciruPfb5FIvmxRk5OFgBDIFQRSTIRMeZXAkjmzRmZUfCoNxqzh+JXEXNH9vNRIdVOjMa9UZfALlW91SyRfXoqw9X0RyWc9Q6lBCAgBISAEhMDjQkAkn5WRuJ/kU6s9fSWOlyav50jEdcnos5LzfYsrCs9ULsqi3o0opK1P9ugOTfL1+U4k36NDLlcSAkLgURFQM/mmdiawVKEcu+KRS7HUH7WK2FT15ZcsZ5FjYB9UkcVCr6YVmNyxBg7qhiM3DpF8j4R+rrmISL5cEyppqBAQAkJACAiBTAmI5MsU0YNPeJDkU0uei4qn68y/2Rx6GW7/vrbyqlJcJaAutt6udhlm9XgSN8dHv3PtifAY/HvNzXTjDYmWEBACQiDXEVDX5Pu6e45KPnVzir9DI2k9ZSPXUyTL/VGMieYBxfn+nScp4Gz/j8uJ5HsU9HPPNUTy5Z5YSUuFgBAQAkJACGRGQCRfZoQy+Xtmkk8tHpuUxuDFO5m74Tjp+XWxfCs5/6O4Au6ORoa0CuL95oHa7qT/xaFJvrdmSSbffwFfrikEhIBtCaSmEzLtTQL9vHP8OmsOX6LrzC1ExqVIQl+O082oUL0rPh9QnIW9GuJ5l+BT/y6Sz0bgc2m1IvlyaeCk2UJACAgBISAE7kFAJJ+VwyIrkk+9hOr2/jxwgc5frtEyGBSZqfRQ5HUK+Lg58OfQFwn2y7lpZA/TmBPh0fi/MQ2Mdg9TXMoIASEgBB5fAup03dlvE+jnY5M2Hjh/jWbjV4noswFdgwLt6pRmUe8m961dJJ8NwOfiKkXy5eLgSdOFgBAQAkJACNxFQCSflUMiq5Lv5mUuxyYxbMlO5q4/ikVEX7boO9sZ+LBVdd5tHoSb06Ofnnt3Y09cuob/61Mlky9bUZSThYAQyBUEVMn3TV8CSxe2WXPDohPp+c0m/jwQJstZ5BBlZ4OBL1+vT9cG5R+Y5S6SL4eA55FqRPLlkUBKN4SAEBACQkAIACL5rBwG2ZV86uVMZgtbQsMZvmQHW45dQtGL7btvGBRQ1wp/uXY5hr5cS1sfSveY4Dpx6Sr+3SZLJp+VnyEpLgSEwGNIICWNkLnvEli6iE0bl5RmYubqI4z4aTfxKSaZvvuQtHUWheDS3szq0YjqZbwzvU+K5HtI0Hm0mEi+PBpY6ZYQEAJCQAjkSwIi+awM+8NIvpuXTDdbWLH3DFOW72XHiQjSzBYy/WVuZXtzTXFFwcXejqerluL9l2pQz78YhsdMhp4Kv0adnlMkky/XDCppqBAQAlkmkJLOxhn9qOJnu0y+O9uy50wUw5fsZO2hi7J2bZaDpK4FAkXcHen9fCADWlTFxSFrWe4i+bIDOe+fK5Iv78dYeigEhIAQEAL5h4BIPitjbY3ku3lpRVH4a/9Zxv+8mz0nI0hMN6Gov9x5TFLWrGSU9eIKOkWn7QLYOLAUH75ci5rli2a9+H9wpsVi+Q+uKpcUAkJACNiegE6vf6R3IYtFYcm2EwxduBV1Kq9ZXcz2cUndtj3u7F1BUXA22vFsUEmmdG9IKW/3bJUXyZctXHn+ZJF8eT7E0kEhIASEgBDIRwRE8lkZ7JyQfDebYFEUrsUnM/qH7cxdE0JcUgr8RzvHWokle8VVn2m2UNjLlUFt6vLG0wG4OzvKs132KMrZQkAICIE8QSDNZGbJluMMmr+Zy9cTwZDfXng9OIx6s4UmQX7MeuspyhT2QPcQIlQkX574qORYJ0Ty5RhKqUgICAEhIASEwH9OQCSflSHIScl3Z1NU2Rdy9jLLthzlt62hRF5PzFi77yF+zFvZRdsUt6hZewqlfDzo3DSQ5rXKU9m3EO7ODra5ntQqBISAEBACuYpATEIKf+w9w8TfdhNy5vKN9WvzqfCzWPB0duCVJyvSq1kQgaW8Mej1Dx1PkXwPjS5PFhTJlyfDKp0SAkJACAiBfEpAJJ+VgbeV5LuzWVfjkthx/BIbQ86y5cgFjpy7TGKaCXUmE4/ZOnX3xqmAKvX0OjycHKherij1nyhFk0A/alQohqujvZVRkOJCQAgIASGQVwmkppvZFnqJhRuPsHzXSdR7onr7yzMvve4XOIuCvZ2BSr4F6dKkCi/XrYCfj2eOdFskX179tDxcv0TyPRw3KSUEhIAQEAJC4HEkIJLPyqg8Csl3ZxPVnXkjouNZuesEO0LDOHwmkkvX4rSHHnX9Iu3B5+bxqBMe7ri4mnBoNBgo7O5MCW8PqpYrRv3KvjxbvRwF3ZysykCwMmRSXAgIASEgBHIhAXX92qjYJH7deYKftoVy4FQEVxNSUJe60I5Hfc/LSYZ33D+Nej3linjSNKg07RpUpq5/CYzqNvM5eIjky0GYeaAqkXx5IIjSBSEgBISAEBACNwiI5LNyKDxqyXd3c9XngoSkVE38rdh5nK2HznHucgwXr8aSGJ+MSVEwq0ve2WAfD/V5Sn3ssFP/p2bpebhQ0tuTMsUK0rhqaZ6pVg6fAq44Z3G3PytDIcWFgBAQAkIgHxGITUrlr72nmL/mAHtPRnA9Pom0XGj69Cg46vWULuZF46DS9H2xJmWLeGFnwzV5RfLlow9KFroqki8LkOQUISAEhIAQEAK5hIBIPisD9V9Lvns1P91kJtVkJiU1nSvXE7Qsv+i4JM5GRnP0whXORcYQFZtIfGwiSanppKSbSDNbtOm/N3f1VQWemo3nYDDgbG+Hk6M9Hh7O+Hi6Uq54ISr5elPCxxMvNycKebjg7eGKg9GAg9HOpg8mVoZLigsBISAEhEAeI6Bm8iWlpBN2LY7txy6ybNMR9h8PIyoxGbPJkrGsxeOynq16o7UouDrZU9zLjedr+9OiVgUCShfB08VRu48+ikMk36OgnHuuIZIv98RKWioEhIAQEAJCIDMCIvkyI5TJ3x9HyfegJqvTnW7JPAVN8CUkp5Galq5NebLcmDKkPhPp9XqcHIzamnn22oOHTntOyhCAuXlelJVBl+JCQAgIASHw2BKwWBQSU9MIi4rjTGQ0B89GcuriNY5cuMLxC1Ekp6aRblHvd9qbrZs3tYz+PMyt7eZUW+2ft+s06HXY6/UULujOE6V8qOhbiAq+PlQp7aNlvRf2dNFeiv0X91ORfI/t8P1PGiaS7z/BLhcVAkJACAgBIWATAiL5rMSa2ySfld2V4kJACAgBISAEch0B1b+lpZtJSUvX1rE9FxlNxLV4rsYmEBmdQHhMPDFxSaSmpJGSZtJegKn/TDOZtQz3W8v+6XQYdDoc1Ax3ox2ORjscHIw4OztQ2NOVogVd8fF005aqKFbInfJFC+KuZeg9XlnuIvly3RC2aYNF8tkUr1QuBISAEBACQuCREhDJZyXum5Kvdu3aVtYkxYWAEBACQkAICIHHgYDFYiHNZMFksaAaPjXrT8tk1+nQo8POzoDxP8rCywk+alb/ihUraNasGZ6enjlRpdSRiwnclHxFixbNxb2QpgsBISAEhIAQEAIqgaNHj1KgQAGqVav2OAFJ0ynqL9BccKiS7/jx47mgpdJEISAEhIAQEAJCQAjcJiCST0aDSkCVfFFRUQJDCAgBISAEhIAQyCME/P39RfI9bCxjYmIetqiUEwJCQAgIASEgBITAf0ZAzUyUTL7/DP9jc+H09PTHpi3SECEgBISAEBACQiBnCBiNxpypKGdqyT2ZfDnTX6lFCAgBISAEhIAQEAJCQAgIASEgBISAEBACQkAI5DkCIvnyXEilQ0JACAgBISAEhIAQEAJCQAgIASEgBISAEBAC+Y2ASL78FnHprxAQAkJACAgBISAEhIAQEAJCQAgIASEgBIRAniMgki/PhVQ6JASEgBAQAkJACAgBISAEhIAQEAJCQAgIASGQ3wiI5MtvEZf+CgEhIASEgBAQAkJACAgBISAEhIAQEAJCQAjkOQIi+fJcSKVDQkAICAEhIASEgBAQAkJACAgBISAEhIAQEAL5jYBIvvwWcemvEBACQkAICAEhIASEgBAQAkJACAgBISAEhECeIyCSL8+FVDokBISAEBACQkAICAEhIASEgBAQAkJACAgBIZDfCIjky28Rl/4KASEgBISAEBACQkAICAEhIASEgBAQAkJACOQ5AiL58lxIpUNCQAgIASEgBISAEBACQkAICAEhIASEgBAQAvmNgEi+/BZx6a8QEAJCQAgIASEgBISAEBACQkAICAEhIASEQJ4jIJIvz4VUOiQEhIAQEAJCQAgIASEgBISAEBACQkAICAEhkN8IiOTLbxGX/goBISAEhIAQEAJCQAgIASEgBISAEBACQkAI5DkCIvnyXEilQ0JACAgBISAEhIAQEAJCQAgIASEgBISAEBAC+Y2ASL78FnHprxAQAkJACAgBISAEhIAQEAJCQAgIASEgBIRAniMgki/PhVQ6JASEgBAQAkJACAgBISAEhIAQEAJCQAgIASGQ3wiI5MtvEZf+CgEhIASEgBAQAkJACAgBISAEhIAQEAJCQAjkOQIi+fJcSKVDQkAICAEhIASEgBAQAkJACAgBISAEhIAQEAL5jYBIvvwWcemvEBACQkAICAEhIASEgBAQAkJACAgBISAEhECeIyCSL8+FVDokBISAEBACQkAICAEhIASEgBAQAkJACAgBIZDfCKT9H4QfAlv6pruiAAAAAElFTkSuQmCC"/>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 name="AutoShape 6" descr="data:image/png;base64,iVBORw0KGgoAAAANSUhEUgAABPkAAALMCAYAAACWvmclAAAAAXNSR0IArs4c6QAAIABJREFUeF7snQV4FNcahr+4ExISEgJBAwQN7u6uRUqR4oUCpUCRUqBAoUCxYi0U18JFihWnuEvQkGAhSIwoxO0+/1lmMzuZ3Z1NFj/nPve5l+yZM2e+c2aSeff7/98kIyMjA7xxBbgCXAGuAFeAK8AV4ApwBbgCXAGuAFeAK8AV4ApwBbgCH6sCySYc8n2sa8fnzRXgCnAFuAJcAa4AV4ArwBXgCnAFuAJcAa4AV4ArwBVgCnDIxzcCV4ArwBXgCnAFuAJcAa4AV4ArwBXgCnAFuAJcAa4AV+AjV4BDvo98Afn0uQJcAa4AV4ArwBXgCnAFuAJcAa4AV4ArwBXgCnAFuAIc8vE9wBXgCnAFuAJcAa4AV4ArwBXgCnAFuAJcAa4AV4ArwBX4yBXgkO8jX0A+fa4AV4ArwBXgCnAFuAJcAa4AV4ArwBXgCnAFuAJcAa4Ah3x8D3AFuAJcAa4AV4ArwBXgCnAFuAJcAa4AV4ArwBXgCnAFPnIFOOT7yBeQT58rwBXgCnAFuAJcAa4AV4ArwBXgCnAFuAJcAa4AV4ArwCEf3wNcAa4AV4ArwBXgCnAFuAJcAa4AV4ArwBXgCnAFuAJcgY9cAQ75PvIF5NPnCnAFuAJcgY9AgW3/XPkIZsmnmB0F7Gyt0LpZuewcKntMfEIybG0sjTYeH4grwBXgCnAFuAJcAa4AV+CzUSDZZOfeaxmfzeXyC+UKcAW4AlwBrsB7UCA9PQNrt5zDsxdR7+Hs/JRvS4GvulTHmGHNjDr8yAlbYW5hhl8ndYSFhZlRx+aDcQW4AlwBrgBXgCvAFeAKfNIKJJtUqDeNQ75Peo35xXEFuAJcAa4AV4ArYGwFmjUsjdk/dzbqsDPm/4vtu6+yMcuVzo/1f/Qz6vh8MK4AV4ArwBXgCnAFuAJcgU9aAQ75Punl5RfHFeAKcAW4AlwBroDRFahYzhMrF/WBqamJ0cb+a/1pLFt1go3n5poLKxf1RgEPJ6ONzwfiCnAFuAJcAa4AV4ArwBX45BXgkO+TX2J+gVwBrgBXgCvAFeAKGE2BAvmdsPL33gzEGavtOXADU2btUQ+3enEfVCxf0FjD83G4AlwBrgBXgCvAFeAKcAU+DwU45Ps81plfJVeAK8AV4ApwBbgCOVXAysocqxb1QRlvj5wOpT7+wpVHGDJ6k/rfv07uiBaNyxptfD4QV4ArwBXgCnAFuAJcAa7AZ6MAh3yfzVLzC+UKcAW4AlwBrgBXIEcKLJjRFQ3qlMzRGOKDHwWGo/+I9YiOiWc//n5IE/TuXtNo4/OBuAJcAa4AV4ArwBXgCnAFPisFOOT7rJabXyxXgCvAFeAKcAW4AtlSYOKoVviifeVsHSt3UFxcEvoNX4eAh6Hs47dRqddok+UDcQW4AlwBrgBXgCvAFeAKfAwKcMj3MawSnyNXgCvAFeAKcAW4Au9PgYF96mJovwZGncCI8X/j9Pn7bMwm9Uvht2lfGHV8PhhXgCvAFeAKcAW4AlwBrsBnpwCHfJ/dkvML5gpwBbgCXAGuAFdAsQIdWlfAlLFtFfdX0vGXufuxY+811rV8mQJYtag3zM3NlBzK+3AFuAJcAa4AV4ArwBXgCnAFtCnAIR/fG1wBrgBXgCvAFeAKcAXkFKhTwwuLZ39pVHFWrDuFP1afZGO6uzkywOfhntuo5+CDcQW4AlwBrgBXgCvAFeAKfJYKcMj3WS47v2iuAFeAK8AV4ApwBXQqUNLLnQE4Ozsroym1+19f/Dx7LxvP1MQEqxb3QYVynkYbnw/EFeAKcAW4AlwBrgBXgCvwWSvAId9nvfz84rkCXAGuAFeAK8AVyKKAs5MdVi7qjSIFXYymzrlLD/HtD5vV482a0gnNG5Ux2vh8IK4AV4ArwBXgCnAFuAJcgc9eAQ75PvstwAXgCnAFuAJcAa4AV0BDgRULe6FqxcJGU+XB4zAMGLEeMbEJbMxR3zZFr641jDY+H4grwBXgCnAFuALvWoH0jHR2ShP6j4nJuz49Px9XgCsgrwCHfHxncAW4AlwBrgBXgCvAFRAUmPFTB7RqWs5ogrx6nYh+w9fhwaMwNibBPYJ8vHEFuAJcAa4AV+BjUSAuNR6PXwUhIPYR7sc8RuDrIKSkpyAjIwOmJqawt7RHYbsCKOFYFCVze6GofaGP5dL4PLkCn5oCHPJ9aivKr4crwBXgCnAFuAJcgewpMPKbJujzZc3sHazlqGFjt+DsxQfs02YNS2P2z52NOj4fjCvAFeAKcAW4Am9bgeMvTmOx32qEJr5kYI/+I27k5FN5+UxQxaUcFlSbDjMTXjX+ba8LH58rIKMAh3x8W3AFuAJcAa4AV4ArwBXo2bUGRhvZYTftt33Yte86E5cKbFCePzNTUy42V4ArwBXgCnAFPhoFKCx3zf2/seHhDiSmJeqdt7ejF6ZVHIuC9vn19uUduAJcAaMrwCGf0SXlA3IFuAJcAa4AV4Ar8FEpQAUwqBCGMdufa05i+dpTbEgP99ysUq+7m6MxT8HH4gpwBbgCXAGugFEUIJCXkJYIcxNzWJlZaowZkhCGebf/xOnQi4rOlcfKCd9490Fbz6ypKZLTk5GclgpbcxtWZZ43rgBXwOgKcMhndEn5gFwBrgBXgCvAFeAKfDQKVCxfkAE4YyYNJ/ceufiomZmZYvXiPihfpsBHowmfKFeAK8AV4Ap8PgokpyXjeuRtXAi/BlfrPKjnVgMetm6soEZSejJOhpzDcv8NeBEfqkgUc1MzNMlXD4O8e8HN2oWF7aZlpONp3HOcDDmP2JTXqOtWHWVyl4SFqbmiMXknrgBXQLECHPIplop35ApwBbgCXAGuAFfgk1LAM78zA3yuLg5Guy7Kv0d5+IQ2Z2pnNG1Q2mjj84G4AlwBrgBXgCtgLAWS01OwI3A/9j49jEevnjCHXdnc3vBxKoNijoUYlHsQG4iHrwIhVNNVcu7clo4o6VgMZZ28UcXFB2dDL8MvOgC3o+4hJSMVxR2KoEuRtmiRvyHMOehTIinvwxVQqgCHfEqV4v24AlwBrgBXgCvAFfh0FLC2tsCqRX1QumQ+o13U/Yeh6D9iPaiiLrUxw5rhqy7VjTY+H4grwBXgCnAFuALGUiAhNQkL7y7HieBziEl5pTGsjZk1HCzsEJ4UyQptZLfROHmsnRCeGIGktGSNYejn7Qs0R/+SX8HMhOerza7G/DiugEQBDvn4luAKcAW4AlwBrgBX4PNTYOHMbqhfu4TRLjwmNgH9h6/Dw8BwNmbv7jXx/ZAmRhufD8QV4ApwBbgCXAFjKUDA7efr83Aq9DzSMtKMNazB41AOwC8Kt8GI0v1hykGfwfrxA7gCMgp8vJBv3i9d4OnhpL6mY6fuqRNciy/UztYSA3rXRVpaOh4/iUBqWhp8bz5FaHjsO90RXdpXRsfWFWFurvqWIjI6HotXHMedey/eyjzKeHugVMl8KFMyHwoVdIFrHnsEBkVg+LjMEKK3cuK3PCjp2KJJWTx+8hLnLz/CsZN+Wc7o5poLDeuWhI21BdZsPpfl8+6dqrK1iIqJR3BINC5dC8SBo7ff8szf3vC0xyf90AZFC7moT5KSmo4de65h575rb+/EH+DIDeqUZM6ZZy+isHTlf7h19/kHOMv3P6W6NYtjYO+6sLZS5UG5efc5fpm7X9HEihZ2xbgRzREcFoP//XNV7zOM1qRBnRIwN1M9+0LDXmHxX8cVnSs7nRb+2g1VKhRWH5qamoYNWy9g1cYz2RnO4GO+/rIWvIq6ahxHz5g9B24YPJahBwi/7+h5L270+2bTtovv/PeeofN/l/0njm6NL9pVMuopv/1hM85desjGbN64DGZNNm4hD6NOlg/GFeAKcAW4Ap+tAgmpiVhybw32BB1CSnrKe9fByswKXxfrhp5enXmOvve+GnwCn4ACHy/k27HuG9DLptD+2X8dU+eoklyLW8smZTF+ZEvkcrBW//j0+fsYMf7vd7p+Q/s1wNc9asHCwoydN+zlK0ya8Q8DTG+jTRzVCp3aVoKpaWbVohch0Rg7ZYfel/LszEd6fTSGdE2ka5YdDaaMa4v2LStAKMZEoG/omE1syp3aVEKvbtVBOZYo0XlwaAzG/bwjC+iZNqEd2rbwUV/mybMBGPnjVr2XPXxgI7jl1Z+36cGjcPx3xh9dO1SBY67Mfaf3BJIOSsHAqG+b4stO1dQAmYbxvfUUw8ZuRly8pi3e0DkI/du19EG1SpngJLvjKD1O6bWLx6td3QuTfmgNgrzUkpNT2TqsWHcaj944a5Se/0PqR7q7uqiuSVdLTErBhcsPFa1562blMeH7liAoRO3S1ccYPGojKpTzRHBIjE4YNOOnDmjRuCx7tqSnZyAw6CU2b7+EHXvlgbL02UBr0bnPn/ouJ9ufL5/fE9UqF1Efn5KShrWbz2HZ6hPZHtOQA6Xnl3sWGjKeIX2n/9gerZqW03ju0/Vv2n4Rv/95zJChFPWVXis9b35dcAD7D99kx0v3mXivKTrBW+o0qE89DOlX36ijT529F//868vGrFS+IFYauZCHUSfLB+MKcAW4AlyBz1aBpPQk7HpyAGvvb0N0cswHo4OLlTMGe/dmOfp4MY4PZln4RD5OBT59yPfr5I5o3qisGgrFJySzl51t/1wxaMnI+ZLLwUbnMeEvY7VCu3cN+Qh4TJ3QDnmc7NRzpmv/bdEh9YuIQQLo6fyuIN/apX3hU1ZVoZDcmQQX5i87wv4tvWaCPMvXncLqjWc1Zr/5rwEoVUKVg8kQACCFlNokIWBCrqHpEzsgbw6SuWsD1+LzDhvYEL261oClZWZlKnKpTv9tPyj5u7HalLFt0KF1RWMNp3ccJdcuHqRc6fzMzVi8aF6NsWmP7D14Q/YLAL2T+EA6yEEjuakZAs2l8IUcj+Qy9iqSFzv3XceshQdkr/7LztUwfFAj5pIVmr79pgTyNarrjQG968DM1BQTpu/KEZT9XCFf369qo3/POmpwK15AyhM3flrOdJXbEB8j5OvYpiIm/9DGqHc3AeS/1p1mYxbwcGKAT/iywagn4oNxBbgCXAGuAFcgBwpQ4YwL4Vex2G8VHr96mu2RKMTWxtwaVqaWIBceFc5ISUthlXiT05MQn5qYrRBg79zFMbLUQPjkKc0q+77PFhOfjOTUdDaLXLaWSEvPwOtElesxt60lLN5E572NOaakpSMpJR3p6elZhjcxMYGluSmbGzVrSzNYmNG/05CUkgZKn0jzfVctOSUVqWmqnI2WFmbqyB0l509LT0dcfBKSU9IYq3F2tMPruCQkpaTAwtwMdrZWMDdTGaTELSk5FSkpqbK5IilyyMTUlH1Oa2djY8XMP2SGSElJAelnb6eb6SiZ+wfe59OGfPTiP/vnzsjn5qheh3v3QzBgxDpFbhfx4ikBPIIbRklffRtD+sJO19K+VQV1eJ2+4+nziuULwsM9t7oruW7I4RUcGq3kcNaHXGlrt2QNeZUO8C4gHzmaxOCM8h/NmPcvjpy4q56OGALSD8mlt+CPo2pXnYWFOWpUKap2dhL4JDdgYmJWx1tMbCKDwU+eRrDxla7ru4J8g7+uh17dasq+1CteYJmOck6rDxnykaN31uSOKF7MTeNqCODuO3QT037L6vDNiT7v+lhDIR+5l3UBWQKoV3yDNJx8cXFJsLW1Yr9gtcFCqVOSdKDiAotWHMf23VfZOft9VQt3/YMxfupOtUy6IF+tasUYmCJwT7+A6Q+TS9ceY/RP2wx+Rgsn/Bwh3xftK2PEoEZwsJd3DpOuBPpyClCle/9jg3z0Zd2iWd2NeguTg1UIdac/SFct7gP6fc0bV4ArwBXgCnAFPjQFXsSHYP7t5TgTdhEwEKJZm1nB3SYv6rrVgJuNC+zMbWFpZgErUytYmFqwsN/E1CQkZyQjKika1yPv4HrELcSnJiADygp3mJmYYYh3H3Qr0o6NqaRFvk5CSHSCkq5Z+hRwttUKxGb9cxO3nkbDxtIc3zQpjrDYJGw684iN8VNHH5QqkMkXhIEJvM3cdQMJyYbnODQ3NUHT8vnRoIw7LtwPx/8uPEF0nPB+qtLPJCMDdtbmaF+lIHZdDERKahpaVvREu2qFsPvSYxy4GgSSetk39djf1f7PorDu2F0G0dgHGbTqwlqo/q1qGWxs4f+rfp6B6qUKoG3tErA0zwrahCP/OXEHxy4/gKmJCbo0LodaPoU1Ikp0LUzIyxhs3ncJ9x6GwNLCFPPGd8P6Xedw+eYjlCjsjh7tasDDLZNlCGPtP3Yd/529DUrJw14e3lwDzbtMSU8ULuCKg8evwsbKEl071kWxwu7YsecMfG8+hFNue0wa9xU7IjQsCkePX8PzF6pcykybN8MVKOCKtNR0BAWFyF5C0aIeaNWqJnI5ZBqqsrUJ385BnzbkozBdyuEmDlk1REexy0sJ4HmbkE8u7MmQa8luX+Ga9B3/LiBfv561MbhPPbVrjaAlUXnh3g5/+Qo37jxF2+Y+6jV/+jwS85YcwY+jWxnsqpPCDiV7gHR6F5Bv3IgWIEeK1ZucavrWx5DPPybIp83Bl5SUis07LmHR8qwhihSiOnxQY1StWAjzlx01quPREJ2V9n0XkI+cfPnz5Yazkx27nwicU6i70Eizeb90RbVKRdSuaHLKbth2AXsP3sTU8e1QvkwB9hn9nHJh/rnmJDtcDvItXXmCpS+gqqb0R4i40X198NhtzJz/b7ZA3+cG+QjwDRvQEI65dH8rKYC+X+btN1quyo8J8nkXd8fKRX2M+qWINPXH3GlfoHH9Ukpvbd6PK8AV4ApwBbgC71SBZ3HBmHfrD5x/eVXRecn1RG69ai4V0dqzCfJau6CwgyeoYq6uRoU8QhPC8ehVEDY+3IGbUXdBLkJ9zdPOAyNLD0TNvFUZNNLX0jOAbeceY+6+O4pBonjM2T2qoFEZd1lW0HzGYRy5FQwHGwusG1obD0NfY8xGVSTgicktUL+0prmAfh6XlIpC325DdHyqvqln+dzawgyTO5fH2HblsPX8Y4zZcAXPIuNhbmYCK3NTJCWnsSg2d0drbBheHwOWncKziNdoWbEA/hhcFxM2XMCWUwGoUDgPLs7twq7p0NUn6PrrfiQkvcm7mJHxBmQRzBL+P/G8N/+fQa43n2UA/VqVx+whTZk7b/k/l3HzwRvgJYKDN/xf4F5gGBu3snd+FMvvrH5XEF7SG1b1QoeG5WErigQiAR4EhWHsnB04cdEfttbm8D80AyN/2YKdh66iVqVimDOuK0p5eWTR6rc/9mLJ6gNISExmAJI0SkpMQXp6Glo1qYyu7Wph0PdLYGZigv49m6JLhzr4ceoaXLjkhx5dGmLuzEFszLt+gZg0dQ2uXfNXnUOtA1CtWilkpGfgwsW77HrIEUhVpuk9h9ahft0KmDN7CNzd8xi81u/ggE8X8kldX9kRk0O+zFxdYv3k8na9C8hHDgxyYmhrBOU2brvAQKCdnRXrlpCYgjWbz+KLdpWNCvkIRFCOw4SEZNjYWDLHpACT5SAf7SXK13Tj9jPZ6ZOTqUOrCuqcjdR/3d/nWfEIcaMQMMo7V7NqsWzDa333ghzkI2Depnl5fYeyz+lBaG1loTE/KZDVNxA58LSFjArHkrNs7IjmKFjAWWM4snmv2nBG1oFapUIhjB7WDCW93Nk8KW8juUGNGdqs79oM/VwMUgjGBT1TOUupiZ2pApTOjpOP9mx0bAKaNijNdCGX7K8LD+DQsTsMivw4qpU6Dx+dl9bz3yO3MGnmbjYPckwLx9K/xSG80mcD/WKkPxq1fflC60cOXCpMROOQU7OklxtMTTVhoDYdqZgCPaOEpu/ek45jSG5DuTm8y5x8VOSjf686sH/zvBPmQw5LKvRBuTSl7j7SlLTdf/iW4q1Ie4DumWs3gzSO+VggH6WtIMBXuKDx/hDzfxCC/iPWg1yw1OhZROHsvHEFuAJcAa4AV+BDVSAtPQ3/BB3AYr/VSExT/f7S1kxhgiquFTCsVF+4W+eFvaU96GeGNAJ7McmvsO7BNmx9vFsniKPw3LaezTCqzCBYmyvLaU4htMuP+GPspqsaxkQGY1LTkUoUkP5eNjOFhZkJ+/tT3DZ8Wxftq3oiPCYRHeYcRX5nW4xsUxZ1vN2gD/LVK5UXh32f4+f/XUelInkwqm055M9jh/azDuN1Uhpz890PfYXXSaqwUZ+CTrC11O6IoxDc/o1KoGe9YoiKS0bXhSdw9FYwmpbzwOyvKmP8pis4cuM5RrctgzFty2HZgTu48igcBV3s0bl6ERy6HgS/Z1FoXtETg5qXgZWF2RvI9y+DfPbW5hjcqjxsySCSoQpDZo0keuPwS0pJxambQbhEhQszMtCvdXnM/qYp0+3rX3bi0MUHKscfc9io3H/0TsDCijPSGVRj5QDefK6CZkC/9tXx06Bm2HboGrYeuAZ3F3usnt4LQSGRbyDfPdhZW+CeGvJdQe1KXpj9BvJ9N2UD/B8+R1Wfopj+Q1dcu/kIIyatQcCjYAzt3RSN65XHiAkrERYehQW/9EOT+j74+dfNiIx6hfJlCqNGFW9s23kSUdGv0evLxmjasBIzGdy5G4ifpqzE5Sv3UKWKN9q3ro2lf+xAaGgkalQvw/brxYt34eqaG7t2zERk5Cv8vvh/OHbsCurXq4jfZg9FvnzG+9vSkHtLT9+PB/JJKxaSo8RVlO9M/PJLSfsJAIhfOrMjmhjySav55nXNpeGcoA2+h3J/zd4reyp9OfmkUFLqIvsQnHy9utVgVWkp59Dfuy5j/lJVLjxqxoJ8BJPKlvLAlh2X1cnbaXwl0JY0mznvX4we1pQV32DPrQzg8H93WOiyofnxdDn5xHtDeu3aIJ+u5P/fDmiIPt1rakA+aX8Kh+zfszbTX64RnPMLoG9Y9FviKYcfJYfP46xZhZP0un4zCP1HrNN6y1C11BaNymDFevmCFnJrpS9f3PdDmuBlxGvmDFPSWjcrx3LDSfNekZvz9+XHZAEGhfP+8mN7lPDS/ObtQwd9YpAizVUo1lrQ2N3NUWeRFHo+pqVlZCm8sXXXFUwc3QpOue3w7EUky2VJjj4p4JMLqSUQt2BGVzVwFffp072WRtEhufWl/iFhMdi17zo2b7+o4eCTe7Yo2SPZ7aNvr+ob911APoJuY4Y3R+um5dTPDGFeVPxiw9bzrNq8tpB+6kN7ae6Swzovh+4vGoOqldPvOALix0/fUx9jDMhH17JkTg+ER7xiVZDfRkXsFQt7oWpF4xUOio6JR7/h61iVd2r098l33zTWtzX451wBrgBXgCvAFXjvCgREP8K8O3/gRlRmuiPxpExNTJHXOg9mVBqPMk7eOucrhOESVKMmQDS5fHob7v8PfwSs1+ro87Bxxw9lh6KmW+Uca/TyVSJzwq07pap4/23TEpjXuxoDX3KNIF/ewVsZ5JvzVRX0qF1EAeRzw3drL2DxIX+0q+yJBb2roqhbZoHGi/fD0XrWUUTEJaOoqx2OT26BQq6a713aLjQxOQ2d5v+HA77P2dgrBtXEoOVnsfdKEH7uUhERsYlYcUQIw6VRMmDCgKYKvE3uVhWTvqyqAflsLM3QpEJBlk+wf4uyWLbXl+UZpGNaVyuKuIRkHLv6GPeeRODB8wgG7fq19mGQj3Jm/7zyP5y9+YSBL3LM0XFmpiaZYb5v9gD9vYg3cJWAH0G+jg3KoX/nGvj73ysYP+8fuLk4YM/SIWwMlZNPDvIVw+xx3ZiTz6fZBISERaNNk4pYNXcQ/AKeYeiElbjr/xRjh3VAm6aV0fObBQgOicCf84bgzzUHcc33vipnnwAk31wr/fvY/tkoVbKQBuTr0b0Jpk7ui/Ydx8HvXpAG5GPXaqbCooxnZoBDvhzfpW8GUBqyRt0vXHkEn7KeGsnhKXwvNU23TZicJeRAEiC/tqIMFAI8YnBjDfcE5bojuJA/nzyAkTq1IiJfY9XGs4h9lciukKr/EsARoIvw+bMXUaCQIHKwDexdV2tOPqram88tN15GvkZ8vO5vZt48heGeNxdz7JAbTVu7efc5q0w5f0ZXlpRf0CYwKIJVpBXy1RkD8hXyzIOFM7sxt4Xw0n/gyG2s3nQG/XvVZQUmqDgANdInMipOY9qR0fHMoUI61a9dQv3ZnXsvWPhgAY/c6NujthrOPg+Oxsr1p5HyJnGpVAOpo0ccrptdyHf6wn2WW5HcTH7+wezcFCbZvpWPRv5EciBSqOnfOy8zkEUQjF60xQU2pPMlzR4/Cce8pUdw7pLql5q00Qv1sAGN0KZF+SzuH3oon7/8kBXtILeP3LGjv20GAmzkINOWO81QyEcFA8h9SWtL96628wvzoRdqOkZcMZs+oxduCvG84vtE636WyytHnT9k0CeFfAQrCxd0YfctFXghLQhgGwKnpF8a+AUEo8fAlfimb312XwmFiejcVUUhuuzPiAywMHn2Sxxgjjzxc1MQn+4Rgja018WVxcWLk5iYght3nmHbrissLx85XcUQifp+SJCPQmMrlPXExauPcfyUn2w4sVLIR/c1uWPp/p+39LDi0GTKYzhicCOUKKZyo4qbEEK95K9MB7A20EfreO9+MKiv3POCqpUTuBLuM+p/6PhtTJi2S31KY0A+qkJO57G1sWSFkAIehmb5kkfrDa3gg5mTOoLcrcZsQ0ZvYs8qajQ2nYM3rgBXgCvAFeAKfAwKpKanYv6d5azCrjRXnqOFAxrkq43B3r3gbJk1Fxr1p1Dc53EheJ0aj7iUOJZzLyUjlf2BSAU47C3s4GSZm+Xtc7DIhFp03nFXZuBs2CVZmXycS2NOlclwtMwEZdnV01DIR4zA4evNDEhN7uyD8R3K6YV8dUvlRd9lZ7D+9CP0qVcMc3tVhYuDKpKMimbM3n0LU7b7sn93qOSJH9qXhaOOghgEzEp6OLK/7cSQr0ZxFwxv7o3FB/xw8X4Yg3wU2rvn8mOOVGzXAAAgAElEQVTW78bjCGSkp8PN0Rr5ne1gapKBgU3LoH/z0hqQj7LjUPippZkJ6pXzwJGrQTCFio1U9nKDX1A44hNSmBOP+okhn511ZiGPWw9CceZmIIuW8yqQB+3qZaYpSUxOxf7TfngaEglzU1O0rFMKxTxd1Mu465gvBk7aBCcHG/w1vRcKuDvqhXwF8jmhbJPxbH+NGtQK3/VroQH5urStgaoVvPDbkl2Ijn7NIN/x0zdx795TxMUlIODhcwYj87s7w9nJgYUVL10wAkUKuWlAPg93Z3iXLIhLl/3YcWInn5WVBWrXLo/kpBQE3H+KsLAoDvmye3NKjzME8tHLpzgUjEDagmVH9FaVlb74ykE+qWOF5imEpjWp7230CqRyoZNibaTQRl+lS+HYUd82xZedqjGd6KVq47aLGs45qf7SKsXSyrXGgHwEbwgyiPPMUXjYiHFbWKgV5VSipq1qrjDnQX3qsXx1d/1f4OgJPxw4ept9JJ0jvdgS3LF+k9dOX5ERY0C+K76BiqruioENadK3R60sgI8ertTElU4FfU5feIB1W86pXTG0T3p8UR2d2lZi0FAKBwiCk4tq9qKDWm/ZNUu+ZvBcOFYasikcaAjkk4Nu2sIJtbmXmPvwVhBzGdH9oq9py2EW9CwScxYd+uBCd6WQj3Lf0XOI3Fh/rjnBiq8IkI9AZ9lS+pP+S8EcgbjEJM38IRQy7ZjLWqM6uT5tpZ+Ts/LYqXvo3LaS2nFG+yYw6CUrikIwka6jjLcH5kztDPe8juyzf4/cZp/TXviQIB99CSF8gUCa0ZcqR/7zY5BOaLogH+1hglotGpdFkUIuTBOlFd91AXo6t9jBJ10HCiMl2CeXt4+ep9LnBR0v/tJFGI+el5SrUXDbGQPyiTWl86SmpjNHr1w+TUP3H3050rt7TUMP09l/yqw9LBSaWuUKhbDy995GHZ8PxhXgCnAFuAJcgbepQFRyDMvLdyz4tDr2h5x3lG+vW9H2aF2gSRbQRnAvPCEC92LuIywpApvu70RIYpjKKSUTwZvbwhEtPRuiXcHmKGRXAOQOpDEuhfti/JVfkJCmMrmIm5OlI4Z4f412BZvl+PINhXzkaKv+4z74BkVhbNsymNa1InPh6crJR5Cv5cyjOHzrBYa38Abl9yO3HDWqzNtx7n/4764qh52thRmsLcx1RlvlcbDE7XkdWI45MeQzMckAWVzYl+sZGQzyjW5bloXdUtGRooM3Iy4xBaPbl8ekrpVZ2Cs1clWqcvKpwnWdHSxhZW6GkIjXMAGF65rA08UOr+KTEf06kY1NIcMeznZ4EhKTBfKlZ2SwSKBr/i8w6vd9uBkQDFtrS1xaMxQerrnYOc/dCMTIuf/g0dMIFPZwwu6F/ZA/ryqlFbkBT1+5j44jlsPe1hqzRnVAlbIF5SHfwSuoXVnl5LO0MEfdzlNhY2WBn0d9gV6d62hAPsrmY5JhgrS0VBaWTZCvddMqbD7XfB+gTfepsLOxxIxJfdClY12mi+A4FYfr5nKwgYtzLjx/Hg6qGCyGfI6OdpgxfRBiY+OxY+cJXL3mzyFfju/SNwMYAvnE5xRAxPo3jhJdEEAJ5Fv4azfUq1lCI/m8kGT+bVQg1QX5hPBD+l8xtKEqiuOn7dIKPBrV9WZheZRkX2j0jL587TEGj9oou2TkVqBQWrF7igBc/+GqsE5jQD5pzj0BsiYmp2gU3JC6CJXuMfHLJI29//BNNG1YRp2IXV+RETHkoxf8q75PWIiZax4H9rInFBDQF667+a8BKFUin9ZpyxU+mP5je7RqWo49JOlz2heUs84tby7ZsFUanF7er996ysJga1YtysIwpXCPxqLiJFSB+MSZN0lHtcyMQAGFyIqhopxzSCnk01YVVw5US3PpCVOkdSDnF4XJE+RQ0giWUAjpV12rM/eQuClxAyo5hzH7GAL5gkNimCPOGI3COf0fhDLXshQkKx2f9he5fcmtRkCLmtwzjVIr0DNJgFC6nLJKz53dftockQS9Fs/urk4FQOPT75f/7b6qkT9SH+QTf2EhzFFawEE6dwKDlC6BnOJyeajJkU3huVt2yH87TuNpC3EXzkWuynOXH2LL9ktqN+zEUa3YFwPCl2ZSAJdTyEeFcyifYz63zAp1hjhSda0xOb/pyyxjNsqRunLDGTYkpYRYtai3RtoQY56Lj8UV4ApwBbgCXAFjK0CuuxMh57AqYDOex2dWDc1j5YRBJXqiRYFGsDLT/Nv4VcprnA+7ipMh53DppS/o3wSILE0t4GzlBAcLO5iZmCIuNQEvEyORmJ7EQnKpUm4D95oYXro/q8pLjc459vI0PHyVNeqGxiTA+H3ZQaxyb06aoZCPAFa3BSex/dITDG1WErN7VEbnef/phXzlRu/GveAYjG9fDtO7VlT/vXTtcQRqTfoXSanpDDyRe04uFzXlDUxOS2fvdnlzWePZsi6wMDfVgHyl8udCp6qFsOvSE5Zz7+cvKmJM+3KZkG/QJrxOTMGYDj4akI/0E0O+fM42aFqxIDYcoTDtDLjmskGvxqVx9vYzXL73nMmd19EGzaoUwaYjt97k5FOF61pbWuD0jUAcu/yQVeo9cN4fjylHeEYGWtfxRnHPPDDJAG49CMb5G+TyS0LR/M5oW78s69OganE0qOKFwOcvUb37HDbexMEt0KSWt17I9yw4Ar1H/gE7WyvM/ekrdGheRQPy1a9ZGt5e+bF112nmwCPI16ZZVXY9BPlad5sCOxsrzJjUG1071dfIy5gJ+fzQqEEl9OnZHJN/Xomgp2EakI+gIL3H0DqlpaWxv/95Tr6c3KGiYwkcuLqoKDFVZCQ3jqUorp5yR508ex8dWldAZZ9C6hchAXjRC2S5UvmZa23n3uvYue9alpnpg3zDBjZkIaNCyKRQBXLiL/+wsd415KNzSudEP5PLmSVcrJD/SJyYnj6jRO2LVhzH9t3y1ZboOOnLKTkkCTSRUy6nkI8cXVMntAMlSBcahdNOmLaTVY6sVrmIzp2kz/EofUGnF0nKW/VN3wbZgny6JqMP8s2a0gnNG5WRHYLW7tqNJ5i54IAGpBWqm1Ys54mjJ/00Ko/Si/LIb5qwvIMKClGpz0sFDvYdvIklK48rBmRi2CgMROGd4lxdSiCfXLVWbftwzLBmLMRZWlyA+gth23RPUqi7NKEuPZDFzwkljyN9kFzJGMbs8z4h39ot5xnYKuDhrA7RTUlJZQ42svK/jk/Gi+AodrkhYbF4/CQC9WoVR5P6pVhZe8r/R/cmAWIB8slBHOnzg/bUtDn7cPJcgOyzRXjey+lsSOENaZoEGk8bZKIiFmOHN1cX9aG+VHRhzuJDamcX/UxfuO6ooU3R44tqGlWFI6LiMOXXPVlcpAT36L8ExOXubW2QfuPy/iykW2jkqJz+2z5WXOXH71uikuh3pFRD+r1GKQ6mz90PryKuWb7cuXc/BANGrGPPjJxCPgLI4jQMdD2nzgdg5IStObqFmjcug1mTO+VoDOnB9Ltxxvx/2Y/pebN6cR/mQOWNK8AV4ApwBbgCH7ICaRnpeBr3HDue7ENIfDiC4p6DquxS2C01CxNzjCwzEG08m8LKTBVuKrSIpCgsvrsKVyNuIjwxApamlqjpWgXNCtSDhYkFrM2sGBQkp15qehpep8QhPCkCc24tZUNQFd65VaegsouqeF9wfCh+ujYLd6IDskhGkI9cfJUTm+BRYBSa1iyJQh5OMDfTXqxCm+7ZgXz9/jiNdaceo089L/zWszJ6Lj6lE/LV9nZF7r5bmJFxapcKGNUm891u2nZfFqpL19SleiF0qVlYNh/g6v/uY//150hJS0ft4q44NbUlg4GaOfkK4K9BtTFoxVnsufyEQb58TjZ4HBqL+KRkLD94FylpGajm5YqaJd0YVKzhnRcdahQTQb5k5HO2xcJB9dF95n4GCyp5uWJW/wbYcOQWtp3wQ0pqGjrWKYGCrg5YRF8as8IbKshnYWaGBX+fw/Q1/7GfC7n2xAU42FpQoQ2Nohsq9+EPXzfCmK8bM4dckSaT2DUO6FwLX3eqibFztuPEBX9V4Y3Dquq6uw5eYdV1Z4/vhmu3AjF6+kZWSG7hlF5o3biiBuQbN7wD2jSpjK9EOfleBEcgNDQKoeHR2LHnDCzNzFCHYGBxT7ZeTRtXQvWqpUThun5o27oWhn/bGUO/nYuHj16gapVSzKV6+bIfHB3tMXfOt4iMjMWWv4/C98Z9DvnexkNPGt5D5xAS0ovhQVS0Cj5Q+KfYhUZ778btp+g7bK3G9HRBPgIXUye0Z3nshGYIDMhp4Q1dOsqBF22hlKQD5RQUf5sg58aSO5/cC5mQoymnkE/qGKH579x7jb1UTRnXFu1bVtAJsAgkkGutfGnNUEVynuzaf529UIsdSZT7ixw4E75v+c4hH8EC2k/SRpCEACGBEblGYbZUNVjqRiUAQE49cvoRAFfSyPlDFUzpXFeuB8rm4JMbh+6vFQt7ZzmP+F5QAvnk9qy2fSjdG0quL6d9DLm3c3oufce/T8g3dc4+fdPL8jntRwovJ/hPIfEUPk8VYAXYKrj7KA8gVeOi6tT0xYw4lFTIEUiDK3m2iCchBU/acqvSMUr2qjC23HOIXLDDx/2tzk1KffVBPrkvNMTPO+F8bVv4gAC3NPek8Dm5WLXlsBS7jqm/FFzqAudSd+KqxX1YkR6hicOLcwL59H1xZPDGe3NAJZ+CWLWoT3YPlz3u1LkAfCcCj1SIixzxvHEFuAJcAa4AV+BDV+Bs2BUsvLOCAbZUyp0naV0Kt8Ow0n1hZarp4CNX3tDz4/HijeOvef4G6FioFXJb5oJvxG1sDdwDAoiZBf9MUDJXMZaLb+2Dbeqz/F59Oqq7VmL/Jrg45vJUBL5+mmUebtau+K7UAJzc/Qprd1+Cs4MVHGytsHvJYDjlMszZlx3I9/26S1h08B6alM2H37+uBvq3rnDdgnlsUfS7nXDNZY2Z3SthQKPi7JoohDn/kP8hODoBuWws8NtXVTCwcWYUoHDhYTEJGLLyPHZdfsrCpn/pUgETO/uwj8WQr3l5d8zvVR2j11/CoRvPGOS7EfgSR3yfssIZBM7onOamJqDU9QSxBjYrjfkD6mpCPidbnF/wJWqM2IjQqHh0rlMcf45sjnWHbuIXqhPwOhHzhjbG05AY/C5AvlY+mD1EE/JZWphi+sAmaMBydrNSujpqPqryd7s62cMlt8rIU7LVVEREvULbhuUw8ZtWGPfbdpy84A9bDch3GbWouu74bth35Drm/rUPbnlyYe/aH1AovwuDfN9OWIk7/k8xrH9LNKvngyE//Mmq6/45dwiWrdoPP/+nrEBIcnIKK0pCud/NzUwZhJzww5cY8HUr3Ln7GD9NWYXLV/zgYGcDdzcnmJub4Z5/ENzdVFVzQ0Ij4ObmjCsXV8LfPwidvpiI2FdxHPIZ+8EnF95D5xBX1SQYMmFUSwQ8CMWyVScgzSdH+ceWrzuFNZvOakxPCvnoZea3RYdYLj8l1W2FcE8qkkFx3eJmaOENQ0KW5FxR9AJIAGf27wfVL6DkfhwxqBEj4UIjsLJ5xyX8/ucxvUslp72Qo6lujeJZkutLK4Fqe/EMDX+lLrghTELsbJHL1SedLIEvCkuVOv6EF3zPAk7q3GL0Envo+B1Q2G+fL2uqQzapeMr2PZkOz/CXsRrATTp/bYJpc/LRPiK4qLTFvkpgRVeERvCkpJcby7lGFXYLeTrDJY8Dm78hDj658wuFaQiMC4VYXsUlMdC6//AtjUMIUpBrVVzdWuweJXfL9IkdNKoZi/fz5B/asIIDgrOLBtcGpekzOSiiVMPs9tPlhs3umNk9zhDIN2nGP1kgsdgFnZqWBt+bT1k+OAKtLnlUCZF1OWHJFTXm22YMxhnSKKceOX0NXT/SfvcBX3Wl8g8F8smF2dNzZPzUnRqy6IN81FmamoB+JpeGYMZPHVj+PmmIBzkdN267wAoKyTV9kI+OoRB4Cmf1Lp5PM93DozD8MHm7+vdGv56qwjjioj9CeHFOIJ+44IZwDeIUEIbsNaFvwQLOLEee+NmUnXHExxBwHjBiPcudSG3cdy3QvZMqDIQ3rgBXgCvAFeAKfOgKrLn/N/4K2CRb1dbF2hm7m6yDGcv6ltlS0lPR5mgvxCTHslx9w0r1Qz33Gph2fT5Oh15EGtJU45FziyAPy7lHgInynVFxVRXccbJyxKzKE+HjrHK5PYh9jN6nRiD9TcEH4YzkBGzoXhtfu/bDuAV7cPxiABubXGnb5vdHw2qZBRWV6G0o5KPpztlzC+O3XEPlIs5Y2q8GJm+7rhPymZsBdaYcRNG89ljYpxraVvZkU9t9OQgd5qkKoFUtmgdL+tVANa/M6Aph/lR9d9iai7jyKIJpGLjkCxR0Uf1dngn5njFoR4Vd01lYL+Xkq4QrAWE4dDVIVR3XPA3IMGEgyyRN5Zwb3KosFg+tnwXyXVn0FSoMWY+XMfHoVr8klo9sjuV7r2Pm5rOg975ZAxoiJPKVCvKlv6muO6SZhpPPysIUa37qjLZ1SmXr/bPlwCW4cPMRGtfwxi/ftcOP83eqIZ//GyffzoOZkG/FpuPYvPssCuZzxoU905lxJxPyBcHUxIQ5C0kfKrBBkG/hsp24668yzWSkm6r2aEY6TEHu1XRMGv81BvdvqwH5CP61aV0Ljx69wF2/QFakg1pk1Cs15Hv8+AX6DvgVDx8+R/16FTBn9lB45Mu6tkr26Fvuk2xSod401V34kTSpm0w8bbm8RHIvmAS/Rk3cykKgShZ3V4eoSkEehSP9uuAAy91mCORTCoN0Sa4N8pGjYtIPmoCFxpEm0qd4eQJc4kb0WlzUgj6TS7gvHEOwZ+7Swzh07I56GGmoqZCjKTUlLduQr2zp/FpfIunE9WuVwOSxbZiNOCz8FQg2Co2S9FNoWWjYK5Qt5aEV8hFk1RfyK10PaY6+nOTky87tJYCXpb/1QI0qRWVzOegbl9aXvmWRywOh71hxOLa0r1yYuOAAoqqj2iAfrYE45J3GFcLeqTKutrx60lyY0vlIK76KQ0rFfYNDY/HqdUKWS6dngRR20PX/sfoEq3D8PltOIZ/4eOGZRgBbvEa6IJ+SZ5+cPmLIL+fc1KYpOVqn/LpbDSs/BMgnzRlIcycw/ueak1i7RRO0KYF8cuBMbjzal3N+7oxiRVyZXHQ/0/OOCj8IhVKkVcCpnxLIJ+hPrsuvulSHs5M9C8mmCuXi3H5yuQiFL2F6d6uh8VwV/86k8eX2jvBclYJOfQWV9N2DlDeSHHylFLqZ9Y1HnxNMpbyzgU8jWHeqZE1flPH2YSqQkJCAdevWwd7eHj179lRPUtvPP8yr4LPiCnAFuALGVeC3W0uxU6aSLoG1ieVHorVnY40TJqen4BffhTgafAreubwwwWcE/KIDsPHhDiSnJaOKqw8GllA9YwkGUqOQ3ejkWAw4OwpJaaovxWj8xh51Mcy7H3P3paWnYanfamx+rEpzJW6F7T2xqPoMnD3/AmMX7EZ4RKyqWq8JMGNEOwzuXtcgUQyFfDT4ef8w1JpygEG7Bb2rYtEBPxy/EwIHGwusG1obD0NfY8zGK2weRyc2w+WH4Zjw93WUcM+FxX2ro5mPKoXH3L138MMmVT+lrbCLHR4v+ULdXQz57CzNWb6+8Jh4VmCDIJ+Qk+/es2iUHfE3O87a3ARrv2uMTrWKMfBFTZWTbz8rvJHPyRYLBtfHlzP3MTebT9G8mDOwAdYdvon/nfBjaXY61S0JTwrX3U7hulLIdxbT15xATiHfwMmbsP3QVVQrWwg/DGiGpRuP49TFAObkk0K+n4a3x6yle3Dmkj9KFHXDmZ0/s+sSQ77cuexgb2uJ0LBoosuqnHzNVV/G7th9FsN+WMYgX2HPvFgybxgq+hRTp3fyD3iKJX/sxMMHz1UgUF2KRv/KlSlTBD+M7gFXVyf9nd99j48L8smF90g1ozxjqzacUb94TZvQjr1oCJCDQODCP46iRtWiDB4RDBMq734MkE8uvOxt7RvpCxudR859QTmayNlBjjuxO0uJk48KJnw7oKFG+Ke02qQQIkq56Armd9KoYCwGcXIv14KTz9iQT1dhADknX3bWSAAvcprrGo9elskVdObCA1a9lEJ8u3WsgmqVisAzv5NGLjBd4+hy1ci5R6Nj4rH+7/OqfF5anHwN63izyscCbFbqmCPXEYUj07c39x+FIio6gQGJC5cfKs4nqOtapUVAtFX4zc465vQYQyDf3MWH0bldJTjntmUQ6K/1p9GzS3U1iNEG+V6ERGPslB1s7aTNGJCP9gvlv2zZpAyDSXLOU9q3VOiDwBmF+QrtQ4B8cnn0tH0RowTyCdWEPdxza8gtV4CD8hnSMzIkNAYb/3cRvbpWZ19QCU1uHoZAPhpHWB+n3Lb4aUbWP76lbnghvJicc+IvT5RCvp37r2PCyJYaIdrZLagk6EBfBNDvdGM2KkRFz3NqVLjkl4kdjDn8RzXWtWvXcOnSJfTp0wc2NqpIhaioKKxatQply5ZFixYttF7Pxo0b8fDhQ1SvXp31o39TE4M4Y4jxtiDf25pvdq6Z5hISEoL+/fvDyckJwjXTWOK1yc7YxjiG5le6dGlUqqQKzaMmzLFw4cI694kxzk/79ODBg+jWrRuKFSuWZQ7VqlXTmJvSc9KYt2/fVuuu9Dh9eyenAJruq127dqFjx47semmeL1++NOjeojG2bt3K1ka8bkqvkff78BWgarYnQy6w6rbiRlVv/6g1ixXPELezYZcx6+ZiRCRGYX61qbjy0hcnQ8+jnlt11M5bHUkZyfCLvo8Dz44hLDGCgb6i9p6s0EZA7CP1efLZumF02W9QJ281Nnzgq6cMAr5Ojdc4H1XVneQzCqVty2D26mNYtvW0Kq9bRjoLQZ0wsDlG921ikNDZgXw3n0Si4vi9xIkwtGlJXHoQjquPI2Uh3/aRDdDvzzOITUxF+YK58Wf/mqhZUlVcZNflIFCuPV2NCmXceRqN8FdJrNuUzuVZ1VyhqSHf9WdoV9kTfw2ujUHLz6hy8nWhwhvlWSXfIcvPYOVhVSEN0qtzzaJYMrg+XB1Vv6fVkC8xheXka1axINYfvcP0zeNgjZ5NSuPcrWe4EhDMoCqFHreoVgwbD9+CSUY6+lJOPrWTjyDffyy3YE6cfGPn7sRf/zsDW0tztGlYjqWUOXXpHqvUK4V81XyKYuPO0ywHe6WyhXBo0wR2XWLIN25YR7RpSjn55iM4OFIN+ZKSUtBz0G84e57MSiqH47jvu+Kb/m1gZaWqQHz9xn1M+GkFbt96BCdHO+TzcMGjR89Bx9rb28DVNTdCQyMRH58EU1NTFPcqgJCQCMTExqFa1VL4feFIFMif+Te5QZv07Xb+uCCfnPtBTh9yRKzfep7lGhPDBnoxoTxR5IrwLu6uPpTCNIeN3YwGdbw1crSJX1jkQtakzjgBOFG+Hk8PzQcmhbrRC50AG2mOz15EsZxUci0yOp45KqQv3e8b8smBVoJy/532R7OGpQ2GfJTM/OsetTSqnArrIXZ1kZuEqnRKi5uIIR9BRq+irgxmCeFabwvyERwmmLxi3aksOcOMDfn0wW2aS2hYDPwCQkDuM58ymU7HlNR07NhzTV1ohsZqVK8U6tTwQolieZHXNRdsrLOG+ypx1Qh5KvO6OLBqnEv+Oo5bd5/rzXNG0GLw1/VYSPvl64GYPHO34pyAb/N5SK7fn8a0RmxsAn6Zt59dy4fQDIF8i5Yfx4jBjViotPD8ateivF7Ipys9gBTy0R6jXHDklhQ3AlfiYg9SyJ9dLT8EyLd2ad8sVYu1VeNWAvlIC7kCPNoKcJC2wu8CJQBPSR9D1kOuujpBOSrAQgBeaEohX2R0nDp9Ah1LjvAtOy9h/tIjhkxL3Zfu285tM6FCtgaRHDRp5m5QyDm1qhULY8XCXsYY9qMdg0DAkSNHEBoaqoZ1cpBPAHriCxXg3osXLxiYov8lMOHu7q6GEXLHaRPLzc0N9evXZ2OkpKTkSFM7Ozu94EbJ3Nq2bcsAiQBtSKfsNH3zyQ7kE9YpLi4uO1Nix9D1hYWF4eLFi1rHqFChAjw9PRloIi0E8Evgbe/evep9IwygRFdtJ7OwsMgC8qgvjfn69esswDMnMDQnkPJdQj4PDw/mZKW9R/eIEuibHV207XE6Z7t27bB582bo2mv65iYFl7SuSiBrTve5vnll++b5AA6kvHrXI2+zUM/MloFexbqgf4kerHiG0FIz0jD/9nLsfXqIwTs3m7xwtHBAj2IdWQXdI89OwcbCGq7WeVgRDnMTM1x6eR2+kZlRXzSWg4U9ehTtgG5FOsDW3Ia5+8ZfnoHzLzUdbvbmdvi2dF908GyBq37PMGjaVjwMCteAfGP6NsH4gc0NUjI7kC8kOgEL9t9lKLSFjwdm7LqJ/7Q4+U5MboErj8IRGpOEQi526FarCFwcNIuW6JowAcUhKy/g3P1wFo57ckpz1C2VySbiElPRef5/OHTjOVpXLIAl/Wtg2Mpz+PfaU0zs5INxHX1w+X44Os06iPikVFhbmLKIN3src/z7c1tU8VIBRzHky21rAQcbSzx7GcsAHoVWF3HPxcJ0I2Li2f4gcFjILRf8n0S8Nch3/II/Tl4OgKO9DYoWdMH6nedw8qI85Pu2VxPcCXjKorCKFHBF7y712HXdvheEYRNWMtj3/Tdt0LJRRfQbsQQhoZFYOmcw2resjrWbj2Li9HWwt7FixRupEEdp74L4e91E5HFW1VgQIN+dWw/RtElVVnhj+MiFePIkBFUqe6PHl02xctVeFr5L0G/5sh+w/K89OHXal0M+g+5IHZ31gY6o6HjkdrRlDhECFLv2+4JcCRRmJbhGhGqtVSoWZuGhgptIAEFPnkVqhXzC1MhBwdxED0NZHrn6tTOdA3L5mYTj9Oa+CWEAACAASURBVBXeUKrT+4Z8NE+5QgjkOvPM72ww5KM8euJiEXJwSYB3dO6CBfLIhuvSZw8ehTMHp/gFV1hbApEEAMXN1sYKtasXU+eaEkJ/hT7CeMK/xeOKX2alaysH+SjM7qrvE4RHvGLDUX4rmpv4F64Uktx/FIaufZez/hSmTo4sGoderGkv3/Z7nqVQh74cWXL7jHJYVijvifKlCyCPsx3InUNhar8tPqxRUEDuWMpNRe7NDVsvqD9WUsygQZ2SaNGoDFasP52lkIiue0EOoCu9d5T0O3X+Pv73z9UPAjoK8zUm5KP7YN2W87h07TED5gKUMwTyKXWwCZBPen/IhQYLTjJ6Vs9dclhjqeQg37usriukC3AWVf4W0hQsWp41l6lSyCfn0JUrwCHdt0oAnrQPjUvOV42/70UDC9V3yb0r1+R+/9IXVcGh0RpgVwnkI3jukS+3RiV1IbdrdsA6fWHwTd/6Sm5vxX0W/3UcqzeqcvbSF0wrF/WGi7MqT87n3sQQJTExMYuTTx/UEPQTXsgptFYORgifi0GgPu0/dCdfdoCK9JqzA/nEYyh1X2rTmoDd8ePH1WBUzjkn7kPjaHN7agNy+tZZDgLRMcK1NWrUSNaRJsBGAchqOw8BJV0wU+44XdCR+mtzrRrbyUfnEuYvBsY5hc/CNdOYX331FXbv3g2xM1O471u3bs3WW9sa6FtzYZ4EagW3Kp37bbsNSbPAwEBFYFTf/vwQPx94ZjRuRd/TmBqF0s6sPAH13GuCMpYJ7Xl8CGbc+B3XIlRfchEIKupQGN65vfAyMQKV85RnufMOvziB2NTXMMkAq5R7K8pPPYaFqQXaFGiCfiW+ZDCQcvf9FbARawK2qqpCvGk09qCSPdHbqwuSktIxY9URLNlymuWCUzv5TEwwpt+7gXzStWs+47DOnHz1S7tla7npb7EDvs/Rc8kpRMUlo2heB1z9tQ1y22Xmvj7lF4Khqy4wt18BZxtUK+aKSw/C8DwiDjWLu6J/4xL44+BdXH8YDg9nO3SqURinbz/HzccvMe2rapjQVRWuKkC+xMRklrcuIz0DFuYmqF0qH07cfKbSGlRp1x1BYdF4GR3/pp9qDbI4+Vb/ByvLnDn5xKI9CArD2NnbtUI+KrxRyksVBi1uG7efwq+LduJlRCxKlciP/G7OOH/5HhISktCvR2N4euTB0pX78DIiBhXKFkGT+hWwbvMRxES/xrKFI9C6RXU2nBjyde3SCLN+HYKWrUbDPyAIDRpUxMgRXTF9xlpcveoPx1x2+O/YYvw8dRX27DvLIV+2dr/MQZQg/MtO1VhlFLlGL33lyxRA7ly2rJCE/4MQjXAgcXglvbAsmdMDFcqpEmRSC3oWyfIQDR/USO0qE7+wUCU9cpyRA/D6zSBQGI84ETvBl83bL+GO/wvZJPWUCJKsoQJwzO5LlxSg0IPi8H93cPr8A2NJrR5HSNJPoYviJvfSK5f7TV+4bmJiCouJF+cJJLAlTvpO55V7aZa7WMFZIwf5lq0+keUQqUNJmzNHOFA8Lr3kP3sRyUCd1KWprfAGuUupDHyzRqXZCyOF3gmQQK6oiS5orG2xlQAAQzfKxuX9NV7k9R1Pe9zaykIjD6C+/S43phx4MEa+S13zN5b7TJ9GhnxuTMgnnJeuk56XQtinIZBP21oS7BUq6NJ5lEK+Xt1qsDQA+fM5MXfghm0XsOQvVcJianKQzxD9DO0r1UIuVJcg+LQ5+3DyXECW4ZVCPoJH9EVR4YKq6l1Ce/g4HH2GrtYahq7kHjf0PlFS6ElOB3IRi9dcCeQjJyh9oyq42mk/Ud7byb/uMXSp0KlNRZaj1piNUhxQLl5q9Bxbvdi4ef6MOdf3NZYAS6TnF4dHKgnF1QWcsgP55PTIKUShMZWCS33r8SFAvpzCEiWQT6yDLqijD/ho01Mb5BPcXp06dcLOnTt1usmkY4uBmBLXmMYzWxIyK71++rdwPxjiXlTiLNOmBa0TOS91hdFn9x6TOhvFc3B2ds4R5NMGYo1x7+i6Pz91yDf47FjcjL6rYSygCrlzqk5GeadSGtIQrPvt9jIExDxS/9yUMKCJCToWagkq1HEx7Doevw5CSnoKktKSkI4MjaIejT3q4Psyg+Fi5czOue3xXqy6vwmxKa/VY5qbmDO492XRDsz1d9XvOTqPWYOomNcsrxpzmmWkM/egLsh3IzASo9ZfRlKaZmQcRTIFhr9GWGwiO2e+3DYo7GqfJUd5HnsrrBhUE2YmJvhigea74q2gKETGJbOKrN4euZCQnIaHoSqzRoVCznC0VYV8UivnmRvftSqNgOBY/HkkAMmpmnnxxSKTU5BcgzeDotiPyWFXuagLC032cs+FqV0r4KDvc4zddAUvIim0mfRQhZtSc7G3QnUvFxy79Zz9fHT78hjSsiymb7mElUfuIF9uW2wb3wLVS+ZTQb6Z+5GYlMzCjoe2rYDcdlZoUL4AjlwLRAYV6gBQsbgbc/T53g/ByRtPcNX/hQbkO3HtMcYuOYgnwdE5gnyrdpzDP8d8kUGRjBlg83oUFM7CX4mVVC1XGA8DQ/Ey6hUc7a1R1NOV5epjBV5MTFC5bGFM+r4zZi3ehWVrDrKwWpU+rMIG+/9N6/vgSVAYHjx6waLGZk3pyxx8k6atxZlzN1HRxwt/Lv4e7nmdcPzENUyfuR6Bj6iQRkUMGtAW4378E8+ehcGnvBe+6NwAGzcdZtDP1tYaC+YNx7r1B3Du/G14exfCrzMGo3Klkuocf/r+DniHn38c4bpUSXTx7O5q0EBuL8o3lcshs0osvVDe8Q+GjZUFC01csbC3hkPsrn8wBo1cr35xopBBAnqUrJsavWiQi8GnTAG1G014YaFcY1MntFM7DyikasXaUyzkUHB3xMUlYc7iQ0hLy9BwA2Z3MbW9dFHY1I+jWrGXJGpieJndc2XnuFWL+4CKgOhq+iCf9Fht7pgPAfLRtc6c3BHketPXtEG+p88jNXJpUS7DASPWsT0pLSiTkJjCAKBQ9EGJg41yBdC9IoamNDblW9Nq4ZG5GGmouKHAQJ8+Sj9XkmtM6VhK+31OkK9MqfwoXlRl55fLvyloltOcfNqcfDQuFW4oXsxNI0ffq9eJWLTiuLog0vuGfHJVdalK9tffrpHdVkohHx0szXVHP5PmJJWe5H1BPiVVkpVAPun1aAtR1nfP1qtVHL//2l1fN4M+P3HGH99P3KY+ZsGMriDXMW/yCmgL16XeSiCfLl2VAggpdJICGkOgVnbC/QhsKr1WQ0GFHART6uTTBi205axTusd1Qb7z588zx5WuJgZXdC2RkZGwtLRE06ZN1Tn0tM1RAEAUFnz//n11Hjo6X05CaqXzzamTT9hz0lByub2iD0JrA+pK10voJ+deFICjPmej9FxSrcV7TXD3ZsfJp8/dK+gqDgUX5qZNc306CXCXnJufspNvwtWZOBF8TiMnn5dDYfxccQy8chXRkOlKxA3Mu/0nHr/K6uyn4hrEUqrk8cGUCqMQnhSBWTeX4HZUpkuwiUdd/Fj+OxaiSw6+rY93Y+39bYhNfaWGjJamFviyaEd87dUNNuaqd/k2363GqasP1HCPQZ03kG/8wKYY06+Z7HKe9gsFOe4SUuXTX+nbAx5Otjg/vRWrXlvg2+36umv9vE5JVyzuW4Pl8Ru5/jISJcUvsx5oogFdBRNQxcLO2PNDI7jmsmFFNoQqxS9fJeH7tRdw8PpTTOjgg+i4JKw5dg/jOlbA+M4VVXnyjt7FTxsuIiw6Dt+3r4A5/epoQD43J1tcWvQV8uSyYVAzVZQyzMxUZaLaedIPA37by/iCKidfBZaTb+vRWxgxfz97n2TnmpS96ro//b4Hf2w5qYJ8b/LkMYBJjf2vCGgKlZvZxxms/nOj2mWweelwFp1C/xXebx8GhmDw6D9YuO6SWYOwcsNhXL/xAGuWfo/GDXxYEZhff9uClev+RWpKCn75uR86tK2D3xdvx8pV+5CRngZzc3NYWZojITGJcSHSxIJF3qWySDqCjGTsoUiWtLQ0Ftk5aGB7jB3TA+ZUavnDah8H5CPNxDmRKBcQNbEDQlclR3rxOHfpAQvjpeaSx4ElpqcceVSUQGhSN5r4hUUMtWjhKW8cua+EQhMEcIaP+xtlS+V/q5CvQ6sK+GFEc7Xb8H1BPjGUomIndP0lirlpFHXQB/kIntJaUrguha+Sm5JesCicT9yMAflqVS+WxY2mryIxVRmiMNRVG8/I5pnTdi9rg3yH/7uLhnVLZlm7dX+fw8pFfTTyREqT0L9L0CaFa+/y3GJNOeRTqSHe//sP30LF8p7s2UVFhJatOoH+veqwHHykl76cfIK+dG/SGELRhHcJ+SjUnJxwdN/TL0hpo9/x5JIlZxc9Z98n5JPLRSe4tucvk88fZwjk01ZU5+TZAIz8cavsI+Z9QT6ajPB7kNYoJCyGVWKjNA1CUwL5HjwOY384CaHi5MIf9/MOg/40KlXCnT0zbW0yQ1sMGkCm813/F+g/Yj3IYU5twvctmcOUN1WonDi5v6BJdiCf0sIAxoJ8+oCNGLzoC/eU7gVDHX6GQj452KUE8ukCR/r0EF+jXH5AOegkF6qqBLoJEDNfvnwIDg5Wh0pqg39C/3r16uHff//VgHxKQ3GV3M9v08knPb8+yKdrvmIorcT1Jx5L0MvQ42gM8dpSbkzKAygUNFECyuXOKYxJ0FdaNEU8b1obmruuPkrWWNrnU3fyzbj5O/Y/PaIGRnT93o7FManC9yjmkJlXl35+NeImg3yPXj3RKmVTj3oYVeYbPIsLxtQb8/As7gWDet0Ld0C/Et1hZmqGmORY7Ajch3UP/geq1iu0XBYO6FK4DQvlpUId5PRbs/syRs7bw5xYzMHHXF5vIJ8pMHt0R/T/oo7sfOidPJUqZeSgWZiZID4pDSuOZY3OUDqsh5MNGpXNh+uPI7DyuD9SUrM3p6JuDiznnrO9Zn6/iFeJ+HHjZRy79QLftS6DtPQMNCybDz5FXNRTDI6Mx6LdvvB/FoWejUqiU20v/HfjKQb+fgSJyanI62iNY7O7wsk+0yQlvb6nYbFoM24zol8nMiffl03KYlLfBth9yg8//nHkDeQzxe+j2qJZdS+DHWxnrj2E772noiK2Ip3SVSBP1d5UulV/rPo/BfPnQZvGWXMwP34SipE/rUJYeBRmTOyJU+fuYmj/Vsjr4qge8ebtR1i/5SjCX0ZhxuR+yJXLDn8s/wdb/j6q2m9KF1vU76uvmmPkiC4c8mVDO/UhQpJyIUF37WrFNFxRAlDq37MOBvWpq86zlpNz6sq7Rg8VIdyIzqHrpYw+N1ZOPqqy2Kd7TTVcJJpM1SgpF927bBQ2/E2/Brh+IwirN51Bn+61WDizodV1J834B+Rao5C94JAYLPjjaJbLoHO5uqgcdPVrF2d5FoVGEGD7nmvsn+EvY3HpWqBsTr7G9b019osSrcQA1ZBciNog39rN51C5YiENByQBj1PnAvBFu8pq7eTycr1L0CYAayp0Qu1dnlu8LkognzSPopJ1FfpYWJijRpWiWRzBU+fsM2SYt95XDI1OnbuPyj4F2ZcTUqinBPIJOfnOXnzAKrbWrFqUzV/Xc0Tq5KMKV6s2nmVFXsTti3aVNFIgaAvX1SaYAI527buOzdsvql3X7xPyyeUf1RWqS9dmCOTTFrKrK0dddiCftjUT1kJppWr6/Vq7hhcr5kMhtvpygMq5QIW0CPRZ2xblsWv/dRw6ppmwW9dNlcfZHqsW9Wa58ozVSJ9+w9exL5qo0XUOG9jQWMN/9OPQi/upU6fg6+urUTwhO5Dv7t27DNBoy8UniGUMyGdtbc0AhNKqrh8a5JPTQAnk0+VeVBoiKz2PsC5Kw3UNgXwEbKi6K60TFWkRcrrROYWKzuL8j8WLF9eAzuJ8c4IrTQlsEq5JCjM/FshH86QiNgTGKEyWHI5KquMaoo2gkRjMideW1mL//v3o1asXK6qj7x7Stv+Uugq15ezL6UP2U4d8q+//jZUBmzRCaosxJ99oFM+l+jtQaHei/Vm47r1o3WmgrE2tkIY0UNitp60HK+BRx70aUtPTcDv6HjY/2oXzYVc0zlnY3hM9inVCW8+mLNcftev+z9F6xCq8jk9igI/BFgb5VDnhLMxNsX3hINSrWjyny/zZHk/vlUITswttgoj7k8OQHGyfctMsSGPYlX7A2nw8Tj4BbtGL7IRpO/HzuLaykE8ut5lhy5XZWwz5KHcVhe5QUQJpE4pFnDgTgJJebqzEsrT5lC0AcuEJEEzfSxcdL/fiJa3ISC66mfP/ZVWD32dTUgFTycupvmvQVV1XOFYuJ19OIZ80TJpcVDPm/QtyoSgpvCEAw6iYeI0wcQIbVGFZ7GiSe8F/l6BNWhhh+MBGcMvroG9p1J/LwTNtFVl1DRoTmwjKjyXARuor1UFfHkVd48uB2w89XJdyVhYr7Mq+YKDq3AuWHcW4kS0UO/nEzzTxvSTszyu+gajkUwgE2oRcnFJQk9PCG9I1oT8mAh6GsoInlGpB2t5X4Y3Q8FeyOfMorUP/4eu0bi1DIB8NIheyS79TVqw7zVzE0qbkOaqkj+IbWkfHnEC+7J7/r4W9QMWzjNkGfreeVQin1qZ5eUz/sb0xh/9kxpI6y5RW1xUEEGAK/ZtAji7QZwzI9/jxY3WRCAIhcm5E8eJkB368zXBdmpsUOCmBfNoglSGusXcJ+ajwip+fH1urQoUK4cmTJ6zoghjS5s2bV+tait2Jhoaeyt2chrgdheOVFt5QmpNP376ivUpglBx0pBuFxxJA79y5M2xsbHQ+c4Q56KvkLAwiBXNiyPfy5UuNasbZgXzCfIQq3PoemG8D9H3qkO906EVMuDIDVDlXaLktHTGnyk8o75xpnKDPXiZFYtbNxTgbdllSjVdzZai4Rjknb1RwLoPm+RuCxrsTfQ8PYh9j44OdLDxXaFZmVqjhUglfeXVCeafM8z2iKLg5/+DM9UfIeAP1xJDP0twMPsXzYfO8AXDlxa/03Rr8c66AWIGPB/IRIPt+aFPsPuCL+UuPZHnZF7+cL5rVHXVraif+lCycXmopxpqq8lLYmjiPmaCQ1LExfmRLdGlfOUvSTiG0snXTclncbDnZb9KXaSoYsm5ZPxQrklkllvKtjZ2yA3fuvcjJqXJ87IcO+XIarisNkxavjSGQjwqA6Ao/JuDxv91XMWuhKvG70Gg/U/JQba15o9KgnFnib2gICFElVV1NCp+pr19AMHoMXJntPaGkum52B/9QIJ90PWJfJeD0+fvZvSydxwlOVmsrc/TrWZs9r4RGoY+btl0EJRimLwUSEpIxZVxbBv0EoNeuRXnZsFxpIQV6hlKuOUoHQPvw+Kl7mDJrD4ydk0+YO4VFXr3xBORwJcAydXw7Brw3bLuoEbKv5NkiFlB6f+lKaaBrrz55GgnK3UqFctzzOrK8gbqq6gpzMBTyiUN2SZMbd55h264rOH5asxKeML4SgKekjzE267uGfAREWzQua4ypq8f4acY/oDB4ahS+TtfEmzIFhBd6cvNQuCU5seiln5qQp07by7O+Kq85hXw9evTAnj171C4+Gu/evXs4fPgwtIUo6gMUUlXedrgunU+ah0wf5BMcb3JVifVpLr4+bY6rt+HkI8hHjVyXoaGhGm5RcXiwAIHE4eN0HMGuWrVq4cqVK1qruirb0apexnbyUaVY+q+wJlINxXNTmkOS1qd06dJwdHRUw2vKU0hNV7ENMWQ0BuSje5/0F/Lk6buHxPtKvOZyUFPX/aUtvFdpDkMpDP7UIR8VvNgTdIhVwL0Ydg2J6UmgYhoLqk9FNZeKWZxaFGa73H+DRqEMWi9zEzNUylMepXOXQB5rZxR18ERUUgyexQez0F0K9Q2JD8vM/ZcBlMxdDI3z1UVrzybIY+Wk3u7Pw2Px24aT2HLQl1VEBShMNwOmJhko55UPDaoUQ4G8uVG5tCcqlSn4ybvJDHlG8b5cAQUKfDyQj17GunWqynJOkbNH+hIjhny9utZAny9rspxVz15Es9xBfv7BrAABhXNK2+LZX8Ixlw0ePApDu5Y+aleVFLLJufnEoZXGDiuTnl8uP5SuBPAKNoDRuih5ETfGi6eck49ydw0f1BBUlXLN5nOy4bo5ra4rDZMml9OP03axYi2GQj6q1DxxdCt10RbxImjLS6hroSisjPY85TUUmtJcjXLrlhN3HJ3/U4d8FOJLTh+XPPZqvXOqmZIbUduXDARzp/+2D7fuPtfQXh/k+/rLWvimb331FxyUciDgQaj6iwrB0WlsyEfP5X/2+7Jq5uLK3cLzgfYuOfsIUJNTlgofNKhTglU3Exo9x/ccuCErmyGQj0I+CbI55srMTyLnIK1SoRC6d6qKgp55MHfxIdnfI8JkDIV8NIdvBzRgv6PIuUrrpqspeY4q6aNkz+nr8y4hH0FpSutgzEbFjeh3BrUiBV2wclFv2eeyMc/5qYwlDpGkaxIAjPTFPLsvzzmFfORsOnPmjDqMUNBdl5tNH6CQrt27gHzSPH47duxASEgIc7pReKT0c3LE7d27F3KONqUASVfuQG05+QiynTt3DtJiE3L7XbxXCH4R5CP3meCgk86ddA4KClLnYRNDvpiYGOZga926tUZVV0NcmVLoawzIJz6/FKbp2mdKzk1rIIQxU7iu4FClkF0CbhT+THtD2sT6UuVdKjahtGkL1yWgKJ4zjUcu3bi4OK1DC2NRh3379sHBwSELmBT2KhVlEfa63IDSHH36Csto0z67zyml+n0I/dIy0hCW8BJP4p4hPDECl1/6MsBHLjwL08z3B5prVFI0Ft79C4efn9Qo1kEhth627nCzcQUVz0hIS0BoQjiik2ORlJ6s4fxztMiFNgWbgvL3UZiutVlmjrmImHgs2XYeK3dfQnRsvDpM1xTpaFazJH7s3wzFCuaBvY21RmE2fTreDorC/P138CoxFd+1KIU6pdzYIVSpdvvFQHSsUhCF8tpj9p7baOGTH11qFEbU6yTkcbDS+BtT33ne5efPI+MwdsMlJKdmoHzB3BjWsgyc7K0QEhWPSZsvs4q8iwfVMWj+Y1ecYM7JQW0qonj+rM+KnFxfMhmoYuPh4mTP8i9ra6EvYzFxwS7Ur1oC3VpXhaWFag+mpqVh9+Fr+O/8XXRuURUNa2k6TXMyt8/s2I8H8kkXRhfky+4iTpvQDm1b+KgPl0I2ghdTJ7SHe17NCqsUert87Sl2XMfWFWFunnVTUzUWcuAITivKgUXhduRc0dakVU7JodO+ZQX1A0+b6yu715+T494X5CMQkdvRFg721swRFBbxCiMGNWL/pkbhsNoSu0vhhS5QIw2TFoe0Ggr5qEIvVeqVViem9bx8PRBTft2jAT+0rQs5O8cMbw5ykIpzIVJ/aTVpbWNIoSn1O3/5EYaO2ZTt7fCpQz6CPVR4RqjMra8QQ7aFFB3YvHEZTBjZkn0ZIdcE0Edzmj6xg14nH+WvpKq2BPmESt30hcHNO8/Q44tq7IsOce40KkJA+82Qpi0nnzQcnMaUVq/OybPNEMhnyPUo6UsabVzeP0uRH2OGgSsBeEr6KLkefX3eFeTr1a0mRg39P3tnAu9T8f7xR/Y9+77v+1aWKMqSUEhKEpKSQn5laSOUkJTQLpTSjn9pQQttlqLsZMlOyL5z+b+ec5tr7pg5M+d7vve69/qc/+v/6ud+z5nlPftnnnmmiS05gX7nm8tHvfyN9w1f4MGXipQvkz9QGJfry0LoYfHi9OnTcVY8zCOxRb5olkFSFPk4f7JwwTfY+ol8LALKwpnMxyaAiHf9hFBXSz4h0rDwJEQ8taxkqy5hgcjikE5QYgs/If7pLoIJWnZ+9SbscV2ZEfur40e9gVlnKel3e6xIr5p39d+yACgf21XfcxETRZx+x3VZ5JPF4xIlSsSJrbKVIVvqif7BVD/V+sfv+Ql8ujK01fHLWeQTvM7Tec9P3vGzJyh1qisoY5qMcf7xZKYs9I1bM5G+3v5DoG72CkpFnUq3p1aFm1CejLmIfffJfsuOHD9Fr01fRC998DMdPXoyzvceL9gK5spCwx5sTu2bXWxd6JKIcV+vocGf/EHHTsXQYzdXomc6xF7QMO7r1fTM9OX0RJsqVLVoTrp59HfUu3kFqlgwO70waxX1urE89WhaziWKRH2Hb9a9afgc+n7lTkp7BdG15fPRpIcaUqFcmWnDrkNU/7EZxEeaN75xF6XTaA+mxF714DvEYtzER1tQ7fIFopqnT+b+SS9NnUedWl5FD96hvyyFI9y4dQ/Vaz+CurS9hob9rw1lTJ/WSwena9Rrs2jyx/Ppqd6tqdsdjaKavssoMIh8orB1VnryBQT8Ox8nq1S+oHZXgcUkvgSAj/3Mmr38IpEm7MUb7GtwxOBbqVCBC0f12M8ZH+tMaH98fDTxvs7XEh8XND2qiMnv7d5zmI4cORH3iXqbcURC54BW1KZljYuSwfznfL+KqlctQiyiyQ+LMPN++YtGj5sdr1xcRT7dMWlZEFQtrPwu3vhz5TZ69KGmVKJYHuPuFIu/fKsvW/WYHmZwb6f6VKhAjovCYUupEWO/tjqz53xNeL5jvMsSOL6wgkRiinx83H7fvxf8fgTpvNl3ZuGCOeId1XfJu1retosYgqRJ9y63/UH9W1GZknnjfua2xTeEy9abf2/Z5/lwYwGSj+vyJRtsLdewflkqXSL2W24n7GCWNxu++W4l1ahaNK69sKXzH8u3UctmVbx3v/hmmXfDbbQv3lAvduG4VJ+XYS4USgyRj/uYo8dOXmR1p7OqZebsa/DZF2IXe0EeHndUP698sZTsG1bn39XlHVM6hC/YTrfXpcbXlfdNLt9Un+PKTHHv8HFmvhmZrTH54c2HwgVzxtv4cmmzy1fviOPFx3P5mG40Hz4K/ehTn8QFwJFVIwAAIABJREFU+fLIDnSdj4uPaMadnMNShQL1+KfusgU/C5lPPvnEEwiFACCzcbXkC2KxJYevO7IbSVg232lynEFv1xXfysIEW62ZRD6+dXbmzJnxRFc5/qDilS5vriKfEIJNvuo4XbJ4NH/+fFq5cqV33JbTyeIR1w0RH/tv5IcFQ9l6TdSdaIt8nBZXgcl0+7TII/9XFfl0VpW2S1F0x611cXM4uXPn9j22G02RT06XfHFKhQoVvCPYXHZy/v2OKzOrMDclQ+RzG2F4Hvjn5gP03Iw/qUvDMtSqVhHjh8v3r6bRK16lLcd2eDeeev/HExsSFzKwfV8qKpOtBN1TtgPVzFnFu2lX9/ANry998AuNnPojxZw9612sEXfZxvlzVL9acfrw+S6ULbP59ldTQk+fPUe3j51HP6/dQ4dPnKLKRXLS4uEtPQu3l79aTUM/W0ZPta1K1YrnpBYjv6U+zStQt0Zl6L43fqb/taxE7epe8PXLN9eywMbXTYhTJPw3cf8E2+ekviJVvPUXI+F3mJF88oT/xrxi3zdfYHE2JpZpmtSx73B4q7cfpBbPzaaM6VLTH8+38YS8VFekoitSpaLN/xymq/t/RmmvuII2T7yb0qa+whNv+TdOBscpp4PD9PJ17jzV7TPVu3Dv7X430dXlChBnlL+Lfeecl07+N4fB3/Cagf+9cx8fsf6R9h48Ro91bkiVSuaL5ZQqtg5w/Gv/3kMPPPMRDbynMbVqeMG9CofLcfO7nC4W+WrfOpy63lqfnn20bTyRb+Rrs+jtD36gwQ+3pW53NPRYxNa32DxwWjhNPNe8p/c42n/oKL33al/KcWUWL/zYdJ/z0iR83vPfxKWprAukSZPa+3dcuDHnvDsVZLdXbIglvuHfOIxNm3bSI/0nUL26lah7t5spt3R7r1vrS7S3Li+Rb/TQ2yhf3mwXWdBxQVerHCsOye1PHIXlhRYfr6xRhX0C2AuHK8Sx46do774jdOr0We/GvhzZM1Gt6sXiKpu4iIArGgsNJgHt5Kmz9Na7P9HVNYvTnbfWjrdYWrt+N3Xv8471eJc9xf5vRHpcL2y8/L1qTala1MlxcIel860o3uFLSvhI799b9tKqdbvo7JkYypsnW1wnmCd3loss4jZs2uuJJQ8/0Niz9hAdL19QMOeH1ZQlU3pq36ZWPD9pJpGPra1Kl8jjdPOzEI1Z6GOLE364frJTeBZhihfNra2LnMe3p/7s3bbMFo3Fiuby/LTxw8cQ2cKPn4rlCnh1isUfuU5HwyotMUW+aNQxOQwXke/VF+6Ku5WWvw3rw9AvDzqBj+v5m+/+SLVrlvD+Xy4/vrCB+zOX27M4r+XK5KcKZWN38bjf4puuWfyV64HLxRs6IdxkycdxvDFlfpy/SP52UL9W1PT6inHp3vfvURr03P/Rwt83BS7ixBD52K3DgN43UqZM6enUqTPepIMncOnTp72oXboenddlNNouIFxgij6XhVfdhopLGGHfEZsoPGZOfLlz2ODifb9yzQ7q3uddb2zmh29Qvq11rajGkVIDUxfnquigE1oS2iefSWiUhQVX68KgVj6JcVxXrUt+PvmqVatGP/zwQ9yx1kjroZ/A6iryCTYiDarIxX8XopYqToq/627drVy5Mqm363JYatmpx8n9WLgItSI8vujC5QZbEZ9fHZHLko/O+gmLJutKncjncrNxNEU+OT5Z5BMiLcfFZVmwYME4v4vNmjWj8uXLX3Ss2FT3OI4PPviAGjZsqN0UELwh8rm1+p37j1PvyYto+m9bqcCVGenXYTdRcZ8L9li82X/6oHfM99+TB+hkzEkvohzps1OOdFdS3oy5KXOaTFqLQH7vbMw52rL7ED098Xv6vx9X0/m423Njb9AVN+mWKZKLxj92G9WrFvxyrYV/7aH731rg5adgjkz0/erd9EHv6+iacnmNIh9b8P2w6h8qVyAb1SuXh/YfPUXrdx2heat20fItB6hI7kx0X+OyVCBHJpr43XoqnCuTJ2r9tOYfalO7KF1XIdb6/5+DJ2jxhn303YpdnhDX66YKVDR3Zlqx9QDNXbaTDh47Tc1rFKKrSuWijJJrJf728IkztGXvUXr7u/V06kwM3d+0LBXNnYX2Hj5JU+dvoFfnrKG82TPQE22r0V3Xlopbs+45dIIq9/6I0qQi2vjm3bRm+35asGYXVS6Wk/7YsIc27T5EvW+pTqULXknHTp6lbXsP02c//kXrt/1L3yzZRHmyZ6KXejamU2fO0v6jJ6lN/XKULVM6ev3zJZQ7W0a6tmpRWr99P332wyoqXzQ3XVu9GH396zqaNnuZZ23X+roK1Kt9PZoxbyWlT5uWCufNShu3/0vli+ejzTv3U+nCualBzRJ08MgJWr9lD81f/Bet/XsXFSuQi7q1q0+nTp9xEvmaXleF5i9YTVkzZ6Cc2TPTF98uoRvqV6KKZYvQr4vX0eCR0+jU6dP0eN/bqH7t8lS0UG5auWYrffH1AipbqjBdf21VKlokL/21fjstWLSaypUtTD/+tIxubFqb/tmzn44eOU758uWgX39dQUWK5qcWzetSjhxZaf/+w7Rg4Urv73XqVKJaNct7a5TJ73xJb0/6kipVKkG3t7+BWt/SgLJlzezW8BL3rctL5Bv73B2eVYvLIztY14kWbC31y6INdN01ZeOOu7mEG/Qdtq55c8pPdF+Xa+NZ8bk4gA8al+n9pCLymW445vHh0OHjlCVzhjgRlAULtnBhSxMXYVaXd3FkkI9ny/WGRYplK7dRnVoltWGzb7Npny6KOzZpKwcWAViYUdPJgg37i+Lj39fWLUPFi+byFQi5TvKxcbbe4icSgeDfA8e848JctyN9UrLIpx7H5LrHlwENHfVFpLh8v3v2ydbUomnVeHXjzxXbqNeAaZQvb3YaObitd+yWH66XGTQikykCFuE4YNkFgHj32LFT9Pz42Z7fO5PI1+u+G+JuONcJXELkU483cxzMjS3GuI2xtVe6tKnjJTOMcJoYIh/70Rs/qgMVKXTxbesqb/km7qCVJJI2HDQO9f2kIvI999LXnsAn+74MmzfeeOvW+x1vo48ftlB/8F4cBXHlqgoWqsCmExxMIp/NB1ZQSz4Wf9j6SyeGuIp8Jg62tLryi9SSTw7fdvGG7WZVl7T6XdChE/nYByA/wvecfJMx/910q7EQ89jvGn8jLOe4HvEx16pVq3qXaYi/C2GKrf34Rtm2bdvGCT4mkU+1IlPzr6sbQmyThTe+6Zf/zRaHJgtH4SdPLgM/kU+2HPWzePSrNyYrQtslK0GtOv188pmO6woxVL7sw3TpjSgXtX6LvzMD9t/Hl4uwYKiz/uV3cfGGvYWzxdgHv2yigdOW0K6Dsaetrq+Yj8bfU4cqFYmufzYOe8e+I/Tz8q30/Ps/09rNe/8T9M55E8FUnrXVBZEvc/o01PP2+tSva+M4yy57jmLfePnr1TT002U0pF01ujJzWuo1eTE93roKPdamCvExXp0lX9OqBanXpEXUoV5xevLWqtT/vd/p3R83UuGcmTxBZ92uw/S/FhU8S7+CD3xMubKkp8pFctCmPUfpwLFT9NOQ5pQtYzrq+85i+nblLiqdLyvlyJKO2lxVjK4pm4c6TfjJE/3yZc9IG/85TM/eUcMT6sRz8kwMTfzuLxo+YznlvzIT5c6anpZv3U9dG5ah2qVy0zvz19O3y3dQlvRpqF3dYjT2nnqU/r/5shD5WCRd99pd9PbcVfTEO79SyXzZqEzB7PTt0i1UvVQe+vjxlvTdn1vpmfcXeOuEqiVy02/rdlL+HJnpqU7X0Gfz19KarXtp1nN3UPH8V1Le1mOoSvHcdF+rmvTypwvp34PHqEzhnHTi1BnKe2UmWrxymyd0Viyeh17udwvV6zKOjRepeIEr6ezZGKpQIh8tXb2N2jauQoN6NKehr35FH3z1m3eJCpf1hi17qH/3ZtSuaQ2qfeuzdHebejT80VspU4ZYQxpxXHfif5Z8JYrkob6D36EjR49TlQrF6NjxE3TgwFG6987rafPWPfTxzJ8o5uw5anXjVdSyaS3asGkXTXl/LpUrU5hOnTxN/+47SKOfu4/+Wr+DBg+bRLlyZvXSW7hQbsqSOSMtXrSKypQu7JX3+vXb6L7ut1DPB9rSiFFTafbsRVS6TGHavftfypc3F93dqRm98+439Nvvayh//lzUtMnV1Kf3bZQn94VTlq71NRHeu7xEPvU2ST/A7IB+wJDPvEs++JEXjiy+TP14IU146wdiS5v7u1xH7Jg9Q4bY8+TRfNii4d2PFtKAPjfGO6IVyQUNkaYrqYh8fHss+5DLkztrXFZYIONbQCdM/IFGDWnnWajxs37jP/T8uNkeNyGCBM2/WJyfORtDj/VtHneskY8bfjJzCfW8t1GcXzYRthBfF/62MZ7Ix+nkC2D46JoQ81jo4HS+/MZ31LNbo3hHwfk3tmJi33hsZSL7GVTzwe+uXb/Lu3WabykVT9NGFT0LVJMfNzUcFlw+/2ZZaMEqJYt8Da8pS4MHtIpzzi+LYUHrl8v76iUt6lFs0SYOHj7hHdtn0UL4CjSFz5aA7Oh4xqw/vNvFZStV8Y18pNYk8t16c0268YZK2mhk6zUWxEYPuy3ecWO/vIfdwEgMkY/Tr1p0mvLEl/Pc2/sdl+K+6J3LVeTjfixzpvRUoWx0feTd2+cdWrpsq8eZrTHZBQceNwI6KzdVSNBZB+kEMpsAwSlKTJFPFiHcaOjf0l12Ib+ZXEQ+P99wpos3ZOFFFbZMx1Bl7io7nTWasOYqWbKkJ/5FW+RT862rz6qoJvJar149mjt3ridW+rFQa44fA7kdsFip823od1TYrw1Fw5KPxVk+Os6XrQjh06+f0N34LPMwXbwiv6NewqLytFnymdp3tIT8MP1HYn27ec9RemTqbzTz961xxyB5o7Zp5QI0oHUValgxX9zRzTBpOnL8NP20fCtN/3EtzVm0nvYfOu5Z8F0Q9c4Rnyu9YMkXK/zVKFeQRj/ahq6uXMw5+n2HT3p5+ujXv2ne0zdRqXxZqNhDn1KLGoVpcs8GNHneeqvI165OMar91FdUsVA2er5jLVq14xA9O305db+hDP2vZUUq1PMTuqFSfhrVsRbN/G0bjflyFQ2/vTqlT5eGHn5nMTVhfrdUpsI5M9OpszH08ler6L2f//b+Xr7QlfThr397Yt2qF9vE5Wv9rsP04NsL6c8t++nDPg2peJ7M3r83/HOEnu94FWXNmIa6vvIjlS2Qnf5vYBPKlpFPi8QeKRQiHzNb8+qdNGXuGhr8/kJ6vP1VdG+zitR66P/RPweP06h7rqXPfv6LFq3dSQ/dXIM6NCxHtwz+zDuxEyfybdlLs0bEinz5Wo+hSsVzU7cW1WnCZ4u8I7F929elLJnSEVtaDhz/DZ2JiaFnHmhGV1UoRPmaDPEE2V531KfShXPR+q17afKMhdS2cVVq16Q6tXrwNe+25CcfaE4r/9pOL03+jnre1ZBua1aTrr71WerUui4Nf6QtZc4YezGLEPn4uO6gh9tSyaJ56eFBU7xTRpNe7Emr1m6jPk9OpAEPtaH2ra+hm24fSseOnaRfvh5Fu3b/S0NGTqP1G3fQXe2vp2NHj9N7H31H7Vo3oOpVStLgYVOo5U11qNG11Shrlkw09f3ZtHHDdnrkf3dQ/rw5aODjr1GePFfS+HH/o5ta9qO8eXJQ8+Z1aMWKjbRw0WoaMvgeKleuGN1191Bqc8u19OgjHShfvlxOp6ecK3P0Xry8RL42LapT/z43xh271HFkwYQdw7OvO1kwYT9XfIMpn8+e8eWf3u/yw1Zmd7S9yjs+VyBfdt9jo67lJzufZxHxiUdaUIliuYkXwR9MX+yJOonxsNP/fg81I/a7l9gPW17wzaG8UOZH9nl18NBxmvTeL57gys+d7WpT7/tv8DouvjXxk/9b4glz/+vZxLPECyrC8tHeLg9O8o5DC6GNrQVnf7/SE/n48gzV/x+Ldo8Nm0G5c2a+SOSb8eUf1KRhBU8g4nq2dNkWYmsVrm/ceT35aEvvd7Zs4nwPfX5WnEWdydcX30768Yzf4m6IlMvHdAmArgz5SPIX3yyn8W9+F/r4d2KKfGzV9unnSyOqltmyZvD8GubKeeGWXNtxXRb07727QZzlmc6/XESJ8flo3MgOxH4x5c0F+XX+bceug54fPnHrr3f09sRp2rf/qOcbk+vy8tXb6c/l2y7yF6qKYlw3uY4/PmyGF41J5KtYrmC823nlNHF6Hh823bvxNzaMKl7bVNuLmm1uu+wvjS0jbbfMmpAllshnuu1YTteufw7R8DFfRWwZe2+nBt6Nsmzpm1iP6HOb3VDJcw9wKZ6TJ89QrpzRPf7wxDMz4vzX8g3Zr42561JkLdnG6XfZAVvR8TE6nf8t3eLZRWBITJHPVijREgCSm8gn/OIJPkKQki3ZVFFFV7amsvTzQcf1ja3m7rzzTu/mXflxuXjD7/IQOSwh0rVr186rv/wIMc3mO04nVusETg7T5JNPXEzCeWVLQdVK0Oanz0/k43hN7F3aoFzu8mUZfseBVZGP4+FHHOM1iZVCPBY3L5vapAiff3f1mWhr3/x70KP3LmEm1Xc27D5MD729kOasiHXfIx6+pbVi4ex0e93i1LlhaSqSK7IxmP3uTf5mOf26ajstWbuTtv1ziGLOxlzwvUf/WfGdZ5Ev9riuEPp4cZQh7RX02L1NqWeH6yiDcrTVxHTR+r3Ua9JC+mPLAWpSpYDnw27Wku1UsfCV9Eq3OrRk079Wka9asZzUccKP1K1haXqle12aMm8jPfbBEurWqLQn8hXu+Yn3vyfcW5c+WbCZek9ZTI+2rEAHj52ht75fT0PbV6PezSvGGXK0f/EH+nbVbrqlVhGqUCg7HT151rOAG37HhUtFlm7aRw9NWkQnTsfQj0NvogxpU9PYL1fRsOnL6YVOV3m36d7+4g9UvlB2+nbwTfGy74l8vT7yfAAKke/Zj3+jDwc0pxtrFqWuY+bQ98u20qA769In89fSqbNn6a2+zahs4ZxUq+cUz2WJXuR7gSoUzU1jet1IKzbuplFT51PmDOmoz+316NpqxejBUTMpfdo09HyfFlS2aG7KfcNgypcrK337ag/vvx/NXkpDXv3aE/muqlSUHhj6AXVtXYdGPdKGpn6+iIa9Mot6djSLfGxYM+bNr+n1qXPjiXxVKxah98b3pvm/rqKOPcdSvwdbU9cO11PDm5+gY8dO0MpfJtC69dvpsSGTvZNCzRvXpMyZMtDhQ8eoTKmCdPLUaRo0bBI9/+z9dGuba+nkydPU48EXvN+fe/Z+ypkjK3XqPIzYqvqVCY9Q0xv/RzWql6Emja+iM2fP0skTp6lBg6qUK1d2anlzf+rcqTkN6H8XZY7Af2Qi9Q2Xl8jHNziyA3vZEoxB88KSnffzonLhb5vonQ9/vWiByRY8Ax6+kWZ/v9oTkGyP7DC9RLFcF93Ia/uefz99Ooa+mrsiTmwU/rn4t/6DP42zMnQJK6W8w8LVmGdv94RUttRTj5WOebY9nThxhp4aPjNelvm7BvXKeLd4ut4Syv742LedePh247q1StDTIz+nxUs30+QJXT0rQa4//+w5REuXb6PJ7//iiSiq0CUsm/Lny0aNG1YwCmrsA6tLh3q0aMnfFwnJLOC0aFrFM4dm/37Tv/jDc+jv9wzu34quv7Ycpf3vanLx7oGDxzwRiG9w5htVv/lulSc2RuNJTJHP70ZkW1506bSJfOoN3Hw0u+8TPMgm3HN7m6vooe7X0/xf1nkXYfg9LPjx89OC9c4JYmvAfr2aEVvc8QahEKpFfTCJfOyEVoiKHBlbCPLgzBeAvD55Pv26eGO8NLDA1+7mmlS1cmHv0hD5YX8t69bv9i4ukjdXnDMhvZhYIh8L/3w7MR+Rlh+eXPB4smbdLpr68aKotatIWCTHb3iMvrXVxZcrhcnL2Ne/jfMByWPz2+M6e7ey43EnYLPIy5s3r3dhgnqUTv0uqHhnsv4RVldsRRTmEUdMc+QwH1NzFfkiubhDl3ZOU65cuWjr1tjNzTAPlws/e/bsCRNM3FFclZMs8vFRSv637jilrtxtApYpwTprrYTwyefi18/v+KlOaBTp5FupVU5y/bFZhQo2NpHPxNBV5NPlwUXk43bLaZNFS/Gdau3oesSW88Jto2PHjvT557FzIdPNzX6VXdd3+B2XDtVwkuDHp8/G0Hs/baLHP1hKew7H+tYTD88Bs6RPSyXyZqF6pXPT3deVpvrlL1z6ZsrO1r1H6MtFG+mn5dtpw879tPWfQ97lZLw+4iO5sT73hLh34XiufOnGfzfDUfH82Wl4n5upxXWVnSykeFObLfVYdKtbOjddX6mAdwnFz+v+oV/W7aVnbq/u+U0Wx3VrlshFzZ6b61280axaAe+47h31ilO72sWp1hOziC363n2oAU2Zt4Ge+uiPOEs+Fvm6NCxFr3SrS9MXb6Vekxd5Il/lwjmo3dh51OXaUjS8Q03Kd2VG2nvwBE2at56Gz1xJj7SsSI+0ij31snb7QapdJk8cRrZAvP/NX+m7lbtp1sDGVKNETuryyk/0w6rdNObuq6lcwWwWke9DL6xYkW81Df/kd/qg/410Y81idO/Yb2nu0s30co9GNGfJ3/Tpj+tobM/GdEejclSnV6xf4kGd6tNnP66hhSu30/djO3kWnDW7v0nVS+Wj0Q81o8J5stKmnQeo46CPKWvGtPTO07fR4Dfm0pFjJ2nEQ80pf84sVPeeCZQ3R2b64Y2elDdnFvrom6U0+JWvPJGvzfVVqdWDr3hWe2Mfu42mzFhAo978hh7s1MhoycfriPGT59C4Sd/8J/Ll8Sz5qlUsRlPH94on8nW5vRE1av0kHT16gr75+Gn6Z88BmjztW1qx6m966+U+VKpkQTp9+gxt276Xlq/cRIOGTqIxIx+gNjc38OrmPfeNoCOHjtJzz/agnDmzUce7h1LaNGnovamD6bb2T1LBQnnoqcc7U4mSBenokRN06PAROhdD1OqWAXTLLfXpro7NqHKlkpTxPyvEJNbck6/Ix4vZbFkv7O7xzbar1u5MML4sDBUskMNbAF/Kh4U+PsYUiUP6S5nuaMbNF5XwI/wqyWGbbr2MRvzRqAOcvsyZ00e08Of4r6penPjCFRYSL8dHbfd79x32BNdIHuZZ9+pS8UQaWz/S9c5rqHTJ2AGahal5P/9F835eF0n0zt9wOq+pXZrmzlvt/E3QFwUL/o6PmkdqRRc03oR4n8XbPLkv3LDN1tfrNvwTUZtLiPQhTDMBFk17dL0uqojYRylvCPHDfe+kcV2obOlYP5Z43AnIli7yEUMhkrEPNX5UiyVVIOObUXmB3rRpU08AiFQYc7kswT13/m+6inzRii85hSMEt0qVKtGqVat8/aWpQp+ryKcT29Tyj5ZPvmiw1/naE5dOqAKXLj4hQvFxWJu1WkKIfKq/PlUA8xP5xLd+opkQ9cK04UjzHY3yTQlh8EUMA9//nd78fj2diTmnzRILfnzRa7b0aShX1nSUI1NaypI+NV1xng3wznki0b+Hj9PBIyfpyPFT3m25571rXf+z0BO+9v6z1vP+LlntqTfr8m+Z0qeh3ndeS/3vaUJpHU8w8CUinJcPft1MHz7ckNpcXcQTBxf+tZeuHfI13dOojOcrj4/X9mtVieqWyUNNh8+lPjdVoGZVL4h8T99WnVqOmEs/rtvr+cbjCzGOnDxLA26uFGfJ14Wt/LrViSfy9WhSnga89xu9+9MmypIhjXcJW/NqhejlrnXopufm0Oqdhylf9gx08sw5urpELpo54IZ4vL9fuYvuf3MB7dh/jLJkSEv7j53yjvi+dm9d2n3oBN0+5nsqX/hKgyUfi3xsydfRKPJNG9DCuxX2kde/o7Xb/vWO/B48eooK5cxML/S8gX5ft5vGfrKI8l6ZkY4cjS3L2hUKUadmVWjKl0tpy66DdOjoCboySwaa92p3evWzhfTm9EWU9opU9GD7evTmjIWUO3tG+uGNBxWRrwoNfqAFdej3Nv22YjPlzJaJDh85QcdPnKLHetxItzWrRVe3fZY6tYl/XDdW5JtNL78dK/KVKhZ7XLdahWI0dUJ8ka9nl2bU+7E36YvZv1G6tFfQLTfWoevqVaSRYz+h06fOUI4rM9ORI8epdYu6nuDnKvJ9/eUL9Nn0+fT00ImUKVNGypQpA+1j336jHqSaNcpSn/+NpSVL/vLq2aS3HqdGjS5YZyah/iH5inxJCCKSAgIgAAIgAAIgEIIAW3k+1a9liBAu/vS7+Wuo3+BP434YP+pOalC3dFTjQGAgAAIgcDkRsFnyseDPx5+jcQnM5cQ1sfO6++Bxuv+NBfT1sp10lq3tdI8qzAnBjviIrXTsli31/hP4Yo/eno/1vee9f+EG3fgi33/fUOx/06a5gm69vgq9OKAtZckU65/N5WGRb+K36+jg8VPU88YKVKZAdu+z3QdP0Mjpy6hQrkyen7xf1/1DzWsUodIFstHzM5dR02qFqHKRnPTejxuoTpm81LZOMdrx73Ea9/Vq71s+urxlzxG6vnJBurFGYfrf5AXUoEIBz7rx9417aer89XRTzaLUqlYRTxCcuXgLzfxtK504E0O31S5K3W4o6926O+2XTTRn+U4vDffdUJbqlL1gySfy9/eeI/TGt3/R7xv3Ud3Seeih5uW9G305zSaR7/Dx0/TE1IUe5xGd69HPq3fSF4s2Uc8WValy8dw0ac5KWrl5L/VsWZ3KFMpBO/YdpY/nr6Hvl26lszEx3js9bq5BV2ZJT298vpSWbdxNPW6uRTPmr6aCubPSHY2r0LL1u2j6/FUUE3Oenuh8HVUpnZ927TtCE2cuohUbdnsi3/Rvl1OWzOloYJfGlD1rBlq0Ygt99u0yqlWxMN1xY03atusGyyEMAAAgAElEQVQAvf7Rj3Tg0HGqWq4Qrd+8hxrXLUdXVy1OT4+dQdfULEPtW1zt+TbkJ+bcOZr74wr6et6fdEvTq6hg3ivp/ek/UdGCeej+uxvT2g076PUps+mmxjXohmuresdux735Ba1Zt43a3XwN3XJTHdr49y6a+M43tGnzTqpWqSR1vqspbd++hz6dMZ863tGEatUo68Xz9sRZdPLkSbrttuu9Y7evvz6TUqdJ7R3DZRdJv/++hj6dPo/27D1IDepXpY4dmlCWLJlo9Zq/6d2p39CZM2ep10PtqGSJgnG+El3qbCK9A5EvkUAjGhAAARAAARAAAQ0BdocxdsQdUWXDPii793nXcxrNDwuILCTiAQEQAAEQAAEQIFq746B3M+yc5btYkrv4UQW6OJFPCHexN+TSf0Jd7LHc/0Q+SQT0BEG+ZEO6Sdd71zvKe57Y63CrhhXp+b43U4E8sSIdHvIV+cAHBCwEIPKhioAACIAACIAACFwaAhXKFaC3x3Wx3godJHXszoBvNOYLYPjhC3N6dmsYJAi8CwIgAAIgAAIpngDf8Prkh0tp+uItFKMqfefPEXsdPsuOyNg67z/LPPXY7QVx74LVXtytuWyll5q8SyWOHT/535Hd/6wAz52jDOlS022Nq9Kg+5tRAcnVSooH75DBP//+l3pPWkCl8mWjKb2i68rEIXq8krwJQORL3uWH1IMACIAACIBA8iSQO1cWT+ArWjhn1DLAvmdY4PtjxTYvzNYtqtOQgTdHLXwEBAIgAAIgAAIpicC2fcdo3NdraOIP6+ng8dPs5o1K5s1Ct9ctRmUKZKXV2w7S579tpk07D8b63FN864mLNeKEvf+s+TKmvYIaVitKTWqVoJxZM3jHPz/9bgX9s4/9ip+nPNkz0b2tr6Yet9aj3Dkiu803JZWDmpcjJ87Qss3/UuYMaalGiVwpOavIW/QJQOSLPlOECAIgAAIgAAIgYCMw8eXOVKt6MdtrgX5/bNh0mv3dKu+ba2qXoldGdwz0PV4GARAAARAAgcuNwIFjp+mL37fS2z+sp1olclGH+iWoQqErvcsgDhw9RRO+WknPfbqUzp49+9+RXMXXnuYob53y+em5+xrTVeUKUJrUV9Dh46do9aZ/6MM5y2jT9n10X9s6dP1VpSlbZncffJdbuSC/IBAhAYh8EYLDZyAAAiAAAiAAAhESGDn4VrqxcaUIv9Z/9uKrc2nqRwu9H0uXyEsTx3Wm7NkyRjUOBAYCIAACIAACKZHA2Zhz3i2waVKnovRproh3mcDcP7dR34m/0LrtBygVxbfmu/go7znvltn7WlSjkT0ax12qwMzY2v7k6bMUc+48ZUzPt9FekRJRIk8gcKkJQOS71CWA+EEABEAABEDgciLwyENN6e7b60Y1y+9/sohemDDHCzNrlgz09vguVKZk3qjGgcBAAARAAARA4HIksPvAceo78Wf69JcN/12godywKyz5vKO85yh/jsw0vHsj6tik8uWIC3kGgUtNACLfpS4BxA8CIAACIAAClwuBzh3q0f96NolqdufOW00Dnv4sLkw+ostHdfGAAAiAAAiAAAiEJ3Du/HkaM/NPevObVfTv4RN0/MRpOhdz1vPf592ee/4csU1e6lTnKVvGtFSzTH4adf8NVKlEnvCRIwQQAIGgBCDyBSWG90EABEAABEAABIITuKlJZXpuUNvgH/p8sWzlNrq3z7sUE3POe2tw/1bUtlWNqMaBwEAABEAABEDgciew68AxWrJhD63eeoC27z1Mx06c9o7fpmKl7zxRmlSpKGumtFSyQHaqViovXV2uIKXjq3XxgAAIJDYBiHyJTRzxgQAIgAAIgMDlRuCq6sXorZc7RzXbu/85RN16v0O7/jnkhfvAPQ2pR9frohoHAgMBEAABEAABEIhPgC37Tp2J8UQ+8VyRKhWlT5s6ni8/cAMBELgkBCDyXRLsiBQEQAAEQAAELhMCxYvm8gS+3DmzRC3H586d8wS+ZSu3e2HeenNNGtSvZdTCR0AgAAIgAAIgAAIgAAIgkAwJQORLhoWGJIMACIAACIBAsiCQOVM6mjiuC5Uvkz+q6R045DOa88NqL8z6dUrThOfvjGr4CAwEQAAEQAAEQAAEQAAEkiEBiHzJsNCQZBAAARAAARBIFgTGjexA19YrE9W0jpkwh977ZJEXZplS+ejtcZ29G3XxgAAIgAAIgAAIgAAIgMBlTgAi32VeAZB9EAABEAABEEgQAglxCcZ7Hy+kMa/M9dKbPVtGentcFyqF2/sSpPwQKAiAAAiAAAiAAAiAQLIjAJEv2RUZEgwCIAACIAACSZxAw/plaexzd0Q1lbO/X0WPDZ0eF+arL9xF9a4uGdU4EBgIgAAIgAAIgAAIgAAIJGMCEPmSceEh6SAAAiAAAiCQJAnwJRh8GUa0nmPHTtFDAz6gZSu3eUE+PfBmatOierSCT7bh7Nl3JNmmHQkHARAAARAwE7gyeyZKlzY1EIEACIBAUAKnU3W4980Ld18H/RzvgwAIgAAIgAAIgIBCoH3rWlEV+Tj4mJhz9PiwGVSmZF66r8u1YE5Et9/zBq3ftAcsQAAEQAAEUhiBRd8+AZEvhZUpsgMCiUTgdKrz589D5Esk2ogGBEAABEAABEAABKJFYPnq7dEKCuGAAAiAAAgkIQLlyxSAyJeEygNJAYFkRAAiXzIqLCQVBEAABEAABEAABEAABEAABEAABEAABEAABHQEIPKhXoAACIAACIAACIAACIAACIAACIAACIAACIBAMicAkS+ZFyCSDwIgAAIgAAIgAAIgAAIgAAIgAAIgAAIgAAIQ+VAHQAAEQAAEQAAEQAAEQAAEQAAEQAAEQAAEQCCZE4DIl8wLEMkHARAAARAAARAAARAAARAAARAAARAAARAAgeQj8m3ctA3FlUIIpE+fjgoXypdCcoNsgAAIgAAIgAAIgAAIgAAIgAAIgAAIgMAlJ5B8RL5BQyfQxMnTLzkxJCA8gd9++QAiX3iMCAEEQAAEQAAEQAAEQAAEQAAEQAAEQAAEBIHkJfJ98Ml8ypitFIovmRI4f/4c/bvrd4LIl0wLEMkGARAAARAAARAAARAAARAAARAAARBIqgSSn8iXNVfVpAoT6bIQOHP6CEQ+1BIQAAEQAAEQAAEQAAEQAAEQAAEQAAEQiD4BiHzRZ4oQTQQg8qFugAAIgAAIgAAIgAAIgAAIgAAIgAAIgECCEIDIlyBYEaiWAEQ+VAwQAAEQAAEQAAEQAAEQAAEQAAEQAAEQSBACEPkSBCsChciHOgACIAACIAACIAACIAACIAACIAACIAACiUcAIl/isUZMsORDHQABEAABEAABEAABEAABEAABEAABEACBBCEAkS9BsCJQLQGIfKgYIAACIAACIAACIAACIAACIAACIAACIJAgBCDyJQhWBAqRD3UABEAABEAABEAABEAABEAABEAABEAABBKPwOUh8rVsVpX69LiBxr3xPX05Z3ni4UVM8QjAkg8VAgRAAARAAARAAARAAARAAARAAARAAAQShMDlIfJ99s4DVLJ4Hpr55R809PlZUSX5xoudqHatEvHCfrBbI+ra8RratmM/tevyeuj4OI7ixXLToOEzafHSzVEJT01z6EAdAoDI5wAJr4AACIAACIAACIAACIAACIAACIAACIBAcAIpX+TTiXBC9LPxOnb8NI146Wtf67/EEPlGDr6VbriuPB04dDwqQp8uzTYW0fgdIl80KCIMEAABEAABEAABEAABEAABEAABEAABELiIQMoW+YRF3R/Lt1KPR95LkPKPlsjnKjz6ZWLxkr+d8inS7AIkmtaPEPlciOMdEAABEAABEAABEAABEAABEAABEAABEAhMIOWKfIkh8DHuaIp8WbJkiIqlnq0awJLPRgi/gwAIgAAIgAAIgAAIgAAIgAAIgAAIgECyIpAyRT6dwMeWcstXbY/YJ1/tmsXpmSfb0OYt++JZywUR+Z4e0IqaXl8p7ggwp0kIewMfbh73v6Phd8+vGkLkS1aNFIkFARAAARAAARAAARAAARAAARAAARAAARuBlCfyCTHu10Ub4gS9aFyEIcI4fSYmnp++ICIfi3pFCuWkKdN+pVcnzSMW/fjmX/5344blPZFv6kcL6IF7GlHmTOlshRfv902b9zpf8gGRLxBavAwCIAACIAACIAACIAACIAACIAACIAACSZ1AyhP5VOJC9OO/h72dVieOuYp8OqFRtjjMnStLIEs+Fgcf/99Nnhi4Z9+Ri/Im/x5JLQwiGrqGD598rqTwHgiAAAiAAAiAAAiAAAiAAAiAAAiAAAgEIpDyRT4W4WpULepZy23Zvj9OGHPFdOZMTJzlnRDl5FtuXUU+3XuyAHn69FlKly5NnFgnfsubOyupF2qIsPxu/xUi3z97Djlb+DGTSL9z4QmRz4US3gEBEAABEAABEAABEAABEAABEAABEACBwARStsgX9JiuepxWh1N9x0Xkc7EmlP3zqT751NtwZeHRVOSRinWRfudS9SDyuVDCOyAAAiAAAiAAAiAAAiAAAiAAAiAAAiAQmEDKFflkSzjXo6cuIh/70WvTskacdZ2LyKd+YxIP5Us4ShbPE6g01SO7kYp1kX7nkliIfC6U8A4IgAAIgAAIgAAIgAAIgAAIgAAIgAAIBCaQMkU+IfBlzpSe0qVNTdt27Hc6suoi8gkRjFGPeOlruqV5VapdqwTN/PIP7UUfo17+xruVl9PC7385Z3m8UhLWhmnTpiYhRnI68uXNftH7Jms/3d8jFesi/c6l6kHkc6GEd0AABEAABEAABEAABEAABEAABEAABEAgMIGUKfIJkez9TxbSXe3rkqtfOheRjxHze2xpx8JewfxX+op8381fS107XnOR0CiEyBzZM3nCX9PrK8WlM5oiX9BbekUVcrV+DFLlIPIFoYV3QQAEQAAEQAAEQAAEQAAEQAAEQAAEQMCZQMoT+dgyrn2bWvTChLkeBb6BNtoiHx+/ZVHOxZJv379H4y7+eHXSvHglM3lCV/r086Vx6Vy1Zgf1eOS9OBHRuRiJLrphN1KLvEi/c0krRD4XSngHBEAABEAABEAABEAABEAABEAABEAABAITSHkin4wgqGDlasknx+Hik89WLMJnnzjyGw1LPlucl+J3iHyXgjriBAEQAAEQAAEQAAEQAAEQAAEQAAEQuAwIQOSTC/lSiXxqvNEQ+dii8aamlemZ0bOIb+tVhUTOt+5vQhid+8OqOB+D0WoIEPmiRRLhgAAIgAAIgAAIgAAIgAAIgAAIgAAIgEA8AhD5LrXIp7M2FD7/glRW+XZd2d/flGm/Eh8TFhd8yJeQ6P7W6fY6dG+nBnT6TAwNGj7TEwij9UDkixZJhAMCIAACIAACIAACIAACIAACIAACIAACEPmMdcBkQedXacIe19V9H9aSTxcm50ENV76FWL75V1j4LV7yt+cjMFoPRL5okUQ4IAACIAACIAACIAACIAACIAACIAACIACRT1sHhEUd/ygLXvxvYfGWNm3qqNSfM2diiC3s+NHdvBtE5BNCHYfFlnc3NalMbVrWIN3tuLrjuX6CYJFCOb10qheGRAoBIl+k5PAdCIAACIAACIAACIAACIAACIAACIAACPgSuHyP65qEO3H5RWJUHBbYihfLfdGxWJvI9+28NdS+dS2SRUeR7v69b6QmjSrQuDe+py/nLI+XDSFkilt8ZQGT3x36/Ky495lP65bVaepHC+i9jxdFBQdEvqhgRCAgAAIgAAIgAAIgAAIgAAIgAAIgAAIgoBJI2SIfyjtpEYDIl7TKA6kBARAAARAAARAAARAAARAAARAAARBIMQQg8qWYokwGGYHIlwwKCUkEARAAARAAARAAARAAARAAARAAARBIjgQg8iXHUkuuaYbIl1xLDukGARAAARAAARAAARAAARAAARAAARBI4gQg8iXxAkpRyYPIl6KKE5kBARAAARAAARAAARAAARAAARAAARBIOgQg8iWdskj5KYHIl/LLGDkEARAAARAAARAAARAAARAAARAAARC4JAQg8l0S7JdppBD5LtOCR7ZBAARAAARAAARAAARAAARAAARAAAQSmkDyEfkefvQ5mjV7KaVKnSWhoSD8BCRw7NBWmvHRaMqfL1cCxoKgQQAEQAAEQAAEQAAEQAAEQAAEQAAEQCBhCRQvXjxhIwgWevIR+Xo8OJh+/2NtsOzh7SRJoHuXZpQzR9YkmTYkCgRAAARAAARAAARAAARAAARAAARAAARsBPLnz08NGza0vZaYvycfkW/p0qV04MABaty4cWICQlwgAAIgAAIgAAIgAAIgAAIgAAIgAAIgAAIgEEdg0aJFdPLkSYh8kdYJiHyRksN3IAACIAACIAACIAACIAACIAACIAACIAAC0SIAkS8kSYh8IQHicxAAARAAARAAARAAARAAARAAARAAARAAgdAEIPKFRAiRLyRAfA4CIAACIAACIAACIAACIAACIAACIAACIBCaAES+kAgh8oUEiM9BAARAAARAAARAAARAAARAAARAAARAAARCE4DIFxIhRL6QAPE5CIAACIAACIAACIAACIAACIAACIAACIBAaAIQ+UIihMgXEiA+BwEQAAEQAAEQAAEQAAEQAAEQAAEQAAEQCE0AIl9IhBD5QgLE5yAAAiAAAiAAAiAAAiAAAiAAAiAAAiAAAqEJQOQLiRAiX0iA+BwEQAAEQAAEQAAEQAAEQAAEQAAEQAAEQCA0AYh8IRFC5AsJEJ+DAAiAAAiAAAiAAAiAAAiAAAiAAAiAAAiEJgCRLyRCiHwhAeJzEAABEAABEAABEAABEAABEAABEAABEACB0AQg8oVECJEvJEB8DgIgAAIgAAIgAAIgAAIgAAIgAAIgAAIgEJoARL6QCCHyhQRo+PyTTz7zfmnfvl3CRIBQQQAEQCBKBEaPfoFmzfqSJk2aSKVKlYpSqAgGBCIjsHHjRurWrTuNHj2Kateu7RsI192FCxfTxIlvUI4cOSKL8DL6Ssf2xIkT9OSTg6hDh9utvC8jVJcsqzx/nDBhQqL0x0Ha2iUDksQjFu2nQIH81L9/v3ipFb/xH4cPf4YyZsx4SXJz4MAB6t69B9WtW/uiNHKCkko6LwkcRAoCIBCKwLlz5+jw4SO0bds2WrduHdWsWZNKliwRKkz+GCJfSITJSeRbvHgxdex4N/XocV+8QSoxJ0QuuMWkqVatWlEf1MVAXaxY0XhhR2uRbpsIuORf90600ifCFhOSzz//4qL6EDSNorxatWoZV69E+Fu2bL3ki0eRvl69ehlFY3mCNmjQkzRx4tvUvfu9gRa9Iox69epBnA5aiaT3ua7v2rU7Km3fpS8J27YSs65HwsbEQIwH06ZNjUiY4LS88cZbXslVq1Ytwdo5x1O8eImL2hTna8CAx+j550emCGGVy6N//4FRESZ4TP/ww4+cyiQhRD55fJG7gkjrmtqdiHG2Q4c7Qve1zOrxx5+IF4U6R5J/FP3F0KFDqFGjht5PIr9LliyJuPxsZRakfiTUnE6wGjHiOS130/zKdTjg77kNPP74wLg2HSTfIp6g+RfpXrZsmReEKX+6fERD5NO1QXXeEjSehOr3XcsyyHsJIfKJ/O/YsTNwmerSbpvbR7NPkuPn+j9//o9aYVFNJ9ejhg2vs47nrnMeXTuycZDTJJfBLbfcHJU5XZB6pUtrkHIKwl63DvJLq5o20zxHDcOvrfC7fusdl7WQKT7++6UU2YOUexDu0Qo3bDgxMTE0atRomjRpshfUU089SV27dg4bLES+sASTk8gnFmXqRDvohEhe3EXKz9Th6yaJ6mDtF6dtcgaRL5aevLAJu0CPlsinW2y51C9bmbtMaGSR7557ulKvXr0pd+48TotkkcadO3fS4MFDaN68+c7CqV9b4oUmP0JI8WMhtyfTAtuFpfqO2ldwWb/77lR67LGBF+2o28rPZZInhCdePA8bNoQKFiwYSbK9b1zEt0gmPWqCwoRh69vUthmJyGdamAcR+cS7at79xBBbwdnqC3/PgnvevHmpd++HyVTH1fZvSqstPba6H/T7oO/LC/1vv/3+IuHJFJ6af1WwUL9T33cR+YKO+YUKFYxY7HLh5rdQc6lXchy28UN+V4Stq/dBFr8cprqAVEU+9XeXchJpVed0tn5GZa6bE7gsYoPOJdV4RT2Ty4TH06efHkLyJqKtjujSYRsX5ThZGOI67PIEFd/UME31Rh1X+L3t23c4z02i0e+LesrGAWEeW38QVuQzla0t3iB5srVv1/HU1D+b5keu9V+Eu2/fXt++Vx4fbeO3aEc8Hzty5Kgn8pw8eTKeRaPol5o0uYHGjHkpHlK5H+H0ZciQIVEtMcOKfLr+yFRnXPpH+Vs5bWxQ8MUXs2jYsGetG6Y2kc+vD+Y4ly1bTt2730+uG24mC9Wg8wzdOBqk/Yl3dWsSPrUgxHzbPMm1nQadR5jildvY9u3biQ1fTM+SJUtp3Ljx3s8NGjTwRL60adNqX8+WLRtVrFiBUqdO7YsRlnyR1DLpm+Qi8vntsPp1CtwgtmzZ5rxbHnYnN8hENpKig8h3QeDjzufWW9t6x7rCWE1GU+QLcsTGZUfObyDSiQZcp+SJDP9bHGOLlnjAYaoDlWkgdRF1XN5xbSvyYlA3QRYDn24R6NePuKQx6ELUNOjbJh9yudsGcp3Vs2r148pWV+5BvuV3XTjKYfoJnX6THS6LOXPmUs+eD1yURL9Jpo0nByYvpnULZF0e1fdEPLqJquskzsQ+7PdBy5TfVxf0Nqsu/sbU/3H6R416weu3WCy09alhx9wg1g6CjU1wsS3OXfp+XTkw12LFihgtXTjcZ54Z7onL6tHlSPsnOR1yf/LOO+96u/ZCvJLLfP369d6pi7vuupP69n3YWxzzcWDdcUZTPuVyD7IRoRMb/UQe0Z5tZWrr/0S704muLht1Mgc/kc+VoQgvGuXul3dTf+NXZrY2mxD9vqlfC1o2QTcMbP2prr6YrD9tcwOOy7TpbRP5bGUi8qGGI4+nbLEeZH6hplWELc9bZX7y+qdatape/+PnYkS0I97UHTlyFPFpGBbzxLFlsX5gtxC8TrSNNbayjPbvYUU+MefijXabKBZU5NPNo3Tjmjr3cRXEuXx5LAv6qHNem8inWtO7jM2RbAa5bKbY2qgoz4R0T6KOg3L/5DI/di0vF6MJDgsinytRw3vJReTzWxSZGpxoVJx1V19TYUQ+10EyTJFd7iKf7sh20MFJ5Z+URT7dYlk3aJkGXN5d69w5dhc7kmNDKivThN5V5NOlIajwY2o/sojpN4CI99QJpp8wYUujupCyTahMaZDFD53vHDkdvCOtHg0zTcTF3yOZnPC3LhMUv0WUizWnabHDC3S/31TW8kJIVw42kc800XeZwIpJmN9xbZtgEVakC/t9JOOT2nYiFfnUsjHVV9tC2yayyXkMYu3gwibSvIuwmQEvSLnflv1julj2mvIitwlT3xjJ/EUVZPmINR8/52PoAwf2ixMjbXVe5Wqy5PNzWSH3cfJRb1N7UNszv/fhhx9rj3TZ2pRt3mj73ZZ//t1mAeNSN3XvhOnbTeO+PGa4lJlpnhHNft9vfArrj9ZVuHA9LmgT+Ux+9eS+Z//+/d4GuM1CiPsDcfrD710xX2KOsm8/Xf2R+wV5s0G0A7lvMJW92k+p/Z/YOPBzqSP3I9Onz/B8t4r+qXLlip51nxDNI50bRdru5O9sG/CycGUTetV5rSza+M1Lg66jXPujICJfmL7IVA7JSeSzrdFcRMAw9VGuW35GEmHiEN9C5IsGRYcwkoPIZ5sg6Tpn8Y3N9FtFZIvLb6Igq+vcWZmOBToUi/eKbqAMIvKJzk32sWYbIFzTZjKTN3X86m6pLm22uIXQq4tbDA42iz4OY8GCBfEm8kFEPr9JStBJgm3HyLQw0n3nMuCqAwiXCT+qo2i/gSSpinzyot/l+Brn48svv/KsTHgS6rdYYUZ+Ip9a9yZMeMX3Egs/gY/j8uMvp4PjMYlJpjCC1lHRJqMx+TIxNlnA2EQNXV10mdAmlsjH1lS8E81+Q22PPOER+eLvf/rpZ+/yCbFQ8tvsEiJN9+7dvOPBNqHZlibX33V1LVKhSy1Tl/qqtk3bRFmXr6DWPELE0I3xIj39+j1CvXv3JeEnzY+nvDDzq/d+YpluA0zuT9iPb9asWej99z9wLdp479km5X5lbrMA4D5bWNjoeHFbYKsdF8HIZMln2gxgSw4Rt8lHop/IZ+un1D7UdGzXb6HP9WP8+LH0wgsvOltD6ua2OitPU9/O7dpkFSrC9mtrkY4ZNp6R9vt+c/eUKPKplry2eYXO2ktXvmo4ujk1i4XTpk27aB4kxqghQwZTlSqVjf0Qh5klS2bPZyhfVGKqE7Z5mzx+cGQserJV38SJk7x+We53XcaaiDrOEB9Fw5JPjFWmkw2u/ZOaDdM8Su7ruV+vWbN6vEu0bPMveYMmyHpVnvfbvpPHm6Riyady4f5T9dlsG0e5jFzWP7oq6WIkwWlk4wLxnD59mmbMmEn79u2jHj16UJo0Fx+9Xbz4N6+tMeesWbPGfcvHdPnfqVKl8m0hsOQL0YHwp8lB5PMTdzgPaudss+TwQxaJyKfbAY5k0aCmS7crH0Tk04lXtvzZdgpsv5sW7CoPkTYXv3EuC3d5McP/W3fToimcICKfKX+iHgY5qiDKW9cpy5MXXuCMHftynGWHLALwwse2U2sTZNWdUFsZ69qPabLlsgC3Wcm5tFceRIJY75jamkkYMaVR9E3qAli0XTU88Xc/XzK2yTgLexyfn1+SlCDyiXpuEhfUxZ7cvnV+22zWhFwmfNwoIS35XKylRL5GjnyOvvlmNpUrV9YT4uU2xkdZMmXKHOeGQi5vdlzO1o+JJfLpFkeRinxqO3NZeLn0MbZpkkGrsTEAACAASURBVMsmiRqGaPtyXXMNx7bB4zdO6+qQ7X1OO9chv77WpW7K4o6LnzM/ccpPIDJZ8tnGOpE+efHuYsm3efPfvjc02za3XC8sMQmxuvFIFZ5c65aprou41XFSJ8bJc2jXS0p408nWx+rSpo6F0ez3be2ef4/GXD2sJZ/LkWouN97wYVcGLpZ8riKfHLda1rp+XB5revV6yDuGz4YE/EQy/7X51RPx2eb1Oos+PwMQlaHLWONSn6L5TrREPpc0BbXkM9VZtTxdLfl0Y5jLWsRmJW4yADGNwbaxOcxaj781zctUUU8tD1M7cEmvrfyDGkmI9fbAgU/Q999/T2nSpKFnnx1G7drdGk+0+/fff6lv30dowYKFlD17Nnriice9d4I8EPmC0NK8m9RFPnmyYRoM5M45Z86cnik5L/ojWeTYRDAX3H67vi7fi3f8Oj2X23V1kxdb/mydqu1300JBlxaXCa+fGGgalE0CC3PVDWSuIp9th9mUHpdFRvv27eJVDdlip0qVKt5Eii2CeBKmW5DYJkJ+9U61DrKVsS6sSyHyuew82dqbS/8i1xuxyORF5IQJL9PMmf9H69dv8D3iJR+H4bBsrgNcRD62yBGOpHmnW31ME7ZIJ7KRWmXI6bJZ8sn9tSzYuYh8ahtR25OcDr9+x4+PbjJlmuiGORIp9xecbiHY5cqVy9sRZ2smfmQx0vRN7dq1bU0g1O+mfsdlx1lE7Lfz7FJfoyHyiUlrUMfqat9pW3CoY7vf7bqmDSVdHK5ChTyZD1rwfpZ8IlydPzBTe/MrW5PIp1ry6frKoJZ8bMXHvh/9ykItZ2Yn+ihXgU/wtm1wmsINK/KJOs7zY/mEi9q3C6a2UzCmDS6RT7lP4ttVXfxIJWS/b6rvrm0naHuJ9H2/emWbm/ltrui+FXEdPnzYS67YUBJp120KqBtK0bpRXcfLz8CD0ybfxKszioDI514LXUQ+uX1yX8/rUH78jqG7inw6cd9W3+W5ucnK27RpEFbkC+q/UebA6RZ+h4UYz/WXN5nluatcf5cu/dMT0U1+LP3GL1MtkNc/kRhJ/PrrAurduw8dOnTYE/HGjx9H11wTK/jzbbu88TN+/Cvev3kuOnbsi5Q3bx73SgmffIFYaV9O6iKfPCm1iXzCuWqsqfhU6zXsOiA2EcxGXO2Ugix2RNhyPlXBypQ+daJies+WP1un6ve73yChm0j5TWb8rHIEJ79FgujYTf4p5Im5q8jnMgjq6kdQ0de0KJJFLb8bOW11n7npjiwL03AhlJt2i3V5TGyRTx6cXMzTVTFG1Iv9+w/QK6+86u1E+wlDtnav/i7XX/k3l4HUReQTkyouS37UtPuJfJHstos8yHVLLgM/PoK18KGjTgp17UPuN20i3/jxL8cdv3GpC37WlJGKfGxhIQS1sNZSKg+xccITatlaQY5HPrq9YsWKRLPkM4k7kVryqfUoWiKfqT0Gade6+Ye68aNeFMLtcMSIUfGOXHOcrrvvzDdLlizUtWuXeLc6ygsCP+tyNX9h66YantwHXHfdtfTjjz95r4h2KP+us3Y2CT9hRD41ja6bbFyWOl+IHJ5pI8wmhJnql9/8Rh2rglwMIsdnmi9z+K+88hrxcXK+/V1dhDMvdQGq5kNOo1//LAQg4Q9Nd8JCDjsh+31TWUQq8snzsSD9iO3Yu2DLYaobgrb5eVCRT7Ye4jKS3X+YRGU5DZxGF/HWj4/aN4s5EqdHd4xaft9kNSZfBsRiDB/79XNTwG2MH7+5kcvcLUg9cHlXV95Bxg7ZslbUOzE/cInf1p+YxhN5Xuoi8pnEfdc5pjzmyGmOL0pW9X5in4zs6zaxRT61n9Nt0prKhC+w4k193txfuXJVXB74/TAb8GL+ZuuTTOk6f/48ffbZdHrqqcHeLbl9+/bx5ip8o64sAEYq8HG8sOQL2lKV95OyyKceSzT5MlGFNJvI4YfMJoLZcAeZMLiIRiaTXZsln21iq34v8mWbRNgECJNvExMX3S6LybxaZe+yANTtwKuLIleRzyU+Xf0IKvLxwMSLdr6WfuLEt+NNdHSWkuoxPr5i3ubgOai1o6ne+4nYwupQnjgyC3Xn12/haYo3TDs1WZva2rbtd3XS73dzKocVyS14MisOQ1h4qnGZLIoircMuEwkbV1PfobYPERfvTLJoYuqrVN4uAp8qOjBD+SbSxBD5/C7l4PSoPEyCtuDEC5h58+bH+SsL2t/Y6rXpdxE/T5h5J1dewEci8rkKcepiK1qWfGo+ZSHDb4En3itTpowXRLZs2eL6X9NY5rpQ07FX88tlv2bNGu1N0ur30RT5VEuuWbO+IvanJHxC8gKcLW1YMOK/sR8sUUdMm0IivZdC5POzsJPTw8IY97v82MZZW9vSbegJrlznhDjB/buwVlZv17WxtKXBpW+Xw5DrLp8qMPVnch/A8xibGJSQ/b4fgyBzdhtLU3sVYovLYlot/8qVq2jdMqi+lDnuoCKfnN5I2py4nVaszVz7cI5X16fq5odyGv3aqI69mic/gVB917YWiqQu2OazJv+tQS7ecL1d1jTemdbZJr6yDz1+Rx3zdu7cafXJJwwP1BMqLmVgmuuKtLDxAj/sNy537tzef1k8F8YMkfjkCzPHUvMkz+90GzPyvFpcpiNvKgftv+VyjKTvUzehIm0HLvN1DhsiX6SE//suqYp8ckNQBxJ1YBK7L9HYaQkjHoiG75oOF5FPtRTgvPNxCz+RT0xCdT4qbPmzdaqm3215MXUm8qBrEmdNC+9IBQuVgRiE5MHNlbuoi7LFaSRNUjf54zSwpdmYMS/Gc96vcpKFTHGkTx4ETOkxlZnfoGkKy9WST1dml1rkC7Ijr7sgQTCx+ZZR2am7lKLfkF0O6HjLaTBZwya2yGfrN+TJn3qsQq6/YiHL74uLC3Qin4ugqmOnK2tX59s6YUY3wRL1WfhNdO0PxKTHz7LR1PZdfJC5psPlPdnKg4+YqBP9SEQ+l0Wa7p1oi3xqu3TZNJQ3O0xW1jrH4JEcsYmkv4z2OKW7XEguczFPEflT24lN5BTjRLdu99Dnn8/yburlzSFXn3wcv2gT69ev9yxbTY9cLiZR1jTXiHTBYxorBBc++sRh82JUWDRNmDCeJk+ectHFG34iX5CxzaXdC0f6wom/TTQWAiDXFz+RT85DQvT7fnmLZKHrwkqeE7qIexymSSRTLWNdffLZyl9OlzpnMNV5dazXjd+qEK3yMoVtEvnkPlm3oWm65FCNR+bBfm0rV67kXcTBLk8upchnqk9hLPlEmK6bALY1nGk+JW/a69Kr9v2qhaj4hvt4PtZv2wR1aXvyeJc3b15iwwd+eFNGnHoQ/UwkIh+HFWbNZ9rgl+fJYg0nzwd5I5HX/3KabcJ4tPu+SMc8NR0Q+YLU5BDvJlWRjyuS6Lj9RBhxc6GrsGZDZRPBTN+LhshHVsTkjC0c/B7XTlUMovKNQH4iHzu75EmtrhHZ8mdbrJt+t02U/H7XWfPJ3KIt8skdNE8YhDDmJ/KxRRGLyUEvZuC4/HZ9XAdgMaCYnFSrR7xtu+aCrzzAiuOGQY5/2SYS6iJAZ+0VyaLVVo9tA5vKx7YzZ2urtsm0X3pMtz7qJvI6VjoWiS3yyRMNscmgTvRNjOVFAk9ixI2OzMy0oSEfQ3ERYeRJH1sb845u3bp1SGwgiQuA1OOWcrn5iXyq+GAS7dkCyObDy8+STw1XVy9tddk2Brr8Lo/PwoIrrCWfLl5d36+KcH7pDSK8qwvsSL41la06/unqUpB8uZSRbiERSV9ri8s2Z+Dv1fz6WR/IiydRBqb+zCVuU3swCY268c91Q9HW9lzGkQ8//JhYgOBLtVjk4/6UjxHfdtttgUU+W9nJC7ZI5tCm+qSWi4uVd0L2+7b5QNjbddX5qjA88FvM69IkyoPXDrLIy+OdPP8PKvLpxki17FyFVrVs5bbZqlWLuNMFtrrnaskn+gO/kxGmumuywGUDCGE1J/oYiHwbPYu7IJZ8cj8uBCh1bWoT+fh3ddPgnnu6Uq9evQNt6oj6JuZIrBuwFd+QIU97/SY/suW1bUyJZAPOVuddfvcbG8Xalf8rLHldNlRN8drW7X59FM95a9asQfXrX+OSrYveqV+/Pl11VS3rt7DksyLyfyGpinxyqtWJkWoxxw4pgzrBNFGJRDyQOwsO1zUttgmfSKO8u2za5ZQbq8mXhTzZNpmFu1YneQHkkg+/zsRmzecn8vn50PBbpMnHZHSWorIl3/jxY+mFF16M5w9L5eS3eAor8olJjrrAN4mjqhWiesuarYxl0cXVcb+LJR/HqzvmFMnCM5J2KvKtW3DYwrMtUkxl7CfimgZzv4WriZV67CsxRT7TzizzVoUfXd9osxgQk0ax2SN8rnL4QW6RFUz4CBz7NxEipLzY9+u/g1ryqUf55AW13y6mWpfEJE4cgzT56BKLIJvQYGv/QX/XTTJdJp46nmpdkusGp0tcPCJ8UIowIvWNJvcJQY7UqYzkstUJvJxOtnjo1Oku7wimSWDyY6/uoEciypjCD2MN4DpeyH2XThj2m0dF0leKvAYV+cRCiuuDaFNBRD6/iwj8NtBE3Rc3lap9panOuG4UmuosW0uyoMj//emnny/yH+lXJ03jkVpetvFTjkMdi8P2+7b+LJKFri5MeaMv0rYp0iLKRPjkE/0p+xNj4SIhRD7Ok2jLwr+mTlhT5ydyny1u2422JZ/KW14zuF7cxOtEtjiXGbIVuti837JlW7y1m8sGgq1uhf1dl4agY4dr/+CyjlPzI9IiLi9S53z8b5vIJ4cp+hMh8rmcSNJ9/9RTT9Czzz7n+doWwjO/pxP51DiC8nUpY9fxQ8dLDV+eW5n8XLukSYxzQTc45HnIo4/+z8lNiGt6dO9B5AtDj4iSm8jHPl5UKzW/BuTawQmMtsW+Djd3TOJWnEgas23nRJ78cWfqd1yXOyz2gWOaBNjyZxvYTAO87miw2vn6dSZigqTb+UwISz6RDzYRt1nyiaNCptubRGdpMjOPVOSTJzK6I5psxWo79iNumZZvHw3ZZXifqwtZF5Hv5MmTcTdfy5PgpCDyyRNcdWLrYtl4qUU+Tv9rr71OzZo19ZwK+4l80bp4Q9Qjjktc2iKsl1Vmfv2wi8gnJn1yX2kTs9SFpYjHdOxN1AHTJk1YkY/Tq/NPprZHOV/yjbosbMl5EtbFEye+GXecnyexiXnxhmCmO67rWs/kRVpQkc9VODX1eWJRy78HtbpRxze2DubxecyYl7RW9PL7QRcS8vvCDxr3wXxzne0yA5f+PqjIJ3Mzha8KHaJei4ty/C520h2z04lntvkKpy0SkY/DZT9yLFrojvKZ8mwTs/zGEtE/cHnqLIqjKfLJC2/ZxQcLHeqlXH71xzR2qxxMXPjv/Mj+5eQ5ajT6fVv9DyvyifSKjXPXY2jqRohcl3mdE0l9V8P0GyN1ZSfnxTa3FO03sUU+v7WCThDh8VwWTdWL5ZgZ96mq2wmXvsVWt8L+ntRFPnmNYho/L4XI17//o/Tee+97/Tc/OuMC05in9rOcfr4865lnhtLo0WPiuU4KW77cxtj3Oq/pbYY3Yl2i67v91qa2/juoyPf770uoU6fOdPbsWes8Jywf/h4iX0iKyU3kMzmbNS3Mglo12UQwG+6EEPl0iwPbxRu2dJp+DzqwMd8pU94hPu7mdzupbSIlyomPqfDiRbY+SwiRT86/bgcraL2RjxhFwt50DI+tltRJo2sdC5oHTrff0Qi/fLmIfEJ8CHKk3VZPTZcy2AY23XFmHS/ZitbPybq8ix+0/MMe19XFl5iWfLqFmlofhDWGbjLiIvLp2LuIfGICIztZFju7OmsDv7YVRuSTF0JiUmc6DiLni33UyHVVlKtYtAjRU/6G60MQC8eg9VW3kIqWT76gIh+XF4sSQQWvaFjdCA4ye7GZYjuSHUTkU9uyzSJOLR/VAjBMecsLOb/xxc9amhczNksntR0K8cLVN5/Od6qpn3U5luUy5rrMnfxEPo6jWLEi3i3duvhM1oxBN7LVflMNV7Qpl0tF/IQiWcTV1QdT/bHNwYP0+zaXOWLOE3ShK9pQmE0CdU4sC3TsR/JSi3yuF4PJ/VNCHNdV+1lT38H1SVxYJ9YPcvmI9m9qp2pddmnPYfpSl2+Tusgni8I6f8G6DQN1jJc5mMrAJoBxGCZR2tQ/qoK4SIdO5OMTBEGtCuV8uYwf4n1TP69y4n+zMO16clBX32zrct03cpt666036PrrG7lU5YjfgcgXMbrYD1O6yGebMKj4gr6vW/C4Nrow5tFJReRzrX6RdCbyRCrIMT/XNKmdqp9PPtuRVz9rNNukVE1vJOJc0DybOnzZ15mrs2gOSx5IdUfK5TyxtQuLAuIoCn+vswbzy1OYdiovODiOL76YRZ07xzpml0U9kQ/+u81aJilY8sm8TOkJMtmQwzNNPNTdUJ2gwJM/FquC3rxtK2MXC1lhYcyWMUKIEkccoi3y6axlRRtigVtetJkmmMxc5Itv/eVjdKowahPUxYUfQXwVhuk/dHnxy5+ISyd0BRH5dBbuNsFGnqDahCYXJrpFmMvGgKvIpxOF1LHGhbUpLyJ8sfEi3z5oE0hM7c+0wcBpEPxt/g7lfkq+zVZYdgWxqo/Ekk/lZbPQk9utX7sT+be1TV0/LVv6yfORICKfbhNP17e7jhO6eY/uWz+Rj9nJgmI0+33bvI3jjnRuKvclrtZ7cr1S5yGyQ32blVFCHNcV9Yg3KHgTiX0kmlwPqJZH4j3OH1tNyWNrkPqly7eoD37zMFlskstCVxddhbPEFPlsRgJBbtdlTjrreLmdqZbK8tzXdrJM1GHRr7L7CX7kW+VFu/LbTNfNv/zWUSJeP5FQN87p+ke/MNSx2c/K3SW9YtwLqgv4iYryPNs2lvrNY4L2fWfOnKEhQ4bRRx99TAUKFKBJk94i9sWYkA9EvpB0U7rIF1RIs00wbLhdJ0eRdKr8jSl9QRurKR8JNbCFSV9ysOTzqxdBRT51MBODs5hAsZ8J2WqS2Yrj4uJb3d9MaZRN7sXkQJ7A2gYR+XuOQ7d4lhcXqu8TuS24mp2Haadici18nJl8HXK6XIXOy1HkU8td5cVlxMJWrVo1PYHNNHk0LaBtZezXrtRveYefj0CxlYzfBC+IJZ86MRf1nn2iykf3dX2q38JctjLTWVOYBHHxd66zvEAzCQl+1kS28U33exiRSQ0viMinih62flbUM94gkxc8keSZv/HbjGEm7Cewa9cu3nFP9bGJfPKCW94MEYsn1TVE0DJVw+fLuoQI7Xdxl5wPtjL/9dcFnk8rUfeFIKdz36H2FzYxTCyKOE7hi7FmzeoX+WVU2aoLr8QQ+Vznma7zIJNQpnMJ4iLy+Qklfhs4pgvc5HmGnCaTwOtn2akKVtHs93VtT1dfglryyXXZJtjq+hedpbt8Q2y0RT5THydfUsBtjB/R34h2o86Bgq4RXCyTRPrkfHNfolrmmcYf7oN0czVXkU/XR7jk07XdRzrGuAqSfuGrdY39oep4ueZFZ72njj9+c6wglnx+bcfm91F8q+sf/eqkq8jH4e7ff4DGjHnRO8LrOp7ZNs9c2ot4R26vkdQx1/FIhL1161a699776O+/N1ODBvVp3LixnribkA9EvpB0U4LIZzsCwR2a606bbYJhwx2JyOcqbHDcyVHkC2uZllJFPsGlQ4fbPfFBfdR6rZuo69jy3/gItWotp6u7QqgwHc2QBQddGxLf25wfy23QZKUQ5Iihq0WIX575N5NvQXFrN79jEzn5naQm8kW7zbhMPEx9o58VjN9E2tYX+01KRXnoys4m8tl8ydnGEllkYCZs2aATPUx5t4lVtjHI9n3QiZ0tvksh8gnftHx8U+47/eq9fHRIZ9Fky2c0xAF5MWvq70TaTP2OyXrAVXjQ9Z2qqOAnMvottMVv6oJHDk/4DeZ3TRbScjkKh/n87v79+xNd5LOJaC6Wm5xX1/f4XbUei75Cre/8ri19trHSZcFruthG19dxmtSjvn5jvtqfJlS/7zc+BRX5OKxI+xDdpqpu7ud3XNfv+KI8l7ONBaKumUQynZhgGrfkjeEgfal6tJ7zzdZh77//ge+6TbZmMgkstjSZNubktZbNd6i4uMP1krogbKIp8m3ZsoX27dvn3VirG1tcRD6/Pkywlm+B1lnW+835XCzjwlryiTmZrp+Sy12k3W/+KsrSZqHtEoYIyzbXFr+ziyzesLT5wzfVNzkc20klDuP8+fPEJ71eeGGMF+RTTz1JXbt2DlKdI3oXIl9E2C58lBJEPnnA1eEQHZrO8iQMPtedI1Mccqeo+rOzmW8HTbeLUOE6sNni1h3Z42+C7HjK4pItPtvvHG+0L57gOG2LfZEu00SL/ZS9//40r+NUy8ckjOrC0oncfhNlm6WQjqfLhEr3nU4E1OXBTxw31SdXKzs5XXJYavmJtMqWiPIk0a/+hqmvJl9Rpom8Ld9+ZW+b9Lq0pSCTWd3kR02DzfePn99Fv/yYONlEviAXb5jqPFu38HFbtqjz88+mm1i7LMz8ysmvLdkEAVv5636XRT5xGUgk4bj208x12bLl8Y6EyfGp46qf5SNbr/CiJ8jDfTXfyK5eNuMXhm48N4kbHI7fpNu2ENJZWshzJF27MFkOufT7cnyCge6iKLkd2AQvUafUS69MY4HKXueTz1Q+tnHcbxPZJMia0ul6uYvahv2EdL827bLpbFtUMjfTpomoi7a+TldHOFzdvNQm8vF3rv1+2PFOrjN+JxSC9B/8rs1VQLQs+WzpsokT4nt5Y0i9uMIWh0v9kuPh+bBfO7FtPNvSo/5us/T1E/mCiDdB08XvR0Pkk9ueH1cXkc+WB93aQrhHkTfOTemwjW0mJn7p0lky2o7Oqv1GkLWrqa9zDcM0dvA4xT5beXNQHt9cNm1N2oetH5K5bt++gx54oCetXbvO2n/Z6kmQ3yHyBaGleTeliHwhMUTtc79JlW6ib1uwRy1hjgG5mKg7BnVZvBZG3NEBEgOBaWGhmwDbBEEeHGSHyK4LDV36XCcCfotD04BjW2xFq0JxOxRHN+UB2c+hM1tjiUmKLp2RCDOmyW+QnU7ThMJUxi6LPr9yD+J8WD32ELT8XBZ7QcPk9xNL5MuaNQutXLna6s9RbVNB65KuDzJt6oi4gliP2xhH05LPLy65T7FtWsmiBIepujOw5Skp/+6yEBLpd7Ea4ndNooLMQRW05PJQ+xux+BUiHVsdqMKlaknAccm+vrif5Ue2wHSpvyof2yJetjYxjedqfQtqBRG0Psn9NH/r5/g9rHAfRIRR8yFYR9MPaEL1+0HL4FK+n1giXyR5DLpGcK1fXI/nzZtPK1eujHfbMqfRZZ4WSV785gK2fNp+jyQ96jfREPlc5xOuc/to5MsUhmlsU/vlIOKU3D+6+HRNyPz5za3FZqOfAKozCOEwXU5Uhc0XW/LNnPl/9NRTg70bgfv06UWpU6cOG6z1e4h8VkT+LyQHkS9kFvE5CCQ7An47hLqBkBcFs2fPpmHDhhD7MuFHDG6qD7+EhuF3VDKh4w4SvtitCyK0i2/CCKVB0oh3QSCaBFzEnGjGh7CiTyCIyBf92GNDtB0p5ndcFsEu7yRUHpJyuLLIxz4++enfv582yZdS5EvKDJG2hCEQtM26iny61Ipv+TfVN2nC5M491DD5co0lGiKfa1x4L+kScLEYTQyRloW+2bPnULly5ahEieKJAgwiX0jMEPlCAsTnIAACIAACIAACIAACIAACIAACIAACIAACoQlA5AuJECJfSID4HARAAARAAARAAARAAARAAARAAARAAARAIDQBiHwhEULkCwkQn4MACIAACIAACIAACIAACIAACIAACIAACIQmAJEvJEKIfCEB4nMQAAEQAAEQAAEQAAEQAAEQAAEQAAEQAIHQBCDyhUQIkS8kQHwOAiAAAiAAAiAAAiAAAiAAAiAAAiAAAiAQmgBEvpAIIfKFBIjPQQAEQAAEQAAEQAAEQAAEQAAEQAAEQAAEQhOAyBcSIUS+kADxOQiAAAiAAAiAAAiAAAiAAAiAAAiAAAiAQGgCEPlCIoTIFxIgPgcBEAABEAABEAABEAABEAABEAABEAABEAhNACJfSIQQ+UICxOcgAAIgAAIgAAIgAAIgAAIgAAIgAAIgAAKhCUDkC4kQIl9IgPgcBEAABEAABEAABEAABEAABEAABEAABEAgNAGIfCERQuQLCRCfgwAIgAAIgAAIgAAIgAAIgAAIgAAIgAAIhCYAkS8kQoh8IQHicxAAARAAARAAARAAARAAARAAARAAARAAgdAEIPKFRAiRLyRAfA4CIAACIAACIAACIAACIAACIAACIAACIBCaAES+kAgjFfk2bNhAadOmpSJFitAVV1wRLxUxMTG0evUaOnz4MOXJk4fKli1jTeVff62nvXv3Uvr06alq1SqULl066zeRviCnL02aNFSpUkXKkiVLpMHhuwQkcOLECXryyUFUr149at++XQLGdGmDPnDgAHXv3oPq1q1N/fv3uygxggP/MHz4M5QxY8ZLm2DEDgIgcNkTGD36BSpevESK7psv+0IGACOBjRs30rvvTqXHHhuIMfkS1pNz587R2rVrqXjx4pQpU6YEScn+/ftpzZq1XtgVKpSnnDlzev9bXk9ky5aNKlasQKlTpw6Vhu3bt9OWLVu9MIoVK0qFCxem8+fPe2ukXLlyBQpfrK2itdZh1nv27KGNGzfRunXr6NprG1CZMvY1Xigg+BgEQOCyJACRL2SxRyLy7dmzl/r2fYQWL15MDRrUpzFjRnsDj3iEIPH5519Qjx73xRMtDh48RBkypKcMGTLESzkvFt544y2qVq0aTZz4BuXIkYO2bNlCQ4YM88RC21OzZk3q1+8RTySUn2XLltF7702j1BZJ4QAAIABJREFUatWqUqNGDb3BUk5foUIFadKkiVSqVClbFPidiHhSO2LEKBo9epRXRuIRIhVPSKIpQnF83bp196JJjHLiOt2//0BrXKIOFSiQXyvKBa0sNpFP/N6hwx1RXVBzfufP/zEqeQia56Dvcx+xcOHiuP7B9v0nn3xGjz/+BI0Y8ZyWWSR11q+cbGVoS6/6O6d/wYIFUW1PtjRwe5szZy717PmA7VXt74L5tGlTqXbt2hGFkZQ/4nY/cuQo6tz57mQ9ZgRtS7oyEfV937691v7Sr0y5zkyYMCFUGK51hvPNj24jxTUM+T0xPrVq1TKiMBOijxLp47zu2rU7UfuPMAx5ThGNPsOlHxblFjZOUX7qPDcSDsn5GxfmCZW/ffv20bhxE2jatA+od++HqFevhzwRTBbfXOKWDRKOHTtGp0+fjvfZH3/8Qfff39P725tvvkY1atTw/vfJkydp+PAR9M03s6l58xvpyScfv2h9w0YEbBTh+syc+X/Ur98A73Wev1x3XQN68cWx9NVXX9PTTw+idu1upVSpUjkFJ9ZW0VrrMJennx5CXPf56dbtHho4sH8g4dEp4XgJBEDgsicAkS9kFQgq8vHA+dJLL9Prr79BmTNnpgkTxlGdOrU9oYB3c4oXLxZPRBOTH54EsNjG37VocRMNHfp0vB03ncgnJmI7duy05vKWW27WTmanTHmXnn12uPf9W2+9Qddf3yhJiXyy4GjNpM8LuklmEH6moGXRld8xiW4JOckLu5AKwtVV5BOT+/HjX/bE47CWdTZ+nK6OHe8mm3giwmFxW35M7WPevPnehM1lkSrSEISneFcV2lzrvUg3T6T9LB3VNLnUmUjEBb9yYPbbt++gXr16U69evUKJscxnypR3aMyYly7aKPHjL+qlrYzUdu3Xtm1hid9tddg1nEjfC1M/dXHq2pq6qBfjli3NcvuLRr8sx2cSsf3SFA2Rj8MXZc7/W2zO2Viov5vaoa0um/o0U/yc1i++mEXDhj0bqE355celnzF97/JtJH0UxyfaAo9Nw4YNoYIFCwYtlnjvu9ZzNRLbeCXGgSVLlnhiQZcunUOlU867HLfKMVoiH8fHbGbN+jJRRGo/OGH6P7UPce2jxHeu8xNbm3YtfHm+u379enrwwV7099+b49YkbF3mOscQccphRlrfTem3tQP1O7ksmXHLljfR008PpRkzZlL27Nlo/PhxdM019ZxwBRX5THNIp8g0L0VLXIw0fnwHAiCQfAlA5AtZdkFEPjYX/+yz6fTUU4Pp7Nmz3q7Z/fffR6NHj/GOLDRt2oSef34ksVk4H7FkS77WrW+mAgUK0uTJU+jUqVNxqeXdqLvv7hT3b5vId8MNN1ClShXi5fbMmbP03XffEw/yugm/PMhXqFDBW4Tky5cv3uBfpUplmjjxzXiWiCGRRvVzl4VAmEVEJImVuYrJS5gFfrQmfpwWtihlyz+TMGxbGLqIfK4TYJmtbaJj4+e6KFfDkS0O+VgdW7a5PqoQ5DqRl8N3tUC05c81bttCRyxKXBYAuom5SGf37t2od++HXVHGvSfq36xZXwUqC1tEYoHCbenDDz/yFVx074g6XatWrYs2S3RMRT4mTHjFs8B2eWxtzyWMaLwjxpqg4piuLrtYS7m8o8tXECshU5/EbXj8+LH0wgsveuOx7YmkjLh+fPnlV9S378PxrLttcYnfIxGyTEyjtTh3XZRHMj4ndB8VyfjEZeGX56B12FVEi6S8bHVUN5ao6XdNX6Qs1bqv21RxbR+u77mOkUHHZ9vchMOzjd+ueTC9p47Xat/9ww/zqGfPh7x1SYkSxen111+jggULxK1DXOJPyiIfu6rhE1SPPtrPE+x79XrQc5XEj3y0Vz+OfOqJ0Dw37tfvUY+L7hHHec+cOeNtqKobxS4Mde/Y5r6RhovvQAAEUj4BiHwhy9hV5GOBjwW1gQMfo0OHDlPbtm3irPHWrl1H993Xg3bt2uUNIl263K0dXHkHio8b8v/zsVkekHnhwYPUL7/8SkuX/kF58+b1BDsW42rWrE59+vT1BBvdgkwe+HUTP04XCz7sP4KtDBs3voHSpk1Dsjgo4suYMf7xYcbKR39vvbWtl6ZL9USyiBBpDfOtLb/Mnhf4zZs3JxZKw8SVGEf8XI/X2kQ+eZfTZfIi8qbWT9fFA393zz1dPeswP4tWsYjgcpMt3nSLGc7jqFEvXCQEibwNHNhPe2wqoRcRfkeRXRcRpjSqAg2/9+GHH2utf13DsLWRoL9zWR0/fsJrT6aH6wDXO9PjKpjLi06RX9PiWeUhL5i5D7AdCUxK/iT9xEy/8jLlwUX8cHlHjTushZwoM9MxQrU9mfJnE6SC1HExhrtYitiOP/qJfLb6GCTNtncjGfdc+5dI+ih1XLGJlSItNhEqaB12EdFkgc8m3MlzPT9xXidI6cR5l/Rx2bu+Z6snifF7Qo3PrnMikz/hsHl3mXPxCaMRI0YSn9zhefuoUSOoZcsWdOTIEe/YrsvDfsD5dJLpkftCuV3Z1iFyeC59n0ta+R3RDlzHfFu4Yj5bokQJOnz4CJ0/f872idPvqVJdQVmzZsFxXidaeAkEQEAmAJEvZH1wFflWrFhJXbve4wl8fo8wJf/008/iLAeuvvoquvfebp7/Pt7xL1KkMLHFCPt2EBZ/apg86WSxgf2j8cKWRcFcuWId3YqHHcBu3brVS5M6SWRR8rXXXvf8WET6uIg4kYbt+l0kiwgRdphvXdOnxhXJMcVoi3zCV4h8UYc80S9WrIh39NXlkRebsg+3QYOepGeeGe45RzYdUxP5si2gOB1+u+ViMaQu2HSTbzUcnV83bk/Tpk276IiRWPgPGTJYKzQl1CJCtixjX53qRSsugqho/ytWrNAea5bLv0mTGzwh1CQqmvKp8naxBhR1zCZayMfWTL4nxTu2OudqySdbeMnpY96yX76UIvL9P3vnASZFkfbxdyO7y5IzqCQzIAqKYBYjZzgjegaUYEJQkKB+BkBFBURFwIiA8TB7ijkr6VQEROUUiSIgSXLY+D1veTVXW1PdXd09Mzsz++/n4blzpyv9qrq7+t9vsGHsdE9wEpltLZG8RAy9Xadr3uaeZbpP2VjxqXXb3LNs+mJzTqwt+Uwin0mkYk68v7j11psDx1cM8oy1EfmC3KN0AZsFeDc3UluBj+cw1iKfur6l9b1TyAhbgY/7aVpLfoVq9TnrJvIFmXub6yHoOfF4PusfR3nMQ4feIjx2ZBxrG5HJr9W0ZKDOndc9lN8FHnvsCerb99qIlVtQlmwY8Prrb1TwPgpaF7+7cN85Jl8qiHxqfHKbvZeJSzK8OwWdL5QDARBIHgIQ+ULOha3Ix8kv2KpuxoyZni0ed9yx4pwvv/yK+vTpLYKycpBYdtdlV1+OK8Fx+VhMuOeee41uRLrI59WovgHgB/411/QVrrxBj2R4UIXZSIYpqzOL5eZEF6vcRD43KyCTVY7Ti7ztF3mnr9bqi7NMLCLrrF+/QZTQZ3I/d1uHTiKfusnSN8omt0u1Hg5ALQUzbtuPq65JnPL7sqSO12mTr2dPNglZToKH6cXT5gV6+fJlrgk8THWY+mVjoWbj6iQ5eVlv2YjhNi9c3B7fX6XLsXo9mvqQLiKfDT/TNaoKfFKEvvji7sLa1Ub8sDlHbVfyDvJibCMES9FGTWJjs5ZNHwyc7mm2bvpOwozXM9uvJZ/bvYLb8rJ4c+pPkGdsPO5RThbjbvdOdrP3+vggx+13DTs9b9V9hElM08MFyHq4H16Jt5ye/dx3PtRkK7b7AbfzuN5kiMUn5ygez2dd1NPXu9Mzy8/173RtqR9Q/N4Lt2/fTj/++JPwFvJzyOy4y5cvdw374qdO9d1EXf8sal944QXGqpYvX0GjR48hTgDC71AcY1A/ZNZdXvccs1g/SkpKRQz0Z555NvJT7dq16eGHH6Q2bQ6OOt9kcafuPxs0qO8Z23Pjxk3CMysZ3p38zBHOBQEQSE4CEPlCzoutyMfN8CaCXV35aNiwAdWvX5/UBwMn3/jpp5/ooou6R8Q7fhHir35801+8+Fe6/vq/AuQOGjSwQgZHkyji52ua+rWMrfh4A/vAA2NFXznJx6WXXhIhpT5oO3bsQE888TjVrl3LF8kwlhZ+GgryEiHrD1PWTx/l2mDrOLfNmNNLtvp3XkN6BlUnSw+nl2HTi66ttYhJ5LMRGv+yjqsYE9Dry7PK2CQGyXZldukDDti/wouKk3WKdNc9/vjjrDIF2851WEsBdr/XrQBMLmly3bJVKJeRMRb1F/EgIh9byHz88aeOVnzMwrROTYKujTDiR+ST15EpvplJZDbNmy78Ml/dNdspbp9TG7Yinyk+H18D0uqV+xvLzNu265bPU19W/LyA6Pz0OHk24ofNOXIs+scUv+KTrZBp664r++XXClKuGZt7oNO92evDkqluv+Kf2ob+7PJq38/643NtrY393qPatWsnkvTw/sp0falzIUM/cH+8RDN1fH7WsHq96dlr2SNk+PAR4sOvnklXtdjjdc97AT9CpBynen3LOdRDUAQR+WR//M57oqxi4/F85nnnWL6qV4R6vX733Xzx8VAfYxiRT73uvO7VLIK9/PKrtHXrlsi0cPzt1q1bBRLp5DW6evXqSHnOlrv//vv7nXZ65ZW/YuE5iXxuArv6vJLvSvxeM3fud8T7wBo1anj2Z9as2dS//w1R3lfHHHOMEPps3nnUfnBSHI4F6HbIxEZe8+bZeZwAAiAAAkQEkS/kMvAj8q1YsYKGD7+LpOhgapq/OnEaeTdXWQ7w+uyzUyps8kwi3y+/LKb169dbj1B+2WI33m+++ZYefngcbd68hZ544lHaZ599IvXwl6beva8WL342LyF6B9RNiO2XcOtBaCeGEerClPXbX5uv2k4vc+qL6YoVv4lNo/py67R5dWtTHbu0aFNFBm6TLbrUr/tSZGEXLj8vQKaXQb8v5yYxSP2Kzq4jqhuaU4xBtR4ejy6Y+p1X9fwgLxFu5b1eovnFgV94eWPLx2mnnRZ52XAav42VDL+wcPn77x9FPXpcHuWqZxJKTPenWLrres2LzfVlqkMVTNUXNf1cN6tUPyKfukalMFDZIp8qxnJsIM4o7ef6lqxM16hqbeI2h7bPGSm+8brnzMp+7iNeHz1sXHbd+unHwtDtI5gNM772+eMgfxQwudX7EfO8xPgwbruSiZ99QLzuUab153SP8vsSbjNnpvaDrF+9Hhu2TsKQ0weNICKfFCW91pPXvTxev8f6+exlGXjppf+gbdu2i3hrP/zwYwUXXlu+JhZyrdncM017CF4vHEvbLQGb0xyYRD72ONq4caOvaatZsxb9+uuv9NJLLzuKfE6iGVuLqyKjXP/sndS791W0adMmYSDB5dkF2HRwko4BA24Shhmmg5Mm8r44KyvLdVxw1/U17TgZBEAgxgQg8oUE6kfks7nhy6/h/FBkQfC9996v0EMOijt48E3i5Vp9wJheov1uLPUv8Rzzb+3atSI+B7sLy0Mdh81Gwm0j4mcTG2Sqwgh1Ycr66auti5iNyGeKz2Mah5drI/dfijW8GeUXezVeoPxNXzNO7rpOPJw2wn5forwsvnR2TuKNWo/c6MpYR35EKVP/bQUjt5dN/k1am5iueVlWfWFhSxV2O27SpHFElA0r8rmJWjprac0lLWxkDEablz2vefV7jzOxlXPFQrBtpltZD9+/+GArXCeLk1QX+VSrtUmTno642LEVilf8QpW3SViysXCyOUferyZMmCAESGkhI+fH5sODaS05zalfSz7un8091895kq3XBwu3hDz69SBZt29/iIiZGuTwc++WzxE/1lq2Ip+fe5Q6Tv2ZZNqjqOfY9N12Det7LN2ST+2n/jwy7cX0c5w8BeQ8cKgY5sbXUN26dR1jr9qKUKbzTB+BwgpsQdapXiaWz2d2/5QZVk0iq3r/YNGJBTV1rm35Ou2tbd2gnUQ+FsGkuy6vIbYyZyGSj4EDb6RDDz1U/H92i2WRkvedfJjcdXn8fp+rfE2x0QF/WHGy5HOac17jXbueQH36XE1s+crtc0JD1TuJLfF4X2c6du7cScOGjRBhkTjTcO3adWjevHnCm6pr1670z39OE8XuuecuOv/88yq8G+n1+fGmUssmQ9LCWFxTqAMEQKByCUDkC8k/qMinmrBzBquxYx8Ubrj8gLrggvMiWa1YaOOsVfIoLCyMfH3irFf8JfC3336jp5+eLF6++OHAmXUPPbS9ePi+8MI/rUcoN4CxeHFWG423kOc2wDBCXZiy1tAVVzjedPDXQScLKSdrJHXTLAUdNbmASUyxGZv6gmB6cTP1x0bk09eXTeZc00bZ60u5Wq++gfdycZOZ7kxsVbHMNM9urs22Md9M9bq9POsv+ro4pr9kOrkDeTFVXxIlUz0OlDr+pk2bVohr6EcUsrmG/L4829Tp5xwnqwm2xD711FOElWMqi3z6Na7+d15evkhAwy9PXjGfnGKe+WHtdq4uHKj/3azZXsSuV2zhbGPVJNvRhTy1fbff3PrpZqEny9lYt6n3szPP/FuUiM91BXH5S7TIJ3n4EQZjfY/iD6pqIik/a0TlvGDBAjGFfsbiZ/3rgl2QdvTnj2q1xR/x+JBCOd+7+CPz/vvvF2WtbStC6ec57TuSQeTjscfr+axzUMe73377RYmpNvsop7XjtE80nc9eO5wJdtmypXTDDQNpzZo1UffIzz77nK677noRn++UU04WFodlZeXinYP/sQs7C39OVm1yrCwEstjWtGkTx2X/1VcziD8kOQnnXt4LXDE/i7if11xzrfBi4H2gdLPnsDBdunSm8eMfMbrbsjg7btx4euqpScQeUyzkLV26lJ58cpK4rh95ZBw9//wLQgDkJIkjRgwXWYhVIwjug8kN2s+1Ls+F2BeEGsqAAAhIAhD5Qq6FeIh8ctPOX7HUDSeLeeyC1L37hXTUUV2EKMjm52yGrh/8YJMin3xgcnr7779fKBJ4yC9uc+fOjWxwIfJVpOjHvSrMMlI3ZfLr+YYN66Nc4txEPnVjbjpP/5tt7CknIUd9ueEvrtK6zLQ51V/KvAQBnaVeXq5nTgrDL2cmEVkXf1Shky1h+/cfIL4U6zGYdHHM9DJt47YX5AUszBpysuZRhQM1tpzTS5qtlYwuSKhzqop8vJ55087i9fTp7wrLL+lGKF+K/Yxb3/zHWuSzsbbm/vJ9mUMrcEgD/vCiuq3r941UFflMYrXp3uJmMcWs1OtXCu/8d6fM8G7rwc2qSv3NdH+T17bp3qoLYur9Qn1B9FqrXte9jYBnIwSq16/JUle9P7tlwdbjTZquJ52NrcDjxUrW27btweJjpdfHE/2eo68Frw8XTvcoNRuml4Dod226fTBV14pXu/oz049VuWlvqD73eD5lNnC3D1RqPbZrQD8viIhmYynptdYq+3cvXrxO+JDPESc3aZtx+BH5ZH3qc09952BLtP79bxRiWcOGDemppx6nNm3aEBsY3Hff/TR16rNCDHvssYl04oknGLsXL5FPdddlS7urr75OtM/XivoOxVbJ9erVp08//VT09aGHxlK3bqdH9VUV+PjHc889R8QjnzjxUfEhS16vLIz27ftXbHQW4fgc9vrIzMyM1GkjRtrMpdfzxKYOnAMCIFB1CUDkCzn3QUU+p2b1BxQ/cPklgx+mU6ZMFQIdm5A/+ugEkbhDugTI+vihw5tWdo1bv36DMC2XmyQ+R3chUDeXciPJG75FixYZu7h9+w5hQq/G2OCHKGev0r9myQrOOussatWqZUjSwYrbWKw51ZwIkU9uBlTByS3LnSlGnMk9Uk/i4WXt58RA3ZSbxDlmxF8577pruMgcFuYLtN8Zdvv6b3pZVV2SOHO1STDQRT5VPJOxCb1eRm1flLzG68e6wUvkM71sqcKw7ItfkY/L6aKEm1u5KvL5cSPkdkwvPvES+Zzc5Lw4m9yLU1HkcxKa3F4gZRmTtSdbCXEMTzXmoNf6t3Hndgob4PYRQ/6mW2ypa0m620mLXr2vQS35vFx23T6qqH2IhcinX6dOvPX1axIsbMRLnaHavh/X73jeo5zqdluLbgKO0/3J9Mw2uZQ7uZC69cfvc1GdF7VfuoWj1/UqfzeJl17eHH6edbb9iPd5fvrsJfKpzzaZgZz7HyTRUqxEPtVtVVq1qe6pf1n99RXJAjkB3/jx44QQqB9eArZpnmws+dT7t9rGAw+Mpr///WwaNWqM+MCoHtISUU+8wdmE2YDiueeeF6dz/Eh26eUEiSZrYzUpB7O56aaBdOWVPSJeV6rI16HDYXT00Uf5Wo4//rhIiJIQ+Xxhw8kgAAIaAYh8IZdEUJGPH5bSbH3Xrt1COOOvZrrIxw8jdtllcY8PFvHYGqJv32uFyDd58hTKz8+n776bR++//0EFM3f5cJIPTK6HRT4W8OQD0iTyOSHh7FSvvfY63X77ncJ0Xx5sts7m72xdmGxHGJHP1totzJidXqZ1qxPp9qi64cp29RdOk3CoCpYsAMsMsnriDHUsuqUFW316Bdz3EvmCfuE0xRvy+zKjtu3kkhUPkc/NmiPI2pEsTNlY9frkOE1ipeklIsgLNDOT1np8L0qUyGcjAvnl68eST792nGJrpprI5yXkucV7kmOVa5StN/ngpCV+BVmv+bUR8pzEBZP1oTpP3GcnK2H+LajIJ8uyZYipb06ipenFWYpC8tmgWhgzf2mx7CSm66K5k4CtX89OLpj16zcgGW/T67rTn8tesTfV+uJ5j4LI91oFd12nefQSrWQ5r/2Aep7b9ea1nsL8Ho/n85Ahg6hfvxvJy1pd3gNUnjKushoD2c/4YiHy3XjjDTRu3CORWHosZHHGXRYg+QPIkiVLK7wDcP+uv74v3XBDvyi33aVLl9Hbb7/tZwjEiTe6d7+A2PtIPVTvJSeRTzLlpB1sLa6+p0ya9KR4R1Kt7jiR4K233kazZ88Rp0ojCnajVu/XquBmehdiS8Y777xdxDA37TW//XYuzZw505UDZzbmMB/yOQCRz9eywckgAAIaAYh8IZdEUJHvyScfo8MOO0y0zhlsBw68SQS21UU+9QHVq1dP6t69OzVoUD+q17qgV6dOncgXKCny8Ze3nj37CCs8aW3hR+RTv17xFzt+qLMpO4uT/GBkoe/AAw8ISTS2xYOKfE7WdLHsnZf1gyqecLu8YdFFPtOLsElsUDkcf/xxri+wcozqi6wMDq3HX9N5eG3qw8SJ0r9qhxH5vL4USwueynTX9WMp4GVhxvPE9bF73s03DyYWCEwvEUFeoPU14CXy6Yk3bNyf3YLKe1lWhrlmbbhy/W73Cz8inx6gnMedqOy6XlZm8oXHK6i7k2Cjinw2ArVp3pjH7bf/H91zz73k9tHB5gONfu+U99itW7eKpjmkhWRvs0Zlf71ezJzu+04isYmDuqa83HVN1oim54bp3uwWz5WtXaUg4UfgsxXDna7beN6jglgdyX7ahI2Q58bKks/PupRtuyVLs7VCtxX5bN1O/TzrwtzPY1nWT59teEmX3RYtWloJrU5jiYXIx5Zp0h3Xlhl/7H/66aciSTliEZdOil6yDyya9ujRU8S84/3gRRd1Jxbcpk59hkaOvE+cJq9Dfl/p0ePKSPdZuOzZ8woaOfJe2nfffUXYIw51xLEIV6xYIc5jMfO6666hww8/PFLulVdeFfHO9ZiCbOjwzTffig+c0uiBjTc4m7Ap8YqNq7oULiHy2a46nAcCIOBGACJfyPURVORzalYX+Zo3b0433zyEOOsZf0XjoK+c9Yqz6x5wwP6RL1JeIh/H0uAH1V133SOaHjp0CF1++aW0cOHCqJh8et84BsXbb3PZu2jLlr9egDiA7tVX9xH9kXXyy80999xNxxxztGvGqZDIfRUPKvLZuk356oxyss0LtVq3yTqPf3cSzdw26zZWKKYNrI2VSbKKfKoIw2I5Z440veyYLA31OGKqqGTavHu9KMXjxcdGjFLjONlmgpVr0I8467S+bMdta/Hlp09+rlMphrIYKV2neM71bMs6G34BsYkZp4td0oWVhS+TO6uXRZufsTmda9tGkBdI2aZpXpn1tGkvG93SnPpkc/+yEflMLFRLTrfYoTZ9cGLtdO/3+uij1ifHp4rAJrHbTbTSxUg3N1yTCzYnilJjVXGYEJv7UBhLUWYQC5HPaf5gyRdbSz55zUurUi/LNqdrJpFx+WyfU7EW+Zzi4vm9vwe5R3N84169rqqQeGP+/Pki5jcf++yzj7Cq49A8nAiQPYzY0o0t4jjD7ujRY4TQxe8ql156ibDmC+q1oY5X97hgb6V+/W4Qp3CyjxkzZtHWrVsiloXcTxYaGzVqGMmQy+fy+9NDDz1IZWWlkZBF/A71f/93C7355r+Ed1L16gV0770jRbIZfleyOZ59diotW7ZM7Cc7dOgQcfE1WfLJe/bpp59GnHiR9xZ8sCDIAiWPzUvkU+v1+phk03+cAwIgkN4EIPKFnN+gIh+bvnPAdj6Ki0uIH/DskmuKySfdwjjYLT8Mnn32OSGkPfLIw8LagA+TyPfLL4tp/fr14qG8ZcsWuvnmWyIiHZdhi8ALLriA2rVrKx7gHBdur732qkCEk33ce+/99NFHH0f+fuGFFwgLh4KCAuK4HfyA469dfPCXMHYP6tevr3AndjqCbESCTFVQkc/JjTZIH/QyQawEncbhJarpbdu4RTm1xf3mzL8nnnginXDC8UYUXv0JIsw4iT5eVhdSnFu9ejX16tVH9Fe6G+tuhexmyocNH3XgNl/odVCc4c0mK6mflwibl2tV5HMSMOL5Am378mQr8vnhY3Pdqnz+cus5pILIx4k2+Bw1aYtcW3/N6XMilo9+mNap6nLtFafOS4ALeo+zYaKfE+a+bZrXhQt/oOHD7yJTMgyvcbv1P6gNrrPjAAAgAElEQVTIZ+PSL5+3pviotkyZBceBGjDgRmKre7/PBMmSLbvPPvtMWrDge+vEFU59dIrRp1tMqmKELr643T/V68vpWrHhEM97FES+2Il8fp71Qe7lfixfba9LPi8ez2ebfYI8R92n+Om3PNfvPZo9fG699XaaMWOGqILFI7bSldZsqmurqT8cBuidd96lI444gvbaq1nkFPVe2rnzkdS7d69IzDq3ca1evYYeeGCs8DhSRT71/YffV/j9h+OUz5jxPxdYtqQbOnQwPfro4/TMM89GmpFJQ/hdSIqZgwYNpOuuu1YkEXnkkQninapt2za+EkLxfYzH/dlnnxFbYMrY424iH4ujJ53UlXJyskX/+P3vk08+JRZa3UQ+fY9nu08KsoZQBgRAID0IQOQLOY9BRT51k/vHH39EYuXpIp8aKJZdJm+4YQDNmfNvYcnHX4P4ixk/pNia7oUXXqwQk4///ssvv4ikHf/611viSxuLcJ07d6ZvvvkmEuePrQUHDLiBTjvtVPEQZsu9n3/mcs9EyklMnNGKH44s8MlDF/r47zJ2IAuCLCLm5OREPfxN2U1DTkdU8SAvwPG04tNj7amZ/ZzG7vRyFOQl2Ovl18li0HZevCxc/Gz81U2rSQixeTFQLV50d1/TptrpJdXG1cLEyM01SvbfSXDzsghU2/MS+dQ1xBtJp5hgYV+g3dZkrEW+WG9yTWvXTbSwdamxddeVQrO+jryuc69r2vbatTnP7wukWqfTfDmtXa9xu/U3KBO5BqRLO7/wJ8Jiwo8Vn3oPbd5874glvlOcUZt55XP0+TFZbqsCn5sltB4H0K+AIT+yOSV7MsVvs322uK0riHyxE/m8Pvip69LmWa6v4yB7O9trgc+L5fPZS+RTY4TyvtgUe9mm72o9NvEx+f52/fX9RKgg9eD3BE6md845f6fatWvbNC3O4XJt2hwsDBhUocttH+Q0r9w3PdPvNddcR/xhiN14OdEHhwt64403iV2Fu3btKryLJk58zGiJxzHzuNyjjz4mmmQrPD2OOLv+btu2TbxTyWPChEeFYNikSRN65JGHqEWLFpHfeJzqu438wU3kc4Mpx8vvbPfcM7LCs0cNHcMxbv3sD60nECeCAAikFQGIfCGnM6jI9/zzz4qYQp9++hlt3LiJOPgrH7ypPe+8cyIWe07d48xP/IDi7FacPl4e8sv666+/IR5m0r2Wf2fhjeMZcSwKtkDRLfT4i9To0ffRH3+so2uuudaxLAuL+sFf8/jB9OCDD1UIyCvT0KuioP6wCjoFsXAHUNvmByxb68gMxF4Z4fz222YD5jYmvT/qxljGZQoSo0eOg9ceH7Nnz7bK6mbqq9cLcdA587NJlOOxfdFXhYu6detaJSWRbXht3m3XiCrCqWXcXAbV85zKqwH4VWsppxcYL+tIr/64vRjZiHy2wk6Ql0LbueDzVFHXaU1//vkXIlwBWz2wNVaQw0ao9LIu9RLWg/TLqUw8RD6ntrzG7TYu22tfrcP00uR0XXkx5efwhAnjaMyYsSKpViwO+Wznj31Dh95Co0ffT/yRSF4LXvdetz7ogonpQ5cU3mQ9puejfj/UPy64JXrS+6fei9S24nmP8qrbjaFTTD49zqasw5SF1ql+/b4bdF1y/YmIyef10clprv3sueL9DLB5vno9D/V9AgtX+vNdCvXqvNjcZ53WgJ/7AMe2GzRoCH388SfC/ZbfDSZMmFBh7+/n3nXyySfR2LFjhGdQ0L2e2p4q8rERw7BhI8TPHIuPY9+pAhuz5djmnISQDxb+2P2Wx8ZCoHrwffPpp5+M8lwyjVXe9/xwNYl87AbM8fvatm0r4v7x+5g82IrvtdfeEMYTxcXFor/s2cWiJIu1jRo1ivIySeRz388awLkgAALJQwAiX8i5CCry8WZm06Y/I/EluBtsUs7uhJy84tdffxVuYXzz1w/pLssPCem+K8/5xz8uFq60a9euFQIgl+eva/zw5XgZnPlJHvy1iuNRsGn8+vUbqH//66lfv+tFnA01iy5bE3LsCrWsCRt/BeOvbBywlwPSqmno1fOT/QsUbx5XrPhNZISM1eHHUsO2TX7I8+Hnxcm27nidZ2ttobZvI4TEqr9+hYVYiXx++2/a4LvFgzPFNDK5LPux5HN6IXayKHIS+VTrIMnB7WXP7wukX7aJPN9pbetMnF4w/K7XsGOzefl0asPrOjat6aCxuPyKfMxbFc7CcopneR6b6UNMUIGKhYrly5cJ6xfef/ChhjdQs/eyENGz55XUr19/0pNt6NZ6sh4/STlM3ORcyrXAexpbSz6/96ggwpHbM8Bpzet7ICerN6cPorYfQ3SeXteg7d7M67nn93oKwj2ZRQ79/u10H5MCkumZ6WbNGsv7C4tnzz//Io0f/7D4aMB7+AcffJjmzJkTlUHXq93bb7+Nrryyhzgt1iIfhzcYO/Yh+uc/p9GTTz4u4uypB79/sNvwsGHDhUfSmDGj6eijjxLvNgMG3CQ+hsjDKROwaXyxEvnc2LGRR+/eV4uwTerByUL69r02krEYMfm8ViB+BwEQUAlA5Au5HvyIfJyFli3s+AvNWWedRQUF+eKLDVvBceYmNo9n11l58Bed5cuX07p168Wf2IKuRYvmQgyUcTL4wSVTv/NXH66D3b74gccCHmcK/Nvf/mbMyCvb4S9gvMHnRBzS4o4FQE5Bzw/9I444vELKeS9kXPbrr78R5u3cX78bTa/68TsIxIuAX9HE62UnXv20qdfmxSlecY1s+odzwhNI5vUXfnSowUSAhRi2/jHFfwxKjO8DbJnardvp4uWcLU440YwMJ8F/40Dx0qVct+pT2/VjjRW0vyhXtQmkw4ceG5Ey3i7JvIo4wyy/L6jvHnJ1saUfv5/YHqr76ubNW4TgxgKWyXrNqc7fflslPILYbfa0004TLrjy4L58+OFHdPzxx4nkH/rB4+D4eGyQwJaJ8uD1woYLfI/jmNLnn39uJPGF19iefHISffDBByL+OVsPmjjpdaiZhfUMwab2uH+vv/6miE3LR1ZWNh15ZCfq2LGDr3cvr7HgdxAAgapFACJfyPn2I/KFbArFQQAEQAAEQAAEQAAEQAAEQAAEQAAEQAAEQMBIACJfyIUBkS8kQBQHARAAARAAARAAARAAARAAARAAARAAARAITQAiX0iEEPlCAkRxEAABEAABEAABEAABEAABEAABEAABEACB0AQg8oVECJEvJEAUBwEQAAEQAAEQAAEQAAEQAAEQAAEQAAEQCE0AIl9IhBD5QgJEcRAAARAAARAAARAAARAAARAAARAAARAAgdAEIPKFRAiRLyRAFAcBEAABEAABEAABEAABEAABEAABEAABEAhNACJfSIQQ+UICRHEQAAEQAAEQAAEQAAEQAAEQAAEQAAEQAIHQBCDyhUQoRb7c3NyQNaE4CIAACIAACIAACIAACIAACIAACIAACIAACAQnUFZWRscff3zwCmJfsiijvLy8PPb1xr5GFvmKiopiXzFqBAEQAAEQAAEQAAEQAAEQAAEQAAEQAAEQAAGfBDp37uyzRFxPTx2RL64YUDkIgAAIgAAIgAAIgAAIgAAIgAAIgAAIgAAIpC4BiHypO3foOQiAAAiAAAiAAAiAAAiAAAiAAAiAAAiAAAgIAhD5sBBAAARAAARAAARAAARAAARAAARAAARAAARAIMUJQORL8QlE90EABEAABEAABEAABEAABEAABEAABEAABEAAIh/WAAiAAAiAAAiAAAiAAAiAAAiAAAiAAAiAAAikOAGIfCk+geg+CIAACIAACIAACIAACIAACIAACIAACIAACEDkwxoAARAAARAAARAAARAAARAAARAAARAAARAAgRQnAJEvxScQ3QcBEAABEAABEAABEAABEAABEAABEAABEAABiHxYAyAAAiAAAiAAAiAAAiAAAiAAAiAAAiAAAiCQ4gQg8qX4BKL7IAACIAACIAACIAACIAACIAACIAACIAACIACRD2sABEAABEAABEAABEAABEAABEAABEAABEAABFKcAES+FJ9AdB8EQAAEQAAEQAAEQAAEQAAEQAAEQAAEQAAEIPJhDYAACIAACIAACIAACIAACIAACIAACIAACIBAihOAyJfiE4jugwAIgAAIgAAIgAAIgAAIgAAIgAAIgAAIgABEPqwBEACB1CAwa8781OgoER3V+dCU6Ss6CgIgAAIgAAIgAAIgAAIgAAIgkBYEIPKlxTRiECBQBQg0adE1JUY56MYeNHjglSnRV3QSBEAABEAABEAABEAABEAABEAgbQhA5EubqcRAQCDNCbDIV7fRYUk9yk1/zCOIfEk9RegcCIAACIAACIAACIAACIAACKQrAYh86TqzGBcIpBsBKfLl5tVO2qGtXfEZRL6knR10DARAAARAAARAAARAAARAAATSmgBEvrSeXgwOBNKIAES+NJpMDAUEQAAEQAAEQAAEQAAEQAAEQCDWBCDyxZoo6gMBEIgPAYh88eGKWkEABEAABEAABEAABEAABEAABNKCAES+tJhGDAIEqgABiHxVYJIxRBAAARAAARAAARAAARAAARAAgaAEIPIFJYdyIAACiSUAkS+xvNEaCIAACIAACIAACIAACIAACIBAShFIHZHvjhET6LU3PkkpuuismcCH7zxOezVrBDwg4IsARD5fuHAyCIAACIBAkhE449z+tGzZqiTrFboThMBP898IUgxlQAAEQAAEQCDeBFJL5PvnK19QVm69eENB/XEksHXTL/TNzH9C5Isj43StGiJfus4sxgUCIAACVYMAi3w/L9lCWdkFVWPAaTrKsqLfafEPb6fp6DAsEAABEACBFCeQeiJfjXqHpDjzqtv94qJttHHNtxD5qu4SCDVyiHyh8KEwCIAACIBAJROQIl+NOvtVck/QfFACu7avptI9qyDyBQWIciAAAiAAAvEmAJEv3oRR//8IQOTDaghDACJfGHooCwIgAAIgUNkEIPJV9gyEbx8iX3iGqAEEQAAEQCCuBCDyxRUvKq9AACIfFkQYAhD5wtBDWRAAARAAgcomAJGvsmcgfPsQ+cIzRA0gAAIgAAJxJQCRL654UTlEPqyBmBGAyBczlKgIBEAABECgEghA5KsE6DFuEiJfjIGiOhAAARAAgVgTgMgXa6Koz5kALPmwOsIQgMgXhh7KggAIgAAIVDYBiHyVPQPh24fIF54hagABEAABEIgrAYh8ccWLyisQgMiHBRGGAES+MPRQFgRAAARAoLIJQOSr7BkI3z5EvvAMUQMIgAAIgEBcCUDkiyveGFT+xIOXUYvm9emOkW/S198tj0GNlVcFRL7KY58OLUPkS4dZxBhAAARAoOoSgMiX+nMPkS/15xAjAAEQAIE0JwCRL5kn+IxTD6FbB3aj6gW59OY782jE6Okx6S4Lh20Oakb3PfQevfPh9zGp06YSiHw2lHCOEwGIfFgbIAACIAACqUwg1iJfOn0IdptXr3F26tCC7r7tHNq+fTedf8XjcV0iEPniiheVgwAIgAAIhCeQ3iKfFMn+WLcl7g99ORd9e51AV15yFM37fiVdc9PzoadI1vfnlp0xsebjjVCvy46hDofsQ7Gq03aQEPlsSeE8EwGIfFgXIAACIAACqUwgliKfFLYa1q9BX89dFpM9Z7zZvvbMtVRYmCf2s91Obku8T5/64ix6dPLnrk3ff+d51PW4A+m33zcZ9/Ox3nu7dQYiX7xXCeoHARAAARAISSC9RT7+8nfYIfsYNxDDhp5J55xxmCu/dRu2RYQ13kAc02VfuuSqSa5l4rHR4E1R3TrV6ennZ9DzL//bc875/FYtGnie53XC0uXrYyqOQuTzIo7f3QhA5MP6AAEQAAEQSGUCsRT5mIMU+qoXVLP2zlDFwaAs1f2xnzpUkY9D0Mi9uE19l3fvTM+9PMfYnNt+30//bM6FyGdDCeeAAAiAAAhUIoH0Ffmk2JaTk1WBr+726iTK6RsRKZx5CV+yPnaD9XKv5U1Jp44tYzb/cmzc10YNa1lv+PQOxMsCEiJfzKY6KSv68adf6b0PZsStb2PHPUt1Gx1GuXm149ZG2IrXrviMBt3YI2w1juUbN25Al/3jjLjVj4pBAARAAATiR8CvyOe0l/XbQ3XvKkU+rsMU75mFNzcLO31/7Kcvpv2p7M+sf/8a2TfbfqzmcY0a975w1fUjdPrps34uRL4w9FAWBEAABEAgAQTSU+QzbWCchC/5FVEV/5w2QFKUcxP6/Ih8pgmWAtuOnXsCu+c6jVX2zcndQfYHIl8CLr00bmLJ0t9o6nP/oinPvkmlpWUxFeUKa7WMaX2xnoZNf8yLWZX5edm0ZfMGOuLwtnTl5X+n8/5+UszqRkUgAAIgAAKJJxBU5PPat/kZSTxEPjWGtJ++6Ofu2Fnk+wO1jWdOLONaQ+QLM8MoCwIgAAIgkAAC6Sny6SKX21dJUxIKtwC+8usixz956/3vI4kxbCbLxh0hFiJfvMRDmzG6nQNLvrAEU6v876vX0TPPvUVPP/MG7dy5iwpqNKPqNfehrOy81BpIAnu7a8cfVFa0hrZt/ZOOO7Yj9exxDp1+ytEJ7AGaAgEQAAEQiBeBdBf5flz0u2tsQL+J3/jj9IXndKQHJnwkEsXxf3c7pS3dPWY6sbuv6nqsC3lhLA7d5h8iX7yuDtQLAiAAAiAQIwLpJ/LZuDZIsa1B/ZpCpNM3JW5x9ViEu+GarvTx54tozPgPoubBZMnn9dVUrSSsFZ3N+G0XT3FxqVVAZOv6irbRxjXf0jcz/0l7NWtkWwznpTiBLVu20dNT36BJU96gPzdvofzCJkLsy84pSPGRxa77O7evprI9a2j79q10+qnHUM8ef6fjjukYuwZQEwiAAAiAQKUTiLXI5xSLTu4769QqiNrHee1Jg7jryr1rLEU+uZ8tKi6lf707X+y5ZQIOmTiu92XHRMLeqMlHvMYYZiFA5AtDD2VBAARAAAQSQCD9RD6GJh/uy1dsEF8U+WseH+df8TjxhqhF8/r03Euz6dqeJ5B0iz380BYiK66M4WdjdWeaoMoW+fQ+2Wx04mU9qPcFlnwJuKSTuInikhJ66unXhNi3Zu06yq/emKrX3JuycwuTuNfx7drOrauoZM8a2rlzO513zsnCcu/wDgfHt1HUDgIgAAIgUCkEwoh83/+4SiSMUy3WnD5Ku+3rvPaF8Rb59IR4+p6dJ0a64JrC4+iuwQt+WEVNGtei7dt3R5LFuXnkhJ14iHxhCaI8CIAACIBAnAlUTZFPJrvwSqIRBH5Ykc+vJZ765dLUXzV4sdtmicve99B7wh0iXgdEvniRTb16Jz/zl2XfsuWrqKCwIeUX7k051Wqm3kAC9bicdmxZSSV71tKuXTvpskvOFDH32hzUOlBtKAQCIAACIJAaBMKIfJ988R/xMVqNz+fk/SFFMtMeMR7ZdW0t+UwCoi7omUQ/fXa5vV6XHiWSbrDbru6aGzY+tttqgsiXGtcaegkCIAACVZhA1RT52JKPM4pJd90/1m0RX/9iEb/DTyIP08JzcxVWz3fbwMnzeKPEY2Thzi2Tb5BAx0EuGoh8Qaild5l/vvyecOXlzLzVazSkatWbUW615M2eG2Y2ystKaMfWlVS0ay0VFe2hq3tfIMS9li2ahakWZUEABEAABFKEQBiRz5RFVgpiemZZ+YHXlHAinpZ81QtyjTMhPzLre2Sn/stKeO/KB3vlyIPHtmHj9gp/092WvawRwywXiHxh6KEsCIAACIBAAgikt8jXsH4NI0Ppitvt5LYVXB9sRD7eODRtXNsxsLBpY+G1oTKJd16ZwGxEPtPgncS+eFg16u1D5EvAJZ2iTbzx1qc05Zk36Zu5P1BhzYaUm9+EcvPqpuhoKna7rLRIiHt7dq6hzMxM6ntNdyHuNWpYLy3Gh0GAAAiAAAjYEQgj8smQM+yNou4RdYHLSzjz2pN6CWSmvbKTJZ/+d/1DtpfF4YDrTqaD9m9Cco8qy+vZhvV6bfbzdjMWfRZEvqDkUA4EQAAEQCBBBNJb5HOLyceWfDffeDq1atHAlbXu6iAzg3302Y/EmxcZw8/PhLkltHAKoqzXb7IYNPVBddeVv+vxBnXhz0tg9DNW9VyIfEHJVZ1yH30ymyZNfZ2+/GouFdasTzl5Tahafv2UBFBasku45e7euZZq1qhOfa+9WIh7NQqRcCQlJxSdBgEQAIGQBIKKfPO+Xyk+LptEMf1vTkKY7Ho8RD4nLxT976p78eQXZonkdzI2Nrvdmg45vs1bdoqfOREH7+HV89UxcWK8C//ekSSzkFMWVRwiX6yJoj4QAAEQAIEYE6i6Ip9MvKFmAvP68ucVyFeNc+IVK89pIrkPjRrW8oyP5ybyeYl2NmWD9t9tgULki/Hlm8bVzZozXyTpeP+jmVRYsy5lV2tCeQUNU2LEJcU7aNe2VbRj22pq0rgBXf9fcS8rKzMl+o9OggAIgAAIxIdAWJHPlFBDF/XkHtDpg208RT4ODzNi9PQIPF3kU9suKiqhRg1qRmX/NZGXY3L7SC73tlw+nmFoIPLF59pArSAAAiAAAjEjUHVFvnkLVlLX4w6ssLnwEvm8XBjUjZaNUKdPo1MAZbcNTxCrO1srwJgts/9WBJEv1kTTv74F3/9Mjz/1Cr359qdUWKM2ZVVrIrLyJuNRvGcr7dm5mrZvXUOtW+0txL1/dO+WjF1Fn0AABEAABCqBgF+Rz7Rf473q3s3qRvavuvDHXipue1CvvabXXte0V3YqY0qAoX6IVj8o87mXXHgkvfjKv+nRyZ9XmB01KZ1TeBk16248PlTLDkHkq4QLB02CAAiAAAj4IZDeIp9XTD7dNcBL5LP5nTdWj0/5nC6/qAtJd2HbGfEjvjm59frNzuvVtyAiolOdEPm8aON3JwJLlv5GEx77J0175X2qXliTsnKbUEFhE6KMjEqHVrT7TyrZ/Qdt3bKG2rXdX8TcO+esrpXeL3QABEAABEAguQj4FflMez3dUk+NwffCK3Po0gs7k0woZxq9KoYFpWMK+9LmoGZRXiimfa2TO7GTUKiKmGz9t1fTOpEYfWr/1f2v3r+g4zSVg8gXS5qoCwRAAARAIA4E0lPkkxsCjpvHbgMszvEhgxZzdt01a7dQ+7Z7eTKVJv98IscOUd171cL6Rsb09dKtMS/3Cb2s/iXXcyD/PUGP0RfPjZDeJ4h8trOE85wIrF27gR559EWa8uybVFBQKNx48wsbU0ZmdsKh7dm1kcqK1tGWzWupc6dD6LqrL6JTT+6S8H6gQRAAARAAgdQg4FfkM31cdop/xwRsPhZ7JW7za8nnFsrGyeqQs/DqrrcmQdOURETuY1VrPbnvZwYrV22skKwj1isDIl+siaI+EAABEACBGBNIT5FPF9hMIp8etJfBulnquW16nDZMNpstOaFeMVRMIp8fl2C1L1zXOWccJrKz8cGbo6kvzopyj4jxYiOIfLEmWnXr27Z9Jz0y8QV6avLrlJGRRTl5jSm/sAllZuXGHcruneuovHgDbdn8B3U94Ui67urudMxRh8W9XTQAAiAAAiCQ2gT8iHxOGWvdCNjEdfbab/oV+dT95Xsf/0B333YOqZ400iNE7s05cYZMXqdmydX34E5Zgvnvdww5k35ctJpuuet1Uuu976H3iOMCyjE6ufaGWUUQ+cLQQ1kQAAEQAIEEEEhPkU9mwJUP+7Ain9tXSrmRcIr/4fXFlCfZKxOavhD8WP2Z6tbFRz/1hVmUEPnC0ENZE4GysnIa/+gL9OiTL9OePSURsS8rOy/mwHbt+IOohMW9dXRGt+Oo7zUXUYdDD4p5O6gQBEAABEAgPQn4EfmcwrI4kbHZS6oWb3KPrNfnR+Tjsizq8WH6eC7rlvtO1XtE3R8//fwMUc/27buF141NP7luuQc3eaXES+iDyJee1yZGBQIgAAJpRCD9RD6vgMKq4KdPpJMlH4tgA647mX5evDaSNUyN/eEVt072KTcnK8piznYjo/bVS1j02vg4WRjKMXH5eFj2QeRLo1tHEg7lqcmv0YTHp9GmTVupWgG78Tah7JyC0D3dtX0NUelG2rJ5PV14/qnU9+qL6MADWoauFxWAAAiAAAhULQK2Ip++l1WTVQQhJkWw3pcdQ506tiS3xBRuIp/+UfjwQ1s4JsuQ/XRzL1bjA0r33W/nL68g+DmNNx4f0W3YQuSzoYRzQAAEQAAEKpFA+ol8l3U/ki469wh6fMqXwmSfDz0ZhZMo55VYQ06U3Fj4dQPQvyp6CXxyM2VKIOK0QbP5cunlRqy263eMbosZIl8lXupVqOkXX3qXHpn4Iq38bQ3lFzYTCTqycwt9E9i57XfKKNtEWzZvoCsuO1tY7u2zdxPf9aAACIAACIAACDABW5GP92mnnNgmKpFFGIpuXilqvarIJwU3dR+qx9IL06dULAuRLxVnDX0GARAAgSpFIP1EvlSZPqdYI4nov5fIF68+QOSLF1nUayLw1vTP6eEJz9Oi/yylghpNKb96E8qpVtMVVnl5GfEGnt1yt279k669qjtdf+3FVL9ebUAGARAAARAAgVAEbEW+UI2gcFwJQOSLK15UDgIgAAIgEJ4ARL7wDFGDLQGIfLakcF4sCXzy2b9p3MQX6Jtvf6DCmk0oN78R5ebVqdBEWVkxSbfcnTu20o39LqPrr7mYCgpiH9svlmNDXSAAAiAAAqlDACJf6syVU08h8qX+HGIEIAACIJDmBCDypfkEJ9XwIPIl1XRUuc78++uFQuz77IuvqWbtJpSV24BycmvQTo65V7KBystLaGD/y4RbbkZGRpXjgwGDAAiAAAjElwBEvvjyTUTtEPkSQRltgAAIgAAIhCAAkS8EPBT1SQAin09gOD0uBH74cTE98uiL9PY7X1D16oWUn58jxL1eV5wbl/ZQKQiAAAiAAAgwAcbRxcMAACAASURBVIh8qb8OIPKl/hxiBCAAAiCQ5gQg8qX5BCfV8CDyJdV0VPnOLF22ir7+9ge6+MLTqzwLAAABEAABEIg/AYh88Wcc7xYg8sWbMOoHARAAARAISQAiX0iAKO6DAEQ+H7BwKgiAAAiAAAiAQFoRgMiX+tMJkS/15xAjAAEQAIE0J5A6It8ttz9Mr7w5k6oVNEvzOUnv4f257nv66pMp1LRJg/QeKEYHAiAAAiAAAgqBgoIC8KjiBC68ZBAtWbGNcqshY3uqLoWysiIqK1pDX348JVWHgH6DAAiAAAjEmECS7fFSR+S7pu+d9Na7M2I8HaiuMgjccfM/qE7twspoGm2CAAiAAAiAQMIJdOvWjWrXhrCTcPBJ1uC4R56ghg1qJlmv0B0QAAEQAAEQAIGgBA444ADq0KFD0OLxKJc6It/s2f+mzZs3U7t2beMBAnUmmEBeXrUEt4jmQAAEQAAEQCDxBD766COCyJd47snY4ocffki1a9ehZs32SsbuoU8+CFSrluPjbJwKAiAAAiCQjgQWLFhAderUgcgXdHK/++47+vPPP+mkk04KWgXKgQAIgAAIgAAIgEDCCGzbto2mT58OkS9hxJO7oY8//pjq1q2bbC8DyQ0NvQMBEAABEACBJCXwySefQOQLMzcQ+cLQQ1kQAAEQAAEQAIFEE4DIl2jiyd0eRL7knh/0DgRAAARAAAT8EIDI54eW4VyIfCEBojgIgAAIgAAIgEBCCUDkSyjupG8MIl/STxE6CAIgAAIgAALWBCDyWaMynwiRLyRAFAcBEAABEAABEEgoAYh8CcWd9I1B5Ev6KUIHQQAEQAAEQMCaAEQ+a1QQ+UKiQnEQAAEQAAEQAIEkIACRLwkmIYm6AJEviSYDXQEBEAABEACBkAQg8oUECEu+kABRHARAAARAAARAIKEEIPIlFHfSNwaRL+mnCB0EARAAARAAAWsCEPmsUZlPhMgXEiCKgwAIgAAIgAAIJJQARL6E4k76xiDyJf0UoYMgAAIgAAIgYE0AIp81Koh8IVGhOAiAAAiAAAiAQBIQgMiXBJOQRF2AyJdEk4GugAAIgAAIgEBIAhD5QgKEJV9IgCgOAiAAAiAAAiCQUAIQ+RKKO+kbg8iX9FOEDoIACIAACICANQGIfNaozCdC5AsJEMVBAARAAARAAAQSSgAiX0JxJ31jEPmSforQQRAAARAAARCwJgCRzxoVRL6QqFAcBEAABEAABEAgCQhA5EuCSUiiLkDkS6LJQFdAAARAAARAICQBiHwhAcKSryLAV155jW699f/oxRefo06dOokflyxZQr169aEzzzyDhgwZHJJ47Ivv2rWLbrvtDrr44u6RPstWvv76axo16gGaNOkJqlOnTuwbr+Qax4x5gI4//riocfvt1p9//kl9+lxDnTt3ippjyZfrHDnybsrPz/dbfeDz5dr7/ffVgevggmeffVbC+x6kw/L6a9++fag1a7pm5TyuWLEyVN08rkRfV8xlwoQJNHnyJGrdunUQtKHK8HiHDLk5pu3zmKZNe8lxLvy0Wdl8QsFF4UAEIPIFwpa2hSDype3UYmAgAAIgAAJVkABEvpCTngoin3w5f+utt0ON9pprrvIU6cKKfCw6PfHEU6H6yYXvu+9euvDC88mmvkmTnqRFixbR2LEPkTpGKVwtWLCggmgpRYpLLrk8dD9NYmhYQcpW4JFsYiFghRX55LoJDZSowhxKsapfv35iPQQ5mNOaNWsriHw268qrLZt5klzkenarUxc01bXl1Rf993iLfM888yxNnjxFNJsI4c1NxOK1e/fdI+mOO26LEvJZKHO7zm3mUF4bGzaspxEjhtMJJxzvdzrE+dyXL774MnIP1kU+/Xdeo3PmfG0lyOp8/IrjNhwCDRqF4kYAIl/c0KZkxRD5UnLa0GkQAAEQAAEQMBKAyBdyYaSCyOc1xFha2oUV+dS+yhdsG4HDbYy6RYsUPZs0aVxBtNTP45fk6dPfMYoQsm9BhZQg5aVY0Lz5PqGtyqRIFYRtLAQudb4kQ7d5YaGFz2vXrp2wuuRDtwqUfC6++KKIoBdPkc9pbXhdb7a/Sx5z5871FMLkOOvXb0Djxz9MDzzwINmUc+pLGJEvVh8VuG+qAO0mBHutYzeRT16LzZo1jeLsdp16WdJx/4OyMH1QkcKotIhW21+8eLEQIy+99B80YMCNlJeXJ64T/R7nNN9OIp+NOG7DwXbN47zEEYDIlzjWqdASRL5UmCX0EQRAAARAAATsCEDks+PkeBZEvopoYinymeoKMl22Ip9JYHQS8YKIdLb1O7nQuol8bi7HOjMvgY/HNm3ay76ExLCWfKogYhJfpcjHLuAmyzouL4WpMWNGRbmK24gVTmvLyZJPinxNmzal++8fRT16XO7qCspzZHOe7IdcY14WtJI9l5Nu5WFda2Mh8tkKTCbuJhdvk5hkK+J6uaPKergvqmWhm8url7ilC3y282iyHFbXhAwf8PHHnwp33dGj76ehQ2+hm28eHHjdQ+QL8mRJ7TIQ+VJ7/mLde4h8sSaK+kAABEAABECg8ghA5AvJvqqKfPIFtkuXLhXcIP2IfF5xudws6fxMm5vI16dPbxFLjl+svQ71JV0KMOzi99VXM4iFJRmzz02clC50ffr0ov79b4xyA1Zd+3Q3RjeRT7bpJiSoooObBWKiXSkldxtLPhb5nMQVkyCji0B+rBAlIy+Rj/vPMSfZzdqNq2zbS+yRPOT5bnWqFnx63EhbS0DmOXv27Aqirh+RT65LKTLp88h1sQjFYpQeD89JfPMr8vXq1ZMWLPiebEMSmNxLuZ8TJz5GgwffRCzc8uHm8uom8unsN27cKCztnCwO3UIDON2X3Nr3cn/nfpx8clfHex/f19id2kYc9xI7ve6r+L1yCEDkqxzuydoqRL5knRn0CwRAAARAAAT8E4DI559ZhRJVVeRzEhf8iHxuIl5YSyR1kvxY8tkmiZAi3/3330vvv/8BHXDA/sL1Vy3fvv0hVFBQPSKCqtZunOxCtU5T++skzjiJfDYWX27iodMl4Gbxp8f/4jp47pcvXxYVt1G1sNtvv/1EAoJbb705SvDxcm2UYpeTdVUYSy+324CXyMfCldp3k5DjJ7Ye90Uy69ixo6NFpY2wK4UqjnNpEgudhF8/Ip+NW73TOV4Wduq8hJlfP+3INr3mzEnccrMK5GteF3klG7e4dl6xAWWfuQ7pru0VjkBnqyYmQUy+kBuDFCgOkS8FJimBXYTIl0DYaAoEQAAEQAAE4kwAIl9IwFVV5JOijp5J11bk84oDqFq22E6R00uy0wuyyaLKr8jHwgkfUrCrV6+esOpiCxg+1Bdn1cVXLSOzEKvjNIk8JpHPjxjkxMdLXON+6ck5Pv/8Cxo2bHgkY7Kc90GDBtKVV15RIYOuKvLl5xfQ8OEjhNWVXqetJZ/JLddp3mzdOcOKfLK8yVpPzrufBCduApObRabTeN2EYNO1aCvy+RHjTevXj/iWKJFP5es2Z/o9Ssb0++23VTR+/ASj5aIqtk+YMJ6mTJkqrA+9Ygrq61OuM9M17TTXbqxt3XVNbvlulnw2HyBs7+84L7YEIPLFlmeq1waRL9VnEP0HARAAARAAgf8RgMgXcjX4EflKS0vFC92DDz5MO3fuEEJQjx6XUVZWVshehCvuJbg51W4SmGxFPjeXVm7PT5+8hIZ4WvKpLp2cyZKTYqxYsTISG021ApswYWIkS+vChQsdLfkkb/0FWRdJVq9eLQRFG2svtxViSjhgEhw5qYPqEqqLp05ChUmUM1nj2Yp8pgQbpr+p68jG7dCJkY0ln1pWFfrOO+9czznS23Vzs5XXjZP45CZqOrmEmtqzFfncrlPdjVcVQvn/s+VrrEU+J2tSUztOIl1+fj698MKLorvcx1geTm60tiKf2ufjjjuWvvzyK9E9WV79XV8jXq7HJks+/bpxi71p4uQmRsaSK+ryTwAin39m6VwCIl86zy7GBgIgAAIgUNUIQOQLOeN+RL7vvptHPXv2ph07dohWs7Oz6ZFHHqZTTz0lZC/CFfcjqOkt6S63NiKfjbWcHwssr/qCiHxeSQP0xBvqy7X6wi7HccIJxxNbv8mXZtvEHcy3bdu2xOV3794tYmjJ7Los8t1336gK8QDDrQTn0tzfd955V2TulLEH+Ww/cePUhBimlmxFPtnumjVrI66sTjzVdcSuxOy26udgEfeLL76MiLMsAMn23bLrqrH/3NwwTX0xWT/ZxtezuW5M17vuTmsr8nmJdF6Wpn7ibrrFmeNr7swz/yYyypqyCnv10+t3P2tGPVcXEk3Ww/o5TjEYdYF3+vR3ReINGd+T6+YwAJyYg/82adLkqEQs3Dc9KzX/LYwlnxsbWPIFXTnxLweRL/6MU6kFiHypNFvoKwiAQFUgsKloO3WddQf9un0tvd7pZjq14aEVhj1g4dM0bul0urHVmfRwu95WSCat+IgGLJxsrM9UgezDgi3L6alD+1Kf5v/TLNTf/PTBqqMuJy3ZsZaO/upW+mPP5qg+ha07ncpD5As5m35EPtNLqm0Q/pDddC0eRuTTxQEbkc9PDC+3pANyUG4JKfgcN5GvRYuWxC7HtocaF06PqedknSj/roo9tiKfSTCQIp8UnGz7HsvzdGFCWg1JC0XbtlQrQi+3YXUtMD+ZZZRFR6/4aLpFkr4mTNaGcgx+Lfm4nBrTzI+bLpf1I5zq47IR+Uxz42QleuaZZ0Ss2XSLWa5HFZ3d1qOTmOdmXab308Zd18nSzEvEcxK5OJmK16Fe1/p14VfgVedftssCJgvUuqis8pBzcfHFF4kYoPp6drJ0lW3I8XMCk7femi4y9XLsTJvxyzqCjNWLLX6PHwGIfPFjm4o1Q+RLxVlDn0EABNKZwIfr5tN5X4+ifQsb06dH3U11cwsrDFeKfI2q1aaZx95Hras3dsUh69tRuptOa3gYvd/lTk98apn2tVpU6AcLhlfNf1TUof92+uy76IN18zzrN53AYuIPW1cKAVM9pJBoM+6g7dtyCTSwBBeCyBcSuB+RLx0t+eTLI2NkV86PP/5UiGaqIKOKiP36XS+sbVSXVtMUeL2Uq2W8XMj8xOTTx6Naraltulny6aKOm+WU5OQ30L3XsvUrLHnVp/4uRUsp0H333fwKsQf1umxEXS7jx5JPFS1kltDOnTs5Jv3QxTAnUcdkbehX5JNzyWOqX7++Mf6gE28vyzdZzknMCyrycb2quChjS7qJfKZr3W0dMXM1i6+Xm71el43Ix2VM9w6v+4npdy+WXh8XgsQVlWN2+/jjdb/jOnRRz0vElhausl2nsdu07edegnMrjwBEvspjn4wtQ+RLxllBn0AABKoqAZNIVT0rjwbtezaN/fUtYqHO6XCzqpPCHNdlsg7kOlVLuSD8ndpX6/Wy/JNCHgt+r66eLQRDLvO3Rh2F8Ok0fr8inWyHx+nGJAiHyi4DkS/kDPgR+crKyujdd9+jUaPGpEVMPolOFQdWrPjNVeSTMcpU8cA0BX4sfLwsEf2466qCoJsVoS7ySQFCus5Jl13dOs3NEtBrKXqJCm7lbbNzmupQ3Y9NQpyXS55XHDnZph+RT4pS7LLLgiYnAZk8eVJUxl4nsUJfX7oIIvvSpUsXYUWlugbLtk3uupKFFECbNm0qRG2OxWkjvEpWXjHavEQ+JwssmwyuLPSYrlNVlJMZXL3Eerc16Xc924p8Tskh1JhzJgFR/91LhPQSDt0EMaeyTteA2l8ni2F9TKo4LV171Zia6hrisqaYfLroDZHP6y6dOr9D5EuduUpETyHyJYIy2gABEJAEhv9nWkxgDD/w4pjUk4yVsNA3Y+MiR1dd7rN0073wmzF0VfNTIi69QYS6eItcQUS+B9pcSc+t+ly4LD/crhfdvuhF4aarWg4Gdd9VLRHjPfbKWF8Q+UJS9yPyhWwqbsW9RDKvhlXXSS9LPnaPdXvZ5ra83Dad+uNk/eJH5JPWRu3bHyIssEzxq7h9VeRTM+qyq5wqIEkekyY9KYQePrhOm8Qb+jj9iiJq+SDuwTYWeG6B/tW5XLFihejO6NH3Rwlxsp9+RT4bl1iTGGYSKpxEPo7NyIeNyKcLfK1btxZlbbO12sbd4zq9RL4giUbURBlelnzSndPUThhB2XRtS2HcVuTjOvjcDRvWRzI9ewlyTr87XQM298xYinymUA86Kz2Bjuz7+PHjRHw+k6WrrEMfv37PlOdB5PN6GqbO7xD5UmeuEtFTiHzxoVxcVk6ZGRmUlRGf+lErCKQqAYh87jMn492t3b05yhVXj4XHNbFrq+4ya7M2nFxuvURCPT6frMfNki6IyNdzn5Po5d9nUmF2Hh1b72B6dfUsalW9ES3d8UdkvJfMfTBi6Wcbm1B1Q2ZO+nhs2CX7ORD5Qs4QRL6KAG1i8oVEHlXcy63OVuRTXdw6dDhUZEV1ShahimacmIEz60orGdkfjm81efIUklaLahkehB7Tz4tLsol8qmszu8yyoKlaCqli1IgRw4XIyZZxLISaDr8in2yfxRyTFZ+TGGbjmqmuKRtLPq8sol5iKPfVyyJSZRYPkc9Uv5u7rpMru9c6VufFLTO0Xo8fkc9U1q8ln6xDjydo69Ifa3ddN8tCk+Wz2r5XBm39mpCsbWPz2Vip2qwLnJM4AhD5Esc6FVqCyBebWSopI9q8p5zmryulT38ro4UbSqm0jKhDo0y6qWMO1c3LjE1DqAUEUpwARD73CZSCWOO82lSYlUfztyyPWPRJQU2KelwTJ+jg5BhebrBqq6rQpcf1k+1vL9ldwZJQuhGrcfO4zbY19xHx+fyIfLIvJmFOutFyfeyqqwuYqpst1+PHTVcXMNNR4GMmEPlC3iQh8lUEWBkin5fFmSry1a1bVyQLWLBgQaTj0gJQFxFMsdhkIdnmHXfcJoQ83aLJKeOvrJNfivv0ubpC7EKvpZhMIp8UmerXbyCEvcWLF4tA/brY5uUyqI5ZFflk7EZp/aiep2ZSlb87WXHqYpibq6OaEZfbk8LFhAkTHS35WATmBCC8nrwSD6iii6m/Ngk3JIdUFvlM8SdtEuwkSuRjF+uXX36Fune/kDiZiCrqSTdlUwZf/fqNpSUf1+1kjev2kUOud68ET6rIJ13Muc2ePa+kfv36R93f1LG63Se97mn4vfIIQOSrPPbJ2DJEvnCzsruknNbsJPppQym9v7yEftpYRqXlFes8pXkW3XZktXANoTQIpAmBE2feQZ9v+CHUaIYdcBGlq7uuahnHkKTbLifX4MyyuvhmE2tPhe0ldMVb5FP7YhLZpIgnrfakeKknApl06PV05pyRwoXXxuVWtYLkPvgRRUMt1kooDJEvJHSIfMkj8ulCgcntl4UY+aLOrphDhgwWA7B169RFPv5vk7jD9Q0dekuUe6r8OwtId989MiVFPikc6NmCdZHPKTmJyW1QF9hUyyO9HnVeec73228/IdzKzKIVHmJLlgiLTBZh+fByFTfdDrwSb2zcuJGmTXvZ0bVb78+zzz5Ht9xysxCQ5GGbcEM/P1bZdfVxm9xRvWLU2dxK5VzKtcNlpOhuY23mlAnbK4ahSSBU+ytFLp6X++8fRVK8ltaKqjDpJebKemMt8nGcxVmzZouYp3rMR1NsRKd4oKZ5UkU+/l1eM9Ki2c392+ZjiNf82KwdnBNbAhD5Yssz1WuDyBdsBlncW7KlnL5bV0pfryk1inuy5rp5GfTC3/IoPxu+u8Foo1Q6EWCRL+xxQv22xEJfOh5S5GIR6j/bf4+IfO/+MVe45prEKWll52XVZiN02bjrygy4QS35eFwyA68u9OmWejI2n5O1ojomN8s81T05nQU+viYg8oW8M0DkqwiwMiz5bAPRy57qbqFuFnJOVjJBYtyppIKUTwZLPmY3deoztH379gqZbHWXaKeYZX7nipmprKSgx5ZzpgzO8RC9vEQ+GXsvzK3ENuFGqop8qkhmEnxUQcpJRAtjyeeVyEeNeWdq38nKUxVq9fmPtcini5Kq4On0gYMtDqW1KZfX3ellnarIx9myp017SZy7adOmiODn5GbvJvLprs5hrhGUjS0BiHyx5ZnqtUHk8zeDZeVE368vpa9+L6WFG8po5bZyYsHP7aiRm0EvnZlPBdn+2sLZIJCOBMJa8UkmLPSl46GLXHKMFzQ9iraV7KLt/K90N3161N30Z/F2Yd3HMev4txc73kR1cwuNWGwEPi4Yb0s+KbCp41TFOfn3Ow/oTk8s/5AOrdWS3u9yZ4UxScHOj1jn1+IxldcWRL6Qs5fsIl+YuFAmNGrmTacMnn6RSqsUtojiOHWxONysglSRr0+f3sKSyO0F2OQOHESk01/S/VqVxULkC8LWxgpHFWCkMOAUb82PWyr3V7I+7rhj6csvvxJDMLl3moRFk2toEAZ6zDFd9AlSpxxHu3btRAZeLxfQWF7LfB27uUQHHY8pE7N0qbZZR9yuZBs0zpvTnDu5BLu5Uavin54Zm/vqNqYw8+XmXmuqV2VlSuDiZSmqx+CTYrnt9WOaK6eQBUHXFsrFlgBEvtjyTPXaIPLZzWBxGdG8daX07tJS+vnPUtq4u5yKSu3K1s4leuPvBZQBQz47YDgrrQnAXdd+evUsu1Ko44yzr3e6WVR03tejRHKKmcfeR+zSazp0gc8mfl48Y/LJWHyqdZ0U+qTIx//96urZwpJx0L5n09hf36Idpbsd4XlZMULks193cTqzKKO8vNz9k1icWvZbbbKLfH7HUxXOly+fNWoU0rZt28WQnbLoSh660OdX5DNlHPWKk6XPRSxEPpvYZ05jdlobqsXS8ccfJ4RaN4HGNtus3o9LL/0HsbDMlklOSR90oc8rKYvNeo93zDE/CTds+lvZ56hr3VbYM/U5kVZgLHLxwdZqtm6uqtBrupaDZKJ1Sj7DfXNzGZaWijJRhu5urJaXv/Hf1PikPFd8zJ49O3I/tLl+nK4Pm7KVvVarcvsQ+ary7EePHSKf+3pgcY+Tabz0M8fbK6VdJUR+X1L2qpFJz3fLw8IDARAgIoh89stAF/m4pGrFJt1e3dxU/Qh8Ys+4Y60x9l8sE2+oCTdkrL19CxsL68S7fn5JuCWrCT5UwY/FzZW71otkH7DkM68lWPLZX2PGMyHyhQSI4ilJQBctWdQbPPgm6t9/AJli7pkG+Zf10DQaPnwYtWuXnub2NpPr17LRpk6cE4yAHjPQJoOwLOMVUzBYj/4qJdeIjYWf2/UXRHgM2m/dhT9oPSgXHwIQ+eLDNVVrrUyRr6i0nOavL6N//VpCO0vKqUXNTOrWMpta186krEq0euPEGTuKy0WcvVcXF9OC9eVUrGfT0Cacu5uVScRZdvXjoLqZ9NjJEPlS9RpBv2NLACKfPU+TyKfHzLOxyuPkFHx4WbupIp8so/c2Ftl1TVl1ZTuqJZ+M/Sddd/kctlj8bMNCiHwuywgin/01ZjwTIl9IgCgOAiAAAiAAAiCQUAIQ+RKKO+kbq0yR760lJTRhfjGx2CeP5jUzacgRudSmXiYlWufbU0r0x86/xL33lhXTDxuiM+XqE5qZQcSJNfaukUm1qhF9/lu0D++RjbNo1HHIrpv0FwM6mBACEPncMUuLOf2s9rVaCEs3jrmnxrMzCXe69R7XZWv1lmhLPn2cekxCHt8FTbsIUU8yeH3NbIh8EPnid7+CyBc/tqgZBEAABEAABEAg9gQg8sWeaSrXWFkiH1u8Df1qD837ozTK/fXa9rl0/n7ZlJOZGLLcl2VbymjuulKa+XspLdpYRh65NIjFvYYFGdSmXhZ1apxJXZpm0ccrSuiRecVRnT5p7yy6owtEvsTMJlpJdgIQ+exnyGTJJ91b1fh0qoBnEvjc3Hn13tiIfH2anxIpJt2HbS0KvcRG1ZJPtqPG7nOi16habde4hIjJZ7/u4nQmYvLFCSyqBQEQAAEQAAEQqOIEIPJV8QWgDb+yRL4dxUSDvthD/9kUbfk2sGMundEqm7ITYMr36+YykSl37tpSWrKlnHZ5qXtE1Lh6BnVpkkUdG2XSwfWyqHa1DCH6PfNjCU35sShqgZ27bzbd2CEXCw8EQAAx+XytAV3kkwKYtGjjyrrOuoMWbFkeccWVloB8TodarWnKyk+s22QBrn+rM6Ji8qnCoS4Yyj65iXeqi3EQkU8fQJDsuioXaRFpDSbFToS7bsgJgyVfSIAoDgIgAAIgAAIgkFACEPkSijvpG6sskY9dYwd8tpsWbaoYxC4/m2jkMXl0WIPMuGWj5fR+S7eU0XvLS2nuH6W0ZkcZ7S7xnqrGBRl0esscOrJJJjUrzKTCnHLKVFLmPrqgiF7+ObqiKw7OpZ5ts70bwBkgUAUIwJLPfpKlyDelQ38a+csrJLPqntrw0AqVSNGra/1DhDtvs7y65Bb3zq0HuiXfg0veog/WzRNFpLWeblmnuhKb6q4Mkc9k8ehl7Wc/M8l9JkS+kPMDkS8kQBQHARAAARAAARBIKAGIfAnFnfSNVZbIV1ZO1P+zPfTjhoqWfHnZGTTq2Fxq3yAr5uw48t/yLaX06i8lNGdNGW0tKifOnut1NCrIoDNbZdOpzbOoTl4m5Tp0bey3RfT20miR7/r2OXThATlezeB3EKgSBCDyVYlpxiArkQBEvpDwIfKFBIjiIAACIAACIAACCSUAkS+huJO+scoS+RjMDZ/upu83VFTZOKvuA8dXo8Maxk7kY6vBf68tpa9WldKM30tol4fVHhvnsatwvfwM+lvLHDqjVRbVy/P2HR42ew99YUi8ccsRuXR6S1jyJf3FgA4mhABEvoRgRiNVmABEvpCTD5EvJEAUBwEQAAEQAAEQSCgBiHwJxZ30jVWmyDfkyz307droxBujj82lIxpnUYbiChsU5OY95TTm22Ka+bu3Py43VzMng5rVyKDjmmXRyc2zqX6+t7gnVG7p9wAAIABJREFU+zbw8z00b110jMGRx1Sjo5vGTrQMygLlQCAZCEDkS4ZZQB/SmQBEvpCzC5EvJEAUBwEQAAEQAAEQSCgBiHwJxZ30jVWmyHfbzD00e3UpseuuetxzdDU6qmmWSGYR9nj91xJ6bEExFZdqjSgVs7hXNy+DDqyTSUc2yaajm2VaWe7pfev1wS5auiW6nXEnVouL+3FYNigPApVBACJfZVBHm1WJAES+kLMNkS8kQBQHARAAARAAARBIKAGIfAnFnfSNVabIN2L2Hvr8t2hLvjs659KJe2fHROSbtLCYpv1cTCUOsfc4M+6RTbKoU+NMatcgixrkZ1BQbfGCt3fRhl3RIt+U0/KoZa3MpF8L6CAIJIIARL5EUEYbVZkARL6Qsw+RLyRAFAcBEAABEAABEEgoAYh8CcWd9I1Vpsh3/zdF9OHykihLvps75dKpzbOJ4/OFPRZuKKPbZuymrUUVa6qZm0HHNsuiE/fJphY1M4TlXljv4NNe20V7DBaDr56V78vtN+yYUR4EkpkARL5knh30LR0IQOQLOYsQ+UICRHEQAAEQAAEQAIGEEoDIl1DcSd9YZYp8D84toneWlVCpZmU3sEMundEqm7JjYPzGmtvC9aX06IJi+m17Oe1VmEGdm2SJGHn8/6vnBrfcUyeXLQVPeW0XlZdHW/J9cH4BVauiIfl27txJn332OdWuXZsaNWpILVu2pKys4DDWrVtHhYWFVFBQ4Hht/fLLYlq/fj1lZ2dTmzYHi/P9HjyPfK/cvXsPLV++jFq0aEkNGzbwWw3t2LGDZsyYSa1ataSmTZtS9erVfdeRbgUg8qXbjGI8yUYAIl/IGYHIFxIgioMACIAACIAACCSUAES+hOJO+sYqU+SbOL+IXl9cQrrx2/WH5tK5+8ZG5EvUBHCCj3P+tSuquWpZGfTB+fmJ6oavdqSQVVpaKoSwnJwcX+W9TuZ6J0yYSOPHTxSn9u9/PfXrd31gka+4uJiGD7+LXnvtdTrqqC40YsQw2nvvvaO6MWbMA/TEE09Rs2ZNafLkSdS6dWuvrkb9XlRURMOGDadXXnlN/HbTTQPouuuu9Z0M5qeffqKePfvQxo0b6eSTT6KxY8dUeaEPIp/v5YgCIOCLAEQ+X7iiT4bIFxIgioMACIAACIAACCSUAES+hOJO+sYqU+R78vsievmXkqh4eb3b5tBFB2RTbgh/XRYOOdkG29VlZmTE3ZJuxdYyuuL93VHzXS8/g147K/lEvg0bNtCECY/StGkvUUlJCb344nPUqVOnmK1XFvi47rvvHinq93Ncc81VNGTI4Kgiq1atot69r6YlS5ZQly6dafz4R2j9+nU0YMBNdPDBB9OFF54vxmAr8n344Ue0aNEix679+OMi+vTTT8XvLBieccbfqFq1alHn16xZi8499+/0ySefEvdRPRYv/pXef/8D8acOHQ6jo48+yhrF0UcfTYcf3tH6/FQ5ESJfqswU+pmqBCDyhZw5iHwhAaI4CIAACIAACIBAQglA5Eso7qRvrDJFvmd+LKbnFxVTseaue/nBOXTZQTmBhDkW9TbuKqf568vo921lwkqQXWUPa5RFB9eNgf+vw4z+sLGM+n0SLfK1qJlJU0/PS4p1wJZ77Mb6yiuv0uTJU2jLlq2RfsVS5GMruKlTn6UHH3zIt8DHHXIS+Vgs69fvBtHnQYMGCss6dgW+6qprxN9GjrybLrqou7XIJ8XAsJPTvn17mjBhHI0ZM5beeuvtsNVFyt93371CuEy3AyJf8s7o7rJimrt5Cc3bsjTSydYFjenIOvtT3Vz/bu9cyaai7fTvP3+hJTvXUqNqtem4egeL/8URPwIQ+UKyhcgXEiCKgwAIgAAIgAAIJJQARL6E4k76xipT5Pvnf4rp6R+iM992PyCberXNpbwAodu2FZWLOj9ZWUr8/+WxX51MumD/bGpU4Cz0seFg3TyixgWZlOVTD5zxeyndPnNP1Hy3q59F47tGW39VxsJ4881/0eDBQ41Nx0rkYwvBUaPG0BtvvBlpp1atmjRy5D3UqdMRUe6umzb9SQ8/PI7ee+99cT5bzD3wwBg64ojDK/RTdZ9t2LChcMM98MAD6KGHxtHEiY8KF9hnn51CLLjZWvLJ8zh2X+vWrSgv739i7O7du2nXrt1Up463GLHXXnvRrbfeQqNHj4HIZ7GwIfJZQFJOGf6faTTi55f8Ffrv2Te2OpMebtfbs+x/tv9Og3+YQh+un0/FZaVR57M1dMdarUVdR9U90LM+PmHWpv9Qn/kT6eftv1OZFqt0n/wGNLpND+re7GjyiorK9tg3Lnyaxi99J9Ju/dya9MFRw6hDrVZWfalqJ0HkCznjEPlCAkRxEAABEAABEACBhBKAyJdQ3EnfWGWKfK8tLqbHF0Rb8p2zXw5d2y6H8rL943v6hxJ69Zdi2lVSMQFGZgZRrWoZ4p/TwbpeYQ7R8Xtn0/n7+WucE4iM+UZL4UtERzXNonuPSQ6Rj+PL3Xrr/4nhs6jFgpy05ouFyPf99wtp4MBBtGLFCtEGC26bN28W/81urv369aXLLruUatSoQSyiTZ/+Do0bN57WrFnz3/MPofvvv5f222+/qClauXIl9e59FS1btly4zfJ5ZWVlNGjQEPr440+sF4pqHecmBnLf2A2YBcqhQ4cIC0E/x65du+i22+4Qoh8LkFOmPC3cdXEQQeTztwoGLHyaxi2d7q/Qf8/2EvlYQBu9+A1iIZGt+LyOnMwsGrLvuXTPQZe4inOPLnuPBv0wxbVO27re++M7uvjbsbS1ZKfoHguO9x/cg4bse45Xd6vs7xD5Qk49RL6QAFEcBEAABEAABEAgoQQg8iUUd9I3Vpki39tLSmj8/GIq0jJvdGuZRf0PzaWCHGdBTge7p5TomR+L6M0lpbSzODrDrZ+JYCHwX3/3F0dv2s8l9PiCaJHvtBbZdGunXD/Nx+1ctq774IMP6eKLL6KDDjqQ+vbtTwsWLBDtxULkY+GORbtnn31OJKq4/PLLiLPh3nrrbTR79hzRDotmxx57LM2d+11E3JMC4JVXXkH5+WbuL7zwIg0bNkLUcfbZZwnX3NWrV1OvXn3o999XWzNzEvlGjx4VcS3es2e3SNzBfWzUqBENGTKIGjRwzqzbvPk+xNZ86sFuxNddd72ok/vLln7Z2famqbm5uWmboAMin/VyFSf2+/5JmrjsPX+F/nu2l8jH9Q784Wmj9Z5TgyyyDTvgYrrzALPwrYtybh2vnpVHr3e6mU5teKjxNHb1PXX2cOFCLI8udQ+gD7oMoxrZ/u7RgQCmaCGIfCEnDiJfSIAoDgIgAAIgAAIgkFACEPkSijvpG6tMke+D5SU09tsiKtJi8nXdJ5sGdcyh6pYiH2e2feDbIpq5upQ0r7BA/GtWy6C3fIp8nETkxf9EJ5i4YL8c6ndYbLPWBhqUVujPP/+kPn2uianIx02w0Ldhw0bhdpuRkUFbt26l776bJxJwSAs/vf8cX4+t81hIM4l8mzdvof79b4gIhVLkmz793Yhl4vnnn0dNmzYRVc+cOUu0yRZ055zzd6pbt06kSTWZhWrJ16tXT9HHIIceO4+Fzf79bxQiIYuaTz/9FH300cdCOLQ9nOIS2pZP5vMg8vmbndNn30UfrJvnr9B/z3YT+fyIcXrjNbMLhDh3UoNDKvy0p6yYzphzD32y/vvI309p0J5e6HgTNahWk5bvXEc9vhtHX238KfL7+U270CtHDDFaBg7+cSo9tOStiLtvnZxCervzbXS0pctwIGhpUAgiX8hJhMgXEiCKgwAIgAAIgAAIJJQARL6E4k76xipT5Pt8VSnd9+89xFZ46nF0syz6v065niJfWTnRqm1l9Nj3xfT1mlKRZMPpqJGbQUc2zqRa1TLFC+OqbX8l5yjmSpSjWlYG9WqbTRcd4E+Ye/DbYnprabS7W882OXRFG391JWLRxEPkW79+A/3yyy/0888/C4GL35P4b34PdiUuLCykK67oIazgOF4fuwHLLL38tzvuuE2IcuwOy4Iix+hr3bq1aMpvTD4uHyuRj7MKT5gwkcaPnyj6cuWVPYQVHychgcj310qAyOfvijCJfLVyCqhapvd95doWp9GIA/8R1eC2kl102uwRNHvTz1G/ccy9x9pfQwfX2FuIdb3mTaDVuzdFnXdm48Pp1SOGVugH1/e3OXfT5uId4nyOvff5MXdTy4JGkfJslXfKrOH0Z/F28bfmBQ3oq2Pupb3z61doY+am/9BZc0ZGzmMLwoGtz6YH2lzpD2AVPBsiX8hJh8gXEqBDcflwdssq9fXXX9Mll1xO6Zp5Kj5kUWs6EJBxXpo0aUxDhgw2Dklu3vnHSZOeoDp1/vcVOx0YpMoY5Dx07tzJOFdyLnk87Hrk5KaUKuNFP1ODAES+1JinRPWyMkW+WatL6a45RbRbi593ROMsGtalmoiP53b8sbNcuMh+ucpd4OM6OCbfgXWz6OimmbSrhOjzVSW0ejtVCAhfI4foxH2yqU+7HKqZa+8qzPUPn1Uk6tSP/ofl0Pn7eb+MJ2q+ZTvxEPm+/PIruvrqa40ZdVu2bEFnnXUWnXbaqdSiRXNatGgRvfPOe8LCbdWqVVHD57h8TzzxqNi/DB16izhPHizyXX75pXT99TcId2DOQDtixHBiF1c+goh8LBK2atWKnnvuebrrrnuIk3E89NBYOvXUU+innxYJi0R2Kz7kkHaRdvROc/bi1157nW6//c4IA/mesmPHDuLkIaaDYyPee+/99NVXM8TP7dsfIsbTtm2bRC+LhLQHkc8e8/aS3XTyrGEiO616PHVoX+rT/BT7irQzX1j1JfWc90iUm+5htVrR+13upIbVakVKvPvHXOr+zQO0o7Ri9vDaOdXp3c53ELvPymPqyk+p9/wJkfvqaQ0PE/WpB7vgdp11By3Yslz8md1u/3XkrXRi/XaR00wiZMfarenDLsMDZ/kNDCsFC0LkCzlpEPn+B5AfqGvWrA39orpkyRIRX+PMM89wFDDkA3zOnK/TTsCwHb/N0pUbOI4VogoIPFccUFj96mlTXzqeI3l37Ngx9NpNFB8ZONstfo7NOTb9lSJUly5dxCa6Mg9ez/zVnr/ex0O0VINk61YBQcftJfLJ3zk+Uiz58jV+/PHHUadOnVy7zmO+//5R1KPH5RELCFMByWbFipWu91wn0VJ+lLGJ+aQGhsdHnKArz70cRL74cE3VWitT5Pt2bSndNjPaku+QBlk08phqxKKb2zF7dSnd+3VRhSy6QeaB5bwG+UTdWuXQWa2yqX6+P4GP27zp8z303brorJT/d2QundrcXxKPIGPwWyYeIp90q/3mm29F5ttjjjmaOnfuTAcffJB4brP7rulgAWzp0mXCApD/cQKPbt260RVXXE7z5s2nyy+/gvbs+V/mYhb57rnnLuJnEmfW7dbtdOHuK4+gIh9RBl177XUiuccpp5xMo0ffL8Q+mUCDE4m4fTidNWu2cCuWyUy4P27PMU4c8sknn9Kddw4TFo/c1mWXXUIDBtwoLBnT9YDIZz+zuiDGJb3i2HnVzsk2LvxmDL22enaFU7Mzsujpw66nHnufWOHvTufzScMOuIiGH3hx5Hw9E7CTu7BqnWgaz5hf36Rbfno2Ihaye/C0wwdRt0YdvIaH34kIIl/IZZAqIh8LGRwE95Zbbo6yFFFfqEw4ZNwLNwsT+QJ3wgnH0113DaemTZsGJisfzE4V8Ms3j4NfTN0C7fJDdfnyZY6m8ZMmPSlM/PmfzWHzcmpTj9c5sRTgYiHyyfkwjV8VRbw2Pl7jrqzfU03kk/11Wvt8fYwZM4pGjXogEmcn6HXN5Tio9Z13DqfPP/+CbOPDuF3DXAcfNi4r+r1H3mfUfugvKV7rSF2nprL6ZtzrfiTbc9rEe4l8tuKXPE8fn6ldvi6nTn2Gxo59yDOQulxP9es3cH1xsRXe5D2BLR74OO2004R4qY6TrTM4DlTbtgfTtm3bo+7B6vzyOuc1jSO2BCDyxZZnqtdWmSLf9xtKaeiXe2i3ZgB3YJ1MGn1cNeLYeG7Hr5vL6MG5RfTTxv8F9cvKJNq3ViY1KiDhjrvVbDxVodqCHKKzW2XTRQfmUB2PNp360+fD3cT9ibpPH1ONujS1T7iQqPUUD5GP+87PgQULvqfLLusReCjqnpMFN86qu379eiouLo4ksrjppoGOMf5eeeVV8TG7Xr16NHjwoEisPu6Qao2ni4FvvTVdiIZ8dO3aldq0OYiKi0uEELd48WJq2LChcB/Oz8+LjI3rO++8c4WIOXz4XfTSSy9XGLebyPfmm/+iwYOHivObN29Ow4ffKYRRJzE0MNAkKwiRz35CNhZtoxNm3k4/bF0ZKRRW5Ptt1wY6dsb/0Yqd6yt0ZP/CpvTFMSOpcbXaUR18asVHdO2CxypYPvNJHG/vg6OGReLp6ZmATSIfx+07ddYI+nLjj6IdfTzfbVlKp80aQRuK/tpL8tG/1Rk0rl1v14y+9lTT/0yIfCHnOFVEPvmCZhJi+LcJEyYYrbpsrPO8RAcnxCbRSH2J5wcmm+fzVzQZY0NuHviLGrsq9ut3vfi65mVlZHrRNrk8yrH069cvYlVj+xIecimJ4k6iXNC64y3yyc2RjRAcdAzxLpdKIp9uJcUxX3RrLf2chQsX0hdffOloFeskHgXhrl/TTlZdNvcVp3Pi5abvZFHH/XCzGPayxPMS+bzql/Og34fkumV3Hj8fK7g+Xaz1ugZU62Iu78ZDnXN2N5o8eYp4tmzcuFGEV+A1smLFbzRt2ks0fvzD9MADD4ohwlU5yBUXvAxEvuDs0rFkZYp8P28qowGf76Fdmrtuy5oZ9PCJecRZbt2OkjKi+etKadrPxSLGXvNaWdS+fga1rp1J89aXESf2+HO3d6bdrAyiJtUzqW39TDqmWRYd2jDL01VY79eFb++i9bui25p4Uh61qZeZdEsnXiIfDzTs3kLdT/BHoxtuGEgnnng8sQjH2YB538n/+vS52jdX9V1I7mP32WcfkRzj1VdftfoIqTaqWv5Pnfos3XPPSPHews9OPoYNu4NWrvxNxCfUj40bN0VclTk7b716dSuc0qdPb2GlmG4HRD77GV2yYy0d/dWt9MeezZFC9XJr0CdH3UXta7Wwr0g58/118+j8r0fRztL/Wcfyzxxj7+0jbzPWya61J826k1h0VA9dGJy04iO6av5fQjkfugjIf1u7ZzMdP+M2+mX7X1mxG+TWpK+OvZcOKGxGu8uK6byv7ydOCiKPdjWb08dHjajgQhxo4FWoEES+kJOdKiKf+sDVhT4W+fiFy2R+7vUyrgt8XtZu8qFvEhv1F00WJ558chL9+edm0be8vDwh6NWo8Zf5OruXscWgtFhx+1KWbCJf2M0Pj9/GnTCeIp+bcBzyskpocS+BI6GdcWlMd5fk64Gt6zh7m7r2eW0NGXJzRLRfuPAH8WXZKSacfn6Q8ToJ4bYin6kPTvceWefcuXNj6m4eK5HP9qMHv5z07Hkl9evX39UiWd4r2YJAimTsgmu6bzMzPvQ4jcyXLTvdXIzk9awLgPo9hLMmshWeHgJArht1zgcPvon69x8g1h6L0dx/drVm4Y+tTdu1ayfu6XxA5Aty5QUvA5EvOLt0LFmZIt+yLWXU95PdIkaeejQrzKSJJ1Wj2hZWdZxNl0XCpVvKaOHGMpq7ppT+s7mc9pSUE4uAquzGkmF+TgaVlpVHJfvg9jluX3ZmBhXmZNAhDTKpc+MM6tQ4i+rmu4t0nPDjrDd20s7okHz0TLc8al6j6op86h5F9QDRPxCrFuPq+wRb77355lvUpUtnuvHGgTET+eR7BX8ok89a7sMHH3xQYS2yS+3KlSuFCy5b7bGAl5PzP/frmjVrCgs8tsTjZCNz5syhww47jHr0+Cs5AD/32LLR1nNIbTxdQ1ZA5LN/kphEvkbVatPMY++j1tUb21eknPnAr2/SkB+fiSo7eN9zaEybK4x16sKcPEkV6PhvH66bT+d9PSoSv69ZXj366KjhdFCNvSL1vr5mDl029yHaVfqXmfWRdfYXIl5hdh6NWzqdBv8wlUrK/wp9kJ+VS893HEjnNekcaKxVtRBEvpAzn0oiHw+VX/beeeddEeuBzcq9gr67iXy6OMJWRW5x3twEPu6bqS01HtiZZ/4tEhNDffjLc/bbb1+68sorjIHrk03kMy27sFZ8phd5PyKfU+w1k7uunEsboTHkJRb34qki8jmJ8TwX06a9LEQSdq3leJaqJSoD5DHed98oIazosex0gc1JKHKzSEukyCfHM3HiY8QiUpjQAOriipXIpy9YN25OrvAm0VNlLMUx1YKZr1+e/6FDb60gwMn22TVW3vedLqrHHnucOnbsIMQ3Ds/gdP9wG5P+TJk+/V3xEalPn15CkOZDColez5+4X/xVuAGIfFV48g1Dr0yRjzPjXv3R7ihxrH4e0VOn5bu6zrJ4x+6xbywupnnryqm0vJz2rpFJDQuIMimDSIv/lkHl1LxmBnVuki1+WrC+lH7exEIgR5wqp+KyDCoqLaedxUQbdpXRpt1E24vL6YjGmTSwQzVqXN3ZqnBLUTldPJ3FyoqWfNzOq2flU708/zH+4r1KbS35WOTaunWbELaqV69u1S31Y/b/s3ceUFYUWR//vwnAkHNUoggoOQko5oSirijI6spKcDEQXAUBlSwqAoqCAR0B3W8VRdldxYBZkSAIkhSUjBKEGfKQhpn3ndtjPer1VHdXv355bp2zZ3VehVv/qu7x/eYGEfZKA+XQV0rdcMUVlweA2U8/rceXX35pzG92GqCKteTRR39kEp58BNbo56o2ffqLeP31N1CjRg08//yzqFv3jMeTz5eCsmXLGHvq3/8eA8xdeeUVmDJlknJ/blLTkFYUart8+XLjD1vU2JOv8Akx5NN6jIxOX2WtxU3fPwkqRCEa5ad76JybggpQNChZ3YBlFYs553I0h9SKee2KeahyA9I4c6gt2XnFolFYfnBTwN7mZetiarM+RqXdRfvXG4Bx78lDxudUMZeq5VLVXApJ7rJ0HH4/nh0Y26f2FchsdT+H6epfGaMnQz6Xgpm7JxrkM9tvl2+N+lpBPvHXNvNf4azmEz/XzelldSxOoW9uxsm/tHWugZOXos4cdn28hiGqKhK7gXxWBT/MZyp7KkVaE6+a6oxPFMjnZi9myKczVvSxKrAQyrMXCU8+N3tx6uvkdUf3m0KdIxGuK69t/ku9CujKkI9yDFEqgzFjRmPWrNkheQc4PbtOz4XVu8VN4Q2GfE43NHKfM+SLnLaJOHMsIV/WcT/+/skJ5OQGwzGqbPv6tSVQwQaOZR/3Y/IPJ7H8Dz+uqJ2KTjVTsCsH2H88H0dOBXvw6Z5LyTSfESJcJcOPjPQUTF1xCsVTgftapuOys62LZ+w66kefT08UqhJcMg148/oMLY9EXRvD1U8H8tF7mgpevfPOXMOLjUDYtdde42iC14gV1e8o2V6nNDE6hTfk38NU8Zcq4/7xxx+F9ubkyUcDKNSW0meUL19QkVTev503nm6+W0fBE6wDQz79AzN7xjmNrFmiIoY17Ib76l0LKqShanLRC/F58ZR0vNX2Qdxs4zGnGlcytTjeaz8M11ZtFVjKqnKvyhZRMbdUWnH0/GEK/rv7+0C3uiWr4qsLx4P+n5s7BRjyudOrUO9EhXzyL0o78Gb+Ekzu7NOnPwdKFLtx4yZliJX4xSaHo5FwTpVc3SbQtzs6q5AzOWQx3Dn5nHJz2dmrW7nSbg7Vl243kM+q4IcM+UTCfPorqh0kMBdIMBd30QmtpjXkZl5PvmfmUD+7z4QtwgZVmLj46yutb/d8WIFi8/7sihvYfWbWMVzPiA5sN1fnjUfIF+qXCJUHqvleiLsXicIb5uIUjRqdGxRiq/rjigz5CDyGo5K51ftE9QcD6kt2y5V45fsvns9oQD7zc+Hx13iRHM6Qr0geu+WmYwn5DhsecMcLefIRWHvzugxUsqly+0dOPsYuPQUChf2aFcPHW3KxKisfFL4bjvaP5unYdtiPX/fnYVCrYmhdzbp4xsYD+Rj45UmcoLhdqVXJ8CHzaufcguGw1+0cOpDP/D3g1ltvwdixow3gZ9fk38+UV65z54uM7qdOncJrr83E0qXfo0OHC9C3bx8UK1bM+Gzhwu+Qmfma8c/RgHwUffTAAw8a6w0ePMhIgWL+b09dTc1piBjy2SvHkE/3ZgFW+fOcZuhc6TyjGi1BP3NTwTqdYh6qcTS32QOQPKOf2jgPoze8hdx8tbctjWtVrj7ebfcw6peqBirscf+aGYH+6SmpmNVqEO4462KnrfLnCgUY8nm8Fm4gH7mUUz6GZ56ZimPHcoyQul69/obU1MhV3FJBOsrLtH//AaN6lFPBCrfyWEEPnbDOUCCC2T6rOaIRrqsL+XShga72MlAye93pQj67UGExp1yN2ClHiPwlnPahqqSqmsNNpWdhc1bWvkIA2e4vuGaYKUM+KhRAf7E2NxUUcwJM8n/wqWCIWMMqBw19bgZtTndCVTjGaYxsx5IlS4LAPc0nit9UrFjRCJOxyu2nWiecnnw6oNjsAaf7TpHPR1VdN9yefLKu8+b9JwjYqf74QNqK+zZt2nPIzJzp6hxUZ2P+ckf3VRTC2L59R6H8fXJ/s0ayF7JIqyCq69KXJlWj3wnTp09z9ERUeWuI5ztRK3rrPpOR7MeQL5LqJt7csYR8FN566wfHkZMbrBsFt47sUAyX17b2nqP8d2+uz8XvR/1oXjkF/96QC/LuC1c7r1Iq7mmeht+OApeelYJS6dYht6v25mPYwpM4aYJ8FB487fISIM/EeGs6kM/syffEE4/jpptudNyK/N9Io0Y9hhtu6GqMobyuEyY8iU8+WWB4BD766Agj5za1Dz6Yj3HjHjf+OdKQ79ixY0b+4gXYrqYFAAAgAElEQVQLPjVCdF94YZrhvHD4cEEIodycqutS37Jly6FHj1sD4b46kI88BClH7VNPPW0s5/Tf1o6iJ1AHhnz6h2UuZKE/sgCifdJxVFDBCnNlWzFfOCGfmHPx/g2g0OAVhzYHVeWlPH6DG9yAQfWvR5m0DGw7thd0J+j/RftLjQsMSEkehqJRUY7dJ/Yb/1qjREWUkD5zo0tR6MuQz+Mpu4F8K1f+iN69+yInJ8dYNS0tDc8/PxVXX32VRyv0hutWcdSb7UwvM+ywq5pLo6y+mOl+IbezzzyHFTSSv2BSlV6RqN5LdV1dyGe2PxxefGJOc8itLuSzyqlG85qhpI4XmHwnzOdt9QXd7j+IrD6zC1GmQJ2srKyg/HQqPWQQbobR4v6Yfy6PsapUunPnriAvQFVhgzNnv92wtWvX6wN3MZR74QXyyWeteoatwrlVz6MdrKX/iN22bWsQ2FLloLNKFWC3R/M7TvedYgew3L4Pzf2dbDBXN7fan/yMUnXaESMeCXwJcgo7lm1SQTO74ks01s4z1up9Rj8XHrZWIf4qCGz3LhJrsSef11sJMOTzrmEyzRBLyEd59Lq9fwKHThaGc9VK+dCvaTquqqMGffl+GJVzyXtuw34/pq86FVRJl/LzdamXiuolffh+T0GlXbnVL+fDreemIz0FWL4nD59uD/Y4qV02BbOuLoHTfj+KU/ldm7ZoZx7GLj2JUyanlfMqpuDpS0q4rtQbT/fLa06+UPYSaci3des23HPPvdi8eQsuuuhC4/sYFdBQNTc5+cy/p+jfZXj3888/o3fvfkbFeXObPPlp/OUvN4UiV8KNYcinf2ReIB/lu6Ncd5TzTjTd3HoqC3U9+cxjqYgG5dnL8+eDioZQgQ3RyOvvrz88g7d3fhf4GeXu+7TTaKPaLo19cesnoGIhO09kB2Ah7Y36DW/YDX3rXGkZmqyvdHL1ZMjn8TzdQD7VF18dYOLRxMBw8xdgJ08keV35i6F5nNs9mP9yqPLyc+vt5uTRYefJp1vtyimHVaiQzw08cboLZjBE/VWVMGVvNipcQBUuVd47NF7Op0geeTpemeKOqM5F5YFn50ll/g8m1V2U76DQk3KjiLM1wwYZpon+tI45pNzKA88px6QqBFeV40y+MwS+ZI8xO+9Kq3vgFfLRvFb3MZS5dT35zKBL3DtVSGokIJ/8Trv44s5o0qSxAVudPEvN5yDeEU7vVvkOm/ej0oLWkeGXKLwhntn9+/cbBVeosApV3rX7kkKfmcPbrSCf3bNB9lDYsLmSr+rM5fc56dulSxd0736LsvCTDuRzeg/y584KMORz1qgo9Ygl5COdhy88iaW71SFd5AHXu2kabj7njDeH6my+/i0Pz/0YDPko1Jc8/MoV82Hb4Xys2pcfNLRqhg/ta6SC+N0vB/KxYX/w52eV8eH/umRoXYX3N5/G8z+eMqr5yq1ttRSM7VTc1gtQa4EE6+T0e9BpO5GGfLT+4sVLMHDgIAwfPtz4nWTVwgn5CO716/cPrF27Lmi5Jk2a4KWXphu5/YpCY8inf8orDm42ili0Ld8AFdKDi2rsPnHAgGNzdy3GHycPKiclEPb1ReNRr2Q14/Nwe/IRbHut5QDcVfty/U1JPc2VdilM94Xm/XF3nauM4hw9fpiEb7J+spyb1r+xenu81fYh9uyTVGLIF9J1PDPIDeSLR08+py9UTgDKyy9xO2hm5cWjOi4dD8VIhOvqAgAnAOk2JNPpysq5xa688nJHyEf/wUE56KzCBOQQYOFB5AT67DxtxH8srVixIgDVxPnQ3iic3FwBln6ugoOqcTKwoNwuMjhTaa2Cb7LG5hBolf3mM7HLVSbvW/ZgW7lyFaZPnx7QRA6BpP/41L1vTvdDfG53L4Wuw4YNCUAjsz066+hCPtUzHKonnwwGnbzoaA+yjQTNVB6g8l6tIJzcx8kzVrZRXp+qBQ8c+EBQdVwxr3lO2Q7qQ5CPvEedmo4nn9MdF3dRdYfMZy4qPhNYl8P26f0vYCXZLMCj0+8kp/3x53oKMOTT06mo9Io15PvtSD76f37SqEyryqdXOt2HvzZOwy0N01HCInpXBfm8np8T5CPfw2O5fny+Iw+z1+XigMIb8dKzU/Fw22IoaRPq69XOeBxPue1E6C3l5OvS5VpHMz/++JNATj4K8aXfMXI7ePAQRo8eg99//x2tW7cG/c60yg34yiuZWLBggeGdR1V469SpU2h9KrSxZMlSnHfeeYGCGSojc3NzjT8a07rmsFyrTVntX56LxlIhrXPPbQiCfGXKlHHUKFk6MOQL70lSGOugNa/itR2fB4XF0ipUfOP11oNwu5TbLpw5+XTCfK12S555VywajV+O7gx0IWD3drshxr/ftnwy3t+zzFEsAn2PndsdYxv/1bFvUenAkM/jSbuBfOTu/tFHH2PixElRy8knb0/1RdrJW8gJoFl9IbP6ck/2CKhi53USDcinOno33kq60MUJ8rn1WiS77SCbDK2soIHsyUc5wSj5sFVhFDPk0smH5RbyOYE22rMVeJDtM0ODtWvXGgBTBgpmj0Wnta3yHJJNVkCSPjOPo5+ZizvIz5fwxhKVcc25A0N9VTmFYurOGwqM1oF8tD55klKTPczcQj4V0NOBfOL8hw8fZuS669nzNsMWORxW1ijckE++F+Tl9u23C5W5iMzvWvk9Sl8SIuHJZ74bshe21R9p5DMfOfJRI8clpUS45JKLjWdR5Pak51DkAJTPniGf7hPprR9DPm/6JdvoWEM+0nPtvjw8+2Muth/2I4/icE2N8uHd1CDNCK+tUAIwB8+qIF+aDyhT3IdiKT4czfUXquCbnupDuWJAig9G4Y+jp4LXtYN8FJa7+VA+3vs1Fwt35hfKxUfm+3zAbeemo3fTdKNCLzdWgBUoUIAhX/hvglUYLq005Jy/YNL5fw8sqoJ8Th55VvOXTy+FjzqMRMeKjVxtisJ0B699DdO2fBgYR0VCKIdgs7J1YK7QSzBxZKPuuLVmJ8PDb8hPs0E5/0Qzeyy6MiYJOzPk83iobiCfx6U8D7cCdlZf3nU8dyIJ+VTFGqxEcAJpOl/2aW43kM9sS6jhuroHK3uH6VR8paIqTp58BFonTpxsm8TfypON/qqp8gqi/biFfG48+Wh+Ga7J97R165YG7BCgTD53+kuyqnCEW8jn5OVE9ln1kT1jzfao4AjNZQ6t1L0vop8d5JPvlNt5Vf3N90EH8lESbjoX+qu3DK/dQj7Vu0j13NMZPPnkRCO0lTxGxToCiBPkI8/Jl1562fjL+qWXXhK01UhAPhmeWT3bsYZ84veE1TMvRJLPvEyZ0jhy5Khxh1XAneai94icF5UhXzieROc5GPI5a1SUesQD5Mv3+/Hzfj9mrcvFmn15yDWFvdJ5lEzz4dp6aehxbhqqlwrGfCrIR3261EtDrVI+rNibj4+3Bufkq13Ghx6N0lEsBfh+Tx6+2BEcMmwF+Q6cBL7ccdqYb9NBhaF/Xp4apVLwUNt0tKmWWghKFqX7xXstWgrM3bkYPx2hyAjr9k32T/g6Kzhk2a1KoxsV/FHWrp1fpja61+rk1C1pPh+w5hW8sPXjQvsZXL8rpjbrG/g5FcN4bsv8Qv0IBBIQVLU9Jw/iku8exa9Hg6NGCMx91/mJQDiwrpgf/bECPZZPRk7eCWMIeRxObnoXyFYKKb5+6eP4Yt8a4zMCkE+d1wtDJdvMxTpUHou6tiRjP4Z8Hk81GSCfKsG/E/gQsiVyuK5b251yD0YS8unkrFNdZd3CG3aPgcojzQlKuIV8VrnvZLvEnGbIIO+RquNSpTLhlSjf7X79+mDgwMGFvKSc7rpq/+JnViHOqpx8tBcne4T3HnmVPfXUxKCiIaG+qsLhyafSQMceHcgn4A95sZFuVh6lYj0ViLfSWwX55BBpmlN4wDVs2NCAjQLy0Wfm/KF2e1blilR5u6ngpbyO1R8sohmuK+/TLjRXaERh8QMG3I+MjIzAHSd4J+/FDsLKmjPk03myvPdhyOddw2SaIR4gH+lJDnwEzf69PhdLducVKmJBfQjIdT4rDXc0SUP9cimBY/j29zw8u+JUUMhs+eI+nF8pBeVLALtzgJV/BEO8yhk+tKmWYuTk23bYj5+zg4Fd3XI+zL7mTE6+vHxgXXY+5m85jUU7Txvef6qWmuIDFfXodk4aLjk7DSWtCwQn0zXivbACAQXm7VqKW5c/DfLWikXzwYd32z+MbjU6xGL5mK35/JYPMXhtZqH1zZDvxa0f4/41rxTqR3n1ZrUaqLR/yf5fcN3S8TiYW1BAVLQLKpyLzzuNDSqm4SQAeeKRN+GPh7YEul5auSk+7jjKyKv32/EsdP7uEWw/ts/4nKrxLuz8hFGIQ269f5yG2Tu+DPzI7LHoZEcyf86Qz+PpJirko21Tqfpeve40FFCFeNLP7cIR6fNIevKpku6Helzyl/26detZhuLFwpPPyWNSJ0TOSpdIQT75zlAeMDPscgv55LtE/2w1H31mBiey11zlypWNvCuy95vwvKLPqIKtGSKFAvnEGHMFXSdd6HMBzAhqHTp0WOmVqArbDLfXnVMhGXGnzOHkTp5c8l10yjcnQ0/yOp0z5+2g8yGdH354OJ5++ik0aNAg6F0lvDXtikOI+WVPMRl6bty4MVA8QhfSh9uTT76/ffr0NsJbVRqr/ighnhNVCgQz3LVLoaACwU7Phfmui/tktY7qd4UMXMX5MuQL9becu3EM+dzpley94wXykc6EBHYd9ePNDblGtdvcvMKQgCBaw/Ip6NcsDW2rFcTBLtuTj4nLTiL7RPigQvsaKXi6c0EVyCOngE+2nsYn209j66F8A0iqGlXqvbBWGm5tmIaGFVI4TDfZHx7en6UC/9uzDLcue9qojhrNRh5dc9sNxV9qXBDNZeNiLStPPvJ6HNO4Z8DGT/euQrdlEwNedOKDduXPwRcXjkOZtMIFh17d/hnuWf1SoZx/ZoCoIwSF2j67+f3AXJWLlcWCTqPRulx9Yzjl6Ou88BHsO3XY+PcW5eriy07jUbFYcOERqrg79KfXA0uGYouOvYnYhyGfx1NLRMgnPJrMXyTlL5G6X+QjCfnchOuKY1R525m9cew88mIB+QgUUZiigClyyKIXwEeaRBLyGf9RvWyZkWeLmgyNQoF8NIdTfkIrzzk5P6K5jwzkVPfaCWZYebE55WR0Cruk/Zr76Hh0ya8ssoGaXVW4UD35VN6j8p6dPFvNUNKuijbdHSrqIhceoX2pnkcZiotw9KysfZYegHZwTNYyEpDP6teLuIeiKAX1E/DZymPVLfxyc+5yX7JF9syz2oN4Lsz3wA3kU6WQ0Nmn0x9GPP5aLxLDGfIViWPW3mQ8QT5hNOXHI4++t35Ru8tRvjsKw/1H82LofFYqDp/y44nvT2HZ7ryw+A6VK+7D6A7F0apqCn47mo83firwLjyWWwAiVS0j3Yc7G6eha4M0ULEQyvXHjRUoygrM/+MHA/RR+GU0WvGUdLzTbohRbbWoNauceaTJW20fxM2SV6NV6G3ZtJL4sMNjuKhSkyD5yCOz+/JJeG/XkqCfq+Z20p1CcAkwHj59zOiqKpphhpBWkM/skciQ74z6DPmcbqLD54kG+QQ4s8qdRSFWojl9iad+kYR8bjz5VB47OrnTzMfrBfJ5vEqB4WYo4VTJ1m7dSEM+WlsF2EKFfDSfDOXE3pxyLtp5c8ngTAUJQ4V8ZJsqnNPpvOzArW7eRVpbN4TbDewRejsVV5HvqEpTp3Bm+d6I8SoPOfP7RV7X6U64fR4jAfnsvCXtctyp7rPqXevFu1M+N3FH6tSpbeTIs7Nb2GF1z3Vsot8/5hyI4rx0IF+4itK4vSPJ1J8hXzKdpve9xCPkE7v618+5mP1TLhQOfUaXShk+9Dk/HVfVTQP59G04kIfDJ4Hjp4HTITj1paf4QWG8dcumGBVxKcT32ZWnDO9Cq0Ywr07ZFDzWoTgalGOy5/1G8gzJpADlXiNAdCzvZES3lZFaDHPbPYzrq7WJ6DrRnPzo6RN4e+d3BrSsUrys5dLkLfngull4YetHhTzt6pSsgoUXPYGzMyoHjTeHuooPu1RrjXnthxths6KZ8+eJnzcpcxa+vvBxVC1eTkuWI6eP45olY0Ghv6JRwY4FHUcHeQ9uztmDCxeOwB8nDxrdrPZgzi1ol1NQy8Ak6sSQz+NhJgrkk8GJ+Uu5yoNMBjc6X/hCkdFuXjfVdWltFeSzs8nJC8tqrA74DEUL1RinvHfyGCcPOLc2RXOfbm3j/sEK2AFV6qkL+UIBaPJ7RTf8l2xSQUAV3JHBX3Z2tuE1Kt5fOiDRzV0xQz4VbHaazwnwivG6lYplmCX2r6uz7rnLUM7Og1v3d4KTRuJzq0JQTpDPLuxYd23uBzDk41sgKxDPkO90vh/vb87DnF9OY9/xfPgVrK1MOtCzcTpuaJCGssW8QzYKxc0+7sf/Nufi3Y2nccIi9x7BvYolfLjs7FTc1igNlTPO5AjkG8YKsAJnFFiw90cjRx9Bq0i00mkl8E7boSBAlUxNeOf9fOQ3XFTxPNxV+zJcXrk5amVUBOUdJD0/3bcKT/z6rpHfjgoYyU3lJSc+/y57vVHcQnjUiZ/TmJuqX4BpzfuhWvHyeHvnIjy4bqZR0dY89+Tz78I/G9yoLfnoDW/h8V/nBuwkz8F57YfhiirNg+YwexoSwKXz7Vq9baAfAcMrFo3C8oObjJ9R9V2a6+qqLbXtSeaODPk8nm6iQD7xxfqSSy5G+/btgzyQdD0yVB47Tl/IVPKq8keZ+4UKrZIVToVa+MDj9ebhCaIAPYcffvgRHnhgsFExVjQnICIDHi+ecXLV4KFDh1iqZgcFrTzAZKhH+TTl0GQ3hTHMRlmFSstFIOLp+N2+a91AvtmzX0flylUKhX3L5+Xlfph1tPsd4LTPePC2jqd7EaotDPlCVS45x8Uz5CPFT+b5sWhnHt7acBpbDvuRp0iIl5Hmw83npKF7ozRUKB466DuRB6O673sbT+P73da5xIqnAk0rp+L6+mnoVCMVJbi4RnI+HLyrsCnw2b7V6L78aRzKLQjTDFcrl14Sb7cdgmuqtgrXlHEzj1UIrq6BrcrVxycdRyk97SgE968/PGN4CobSVB54dvOsPLQF1ywei6w/8+wRTCRASKBQ1f6x6kVQHkDRmpWtg3faDUXj0rVwIj8XQ9bNwkvbPgkAQ6uQ3lD2lgxjGPJ5PMVEgnxiq3ZhYlZyOFVY9ChjoeGR9uQLt708HysQDwqovM90vcsibb+Tx2Gk10/0+Z3gl3l/upBPpYtYK5xgL1z6q4p1hGvuojQPQ76idNrOe413yEc7OJXnx8q9+Xhz/Wn8lJ2nDN9N8wFX1E5Fr/PTUau0O6868n/JOu7HFzvy8NHW0/jtiNprkGwh773r6qUZa1FYL+UH5MYKsALOClA+th4/TALBq3C0CumljRx8V1ZpEY7p4m4OL5Cvbsmq+OCCR9G0bG3Lfamq3OqIcFZGJXzcYZTt3PI8BOW6LBmHr7PWBX5sByCp09rD240KvLtO7A8yiYqC5OSdCPJaTE9JxaxWg3DHWRfrmF8k+jDk83jMiQj5PG6Zh7MCrAArwAqwAqxAAivAkC+BDy8CpicC5KNtU16+TQfy8frPuVi8y9rLrkONVPRtmm5Ut9Vp5Bi46ZAfczbk4oc9eUYRD1UjlteuRiq6nZOK5lXSUJK993Tk5T6sQJACBHooR5/w6ApVHqrISh58l1dpFuoUcT8uFMhHHnKdKjbG660Go36pao57pEq2VAiDQoJ1Wu2MKpjT9iGQJ59ue27LfAxZNztQaZlCawnOXueQP3Hmji8waE1moSrA8roE+IaeczMeb3K7EcLMrUABhnwebwJDPo8C8nBWgBVgBVgBVoAViKoCDPmiKnfcL5YokI+EJPx24IQfL64+hc+3q0Ef5cprWjkF/2iWboTUOjXy3HtrQy525/hxOl/du1S6Dzc1SDXy/lUrSZVz+cukk678OStgpcC32T+hx/LJgcIKbpUycsW1G4JLKp3vdmhC9aeqxC9s/RhTN3+AnSeyC+XckzdD76RGpWthfOPb0a1mB1fAi/LbPfnre3h52wIcyFV7WZZMLY7+da/B2MY9g4pkOAmq8sgbWP96PNesr5aNi/dvQL9VL4BgpDnnIAHHp8/vhR61LtSay8nWZPqcIZ/H02TI51FAHs4KsAKsACvACrACUVWAIV9U5Y77xRIJ8gkxyfvupTW5mPtLrqW+55RPweDWxQzgp0JyWceBqStPYtGuPGVBDzFxjVI+9GtWDBeflYp0PefAuD9zNpAViLUCVPjhth8mFwrHdLKrRokKhgdf50rnOXVNqs+pyMaGo7/jh4ObAx5xYoMty9ZDy3L1QAVIvDTK07cpZw++yVpn5L2jluZLxQUVGoJy4tE/x6r9fjzbCPc9eDoH5dNK4dLKTUFhw9zUCjDk83gzGPJ5FJCHswKsACvACrACrEBUFWDIF1W5436xRIR8JCpVvf3v5lwjT9+RU/T1tHCrWcqH+1oWwwXVU5Ce6jP65JzyY8nuPPzf+tPYcThfOY5mKpHmQ4sqKejTtBgaVWDPvbi/yGxgwimw5MAvuG35ZPx2PEvLdoI6FCp6YcUmWv25EytQVBVgyOfx5BnyeRSQh7MCrAArwAqwAqxAVBVgyBdVueN+sUSFfCTs8dPAZztOY86G09iTkw9F4V1UKOHDPwxPvBQjJHfB9jx8uu00Dp1U596jcN9apX247Ow03HpuGsoWY8AX95eYDUxYBb4/8KsB+rYf32e7hzolKRfcEHSocG7C7pUNZwWipQBDPo9KM+TzKCAPZwVYAVaAFWAFWIGoKsCQL6pyx/1iiQz5SNwTeX4s/L3AM2/7YXVSvdLpPtzYIBU/Zecb/7PLvdeueopRPbddtVSunBv3t5cNTAYFlh/YhJ4/TMaWY38ot1OvZDXDg699hYbJsF3eAysQcQUY8nmUmCGfRwF5OCvACrACrAArwApEVQGGfFGVO+4XS3TIRwLn5vuxcm8+nl95CjuPqj30KJ9erkVhDfLVq17KZxTWuKJ2GqpkUHGNuD86NpAVSBoFVhzcjL+umIKNR3cH7emcUjXwVtsH0bb8OUmzV94IKxBpBRjyeVSYIZ9HAXk4K8AKsAKsACvACkRVAYZ8UZU77hdLBshHIhO/23rQj2dXnsS6LAuapzgNgnnNK6ei1/lpaFIxFRlpcX9kbCArkJQKrDq0FT1/mGJUUqVG1WIJ8LUqVz8p98ubYgUipQBDPo/KMuTzKCAPZwVYAVaAFWAFWIGoKsCQL6pyx/1iyQL5hND7jvnxzMpcLNl12lF7cta7vUkx/LVRKkoV8ymr8DpOwh1YAVYgbAqsObwNPZdPAT2MlIOvedk6YZubJ2IFiooCDPk8njRDPo8C8nBWgBVgBVgBVoAViKoCDPmiKnfcL5ZskI8E35Xjx4zVp7BoV54y/x6F7p5dJgX3t0xHm2qpcX9GbCArUJQUWHd4h7HdpmVrF6Vt815ZgbApwJDPo5QM+TwKyMNZAVaAFWAFWAFWIKoKMOSLqtxxv1gyQj4S/bcjfsz5JRdLd+Vh/wk/KFNfqg+onOFDp5qpuPXcdNQszd57cX9B2UBWgBVgBVgBVwow5HMlV+HODPk8CsjDWQFWgBVgBVgBViCqCjDki6rccb9YskI+Ev7wKT+W7c7Dhv35OHjSj/LFfWhZNdX4X+n0uD8aNpAVYAVYAVaAFXCtAEM+15IFD2DI51FAHs4KsAKsACvACrACUVWAIV9U5Y77xZIZ8gnxT+cDObl+lEz3gUJ1ubECrAArwAqwAsmqAEM+jyfLkM+jgDycFWAFWAFWgBVgBaKqAEO+qMod94sVBcgX94fABrICrAArwAqwAmFSgCGfRyEZ8nkUkIezAqwAK8AKsAKsQFQVYMgXVbnjfjGGfHF/RGwgK8AKsAKsACugrQBDPm2p1B0Z8nkUkIezAqwAK8AKsAKsQFQVYMgXVbnjfjGGfHF/RGwgK8AKsAKsACugrQBDPm2pGPJ5lIqHswKsACvACrACrEAcKMCQLw4OIY5MYMgXR4fBprACrAArwAqwAh4VYMjnUUD25PMoIA9nBVgBVoAVYAVYgagqwJAvqnLH/WIM+eL+iNhAVoAVYAVYAVZAWwGGfNpSqTsy5PMoYIyHL1u2DLfffifefPNfaN++fYyt4eVZgQIF5s59D3PmvI3MzBmoUKGC8bPNmzfjyScnYtKkiYGfsV6sACvACoSiAEO+UFRL3jEM+ZL3bHlnrAArwAqwAkVPAYZ8Hs+cIV+wgAQnRox4JAiaEZzo06cfuna9HkOHDvGoeHiHRwryTZo0Gbt378GECeORkZERXqPDONvx48fx6KMj0bFjR3TvfksYZ46vqcQ+ySq7Mzlw4AD69euPnj1vQ506Z2PixMlBoM28K7fnrNNf2FChQnmMGzcGNWvWDEA+eo7atGkTsXslntWdO3cFttqiRQtbDcQzTwNq1aqJmTMz0aBBg7BfAHpW58x5p9Dede4w6b506TLHfZjBaiibEPb07Nmj0B8OaA9Od4rWpH5Dhw6LmJah7IvHJJcCDPmS6zy97oYhn1cFeTwrwAqwAqwAKxA/CjDk83gWiQD5xJfO99//wNNu+/e/2xHShQvy0ZfyGTNedW2vW4+8SEA+gjQffDAf48Y9Dh3NXG8yjAN27dqFUaPG4Ouvv9G21e5saL/UdM7uxhtvKARsZGDkZZtPPvlEELSU4Z0dzJT7NW7cCGPGjMPq1astPT11oJ28D6f+8rOqustu76sK2tnpqjoTub/VfE7j7NbUsZHmJ2hGgCwra18Q/BJ3xsoGoWmNGtVxySUXW0I2lfck2U1nVrduPeM+6byXMjNfwfr16zFlyrNBz4O1TMgAACAASURBVJS4W3b3idYT/WifY8eOwaWXXuLlUeCxrIBSAYZ8fDFkBRjy8X1gBVgBVoAVYAWSRwGGfB7PMhEgn9MWw+lpF07I58YTTuyBQhnlsNtwAE6zJ1O4QJQ4l0iCQAGFnO6Azudm6GTlHecEsgQ4UZ2vFWgR9on9mCGek/26nlEqGPjSSy+jZMmS+Pvfexkhs+RNJ+6ZvNe1a9cGQr+bNWuGp56aiF697gzyanPSJhx3Sxd0014+/fQz3HvvPZbykb0ExqxC2a32o3Pv5Hsvgzjh7as6M3M/nXeXfGZ0LuS5un37DsOrb+PGjcaZqRpBQ/rf6NFjgmCb2S6V7TSfuR9pNX/+h7beeaG+ryL5DnF6tvjzxFSAIV9inlukrGbIFylleV5WgBVgBVgBViD6CjDk86g5Q75gAeMV8pGVqjBNJ88onTA/mtspXxp9/sYb/8Lw4cOiGr6rC7fsHgMrjXQhn8oGKzhkB/l0Q27FXpw8xO644684cuQodD1cKRT1pZdeQGbmTJBXGMEoeR/Tp78QCAmV4ZEMJO0gnwzGVBBTAMgOHdo7etTK50maUjN7MKqeVXmcsMfOS88J8qmAowqK6UI+2T7d+2C+U1ZQztxP3J8BAwYEaacL+VRa2gFYM+BzAne6noEef8Xx8CRVgCFfkh5siNtiyBeicDyMFWAFWAFWgBWIQwUY8nk8lKIK+azyYLmBfHb5qZw8nszH5uTJF2nIJ4CIKn9ZLL+Mq7yJSAtzbkQ7gBRLyOfWs81Of8qz55R3UCesV4ZBmZmvGbkXhwx5EAMHPgAzgBPhnQLYOEGxhx76Jz7//EsjRDiUpoKDVjDPDpIJHcgGufiH2San/YQL8q1cucrI9enUzDkBdUEgzSufK/075WZUAVU7yNevX19jnM75qTwZV6xYYXj6ZWdnGx6GVh6rsXynOJ0Bf54YCjDkS4xzipaVDPmipTSvwwqwAqwAK8AKRF4BhnweNS6qkE9AtcqVqwRBADeQzy58LdEgn4AEBCLkL+YCMojwQFEp1eO1C3m4lT2heIlFw5PPKXxXFsKqr4AyFGJLOd2GDRtiGX6qA/lkD69t27YakE+EdaqKTpBdlF/trrv+DvL2M4cpizXJroYNGwYKf5iBZChnJPSxetasAK5Vfx3oKsJc+/X7hzKXYTg8+Zw8cMW+xVnpFCsR94fOgYpeWBUKcuPJpwMZhY1ks3x/xB7NHn12f1AI+cXAA4ucAgz5ityR226YIR/fB1aAFWAFWAFWIHkUYMjn8SyLKuSToZbsraML+ZxyacU75JM9aUK9Qk5VS0OdV2ec+ZxCAUiJAvnEXRLedjLk04FWpKfsISaDQAH5ypQpbYT+OlVTdrrXXu+Vk+dXnTq1g2xUnaFu3kM7gGYH4ewgnzl02qpary7kk4ty0Bn9+99vGY8HgTM3Xnc0RrznrPINqsJrdSAfFb2ZNm06nn76qUJVieUiHNOnT8OsWbON8HK3OSmFR6luvkaddwj3SWwFGPIl9vmF23qGfOFWlOdjBVgBVoAVYAVipwBDPo/au4F8eXl5xhe0Z56ZimPHckC5nnr1+htSU1M9WuFtuBNws5pd9SVfF/I55QPTqWKpssuqOIRu3jXVnG5CQM3FDAgIzJnzTiH4o5vrz9vJnhlNei9ZsiTIDrL14YeHG3ChYsWKluGJVjZEC/LphGkKG81nJQO5K6+83NijGfLNmfN2wBtV5clH2k2fPl1ZMMEuXPWbb74tFBatC/lUocWhgFj57OguvvJKJsaNG4OaNWsGPpLv6IkTJwyNzDBQdQfsqtqGCvlErkNazy6fpA7kk4GpyCtI81LhDXkdsTfdEOVwe/LZPeNWENoN5JN1cMrzF673Dc8T/wow5Iv/M4qmhQz5oqk2r8UKsAKsACvACkRWAYZ8HvV1A/lWrvwRvXv3RU5OjrFqWloann9+Kq6++iqPVngbHirko1XNYX06kE/Hu8UJhph3HO2cfCoYpAph3rlzF958881AQQYRrhttyCfOasaMV5UhlG7ugJ33G8EH4d0mvNq8FN7wGq4rry1AphfIRzpSdV06V1UTnmfz5v0HpLXZE83pXtuFC3uFfCp7zWeza9cuzJjxCh54YDDsQsvlIhGXXnoJypYti/vvvzfgiRYNyEchtarwaLFPujvr1q01PCyp0X20gnxutA0F8qmgouo8zJ6cKihn7qPjnceefN5+RybjaIZ8yXiqoe+JIV/o2vFIVoAVYAVYAVYg3hRgyOfxRNxAPhUciQfPCjeAxyyXObRPB/LphgN6PBpjuBNQdPIIsoJxZhjjpKHZGywWkI/0sLLTqpKo3RnoevKpPOF0q+t6hXzyOsJLzQvka9CgQUASp3xvcnVfAWJ0IZ9O4Qars3Hj5WXnLWd39qrKxTLQDCfkE7kUdTUhr72hQx/CyJGjMXjwICPE1Q7yWYXfiv2bqwvbQb66detpFQgRc8+Y8SJefHFGoFBHKCH8Zq9nN+cfjncsz5GYCjDkS8xzi5TVDPkipSzPywqwAqwAK8AKRF8BhnweNXcD+ZLRk88c4kaVQSm8UvYukcHSgAH3G+FyVoUo7MJ0VRDBCXREA/K1bt3S8O6i8Gu76q0yAKVQzqVLl9lWLvV4NS2Hy4Ue2rdvb/QLBbzqQj4V0HQD+UIN15W9zVRiEAyhpjO/KjecHK561VVXokOHCwp5v5HW48dPQO/ed6FZs6aG56u58IZsm07hD917EWrIu9X85tybFMJcuXJl1KlTJ1BdmAqMyNVh3VbX1c3JJ7S3AloibJ6KndD7xgryyRqZ/+Bidb/d5OTTDQEm+7zkY4yHPxbp3kvuFx8KMOSLj3OIFysY8sXLSbAdrAArwAqwAqyAdwUY8nnU0A3ky8/Px0cffYyJEyclRU4+IZ0cCrZ9+2+2kK9bt5sNIGZVudIO/sh50aw8kMweaZGGfJTnjcAm5VBzAkb0RZw8fSg3HhUBWLfu55hAPtWVd8qRqBqjA/lonAxZMjIyjKmsztn8c5UnnxUIc/L6U8FN8xjdnHwqIGP2+FJp5gT57F5HXsaa51UBUF0PMLF3ytsnFxwRZ02hqZdccjFuv/3OiFTXlW130tx8R2Ub6Z/nz/8QwlOwQ4f2QTkU7SCfHCqsKiQi9JaBoFNYrV3IsFVeSLu1Pf5q4+FJrgBDviQ/YJfbY8jnUjDuzgqwAqwAK8AKxLECDPk8Ho4byOdxqYgNdwo1dVqYvshOnDjZAFZOnnwEuayKGNjBH/OXXLeQLxqFN6wgk+qLeDTCdZ082ZzO1fy5GajoQD4RIkuhlrI3nApYWQELup9PPjnRgDGUJ84M4uguqIpcmO0PJ+QTZ02gi5qo3GtXsELlWecmPDOckE/MRWc6evSYAOiSQ5mt7occiku6qzwTwxmua867J86xX78+yMycGVRIxQpm0s+tcvJZwbVwQD5R8KZFi+ZYvXqNbfVlhnxu30jc34sCDPm8qJd8YxnyJd+Z8o5YAVaAFWAFiq4CDPk8nj1DvmABdXLy2Ukeb558wlYZZKpAE/WLN8ine7VDTcqvA/nWrl1reHRdfHFnIx+gXaEElRedDCqFJ5S5n7DfKWQxXJBPXl8uMkJAkzy8brmlG556amKh4hyqoiTijOyKmeieo+hnp4P5zOh8hFcajScvW4KpIozbCpqJQhJWz2skIZ/8nGVmvmYb/mznyTd06BBje05hsm5y8ok55XnJy1eE9Ntp62SH3T1wuvtu7xD3T34FGPIl/xm72SFDPjdqcV9WgBVgBVgBViC+FWDI5/F8GPLFN+RzOl6nwhsyhJE9EK3COufMebtQCG6sPPmc9k6fm73LnMIf5TllgKLyZBOfU/5FCmsmbWTIR9Dv4YeH4+mnnzKqslpV4TVXBFZpL87RDnaYIQrtlTysKGeeUzN7IYp8ik6QyTxvKN54NIbCSin/HbWsrCy0adPG1itMtR85zNaq8rFVlWoxn/mMIgX5zNBT6C8qJBM4o/yXTvbaQT7KD/rOO3NB+RQHDnwAoYTrCnvkoiDiDpqhv9PZsyef01PIn4dTAYZ84VQz8ediyJf4Z8g7YAVYAVaAFWAFhAIM+TzeBYZ8RQPymcNrrSCfXREHGUA5heuGUgjDzVWWPeRELjYZrDh5BplDgVWFKcy5Gs1h2ub8iap8fKSnOVecXU4+6i9styqQYC4gIYNZp5x82dnZhmeisMkJ3HiBfObqvdOnvxDwWqN/JvBn5xkpr21VqEIFVlUwUIbd9M+iwEw4IJ/qnEjfOnXODngZiqrGqufGKl8d2WkF+bZv327AUvKsa9iwIfr16+8I+Wg+yi8ph/5TuPW0aVMxefIzEN6N1E9VrdoO4tGYSEI+AYp174ubdwn3TUwFGPIl5rlFymqGfJFSludlBVgBVoAVYAWirwBDPo+aM+RLbMink49QBT3cePKprpgT5Ivkl3IB36zywcnQRVWMQYy3K9RghkoqECN7UZJGcqEGMV4FG+28t+xsC0e4bs2aNfH119+gS5drjWONBORThSir1jJDQFHURL5vQmO7s5aLSKjAoB3wdYJ8dq9XJ5BsBpB2xWGsnicz5BM5IkUVYIKHbnPymfdk9tS1g6Qq+CfmixTks7PH468/Hp7ACjDkS+DDi4DpDPkiICpPyQqwAqwAK8AKxEgBhnwehY93yOclz5NKGvpiLirk7ty5y6N6BcPNoZAUnqlqcj8rLy0xTrdSKPV3mov6mCGJlTeZjiBOFX+dPtdZw9xH3qNusQcBJOicnSqDyuupQJsqLFoGf/Pm/ceYgnKa0f5nz34dR48eDVQ7NYdvWoUV01jycrv22mvRrFnTIBnCAfmER5mYOJyQT35WreCqqsiF0MZ8rjq5Fq0K2KjOUwXlnCCf6t7oVoSVbVu5cpVRtdvquZZDw6kAEOXNpKbKQSiKBIk+Tu9IpxB2eT/9+vU1vAKpyXbIelp56TrZYffc2wFTO7AYyruExySHAgz5kuMcw7ULhnzhUpLnYQVYAVaAFWAFYq8AQz6PZxDvkM/j9qI+PNyFNyK1AbeQzyrHmBkakb3h+lIue4Tpgj2VXjrejrLdKihoVenXDYz1epZuIN+NN3Y1qqGK0EwriBIOyCf0pf3ZhVM6rSVDIl0oqwP57HSPBuTr06e3kTfRaU8q0KcDzMPlyVemTGkcOXLUkEvkPLTSTgX6nMJ5VXPpAFO7cGavzxSPT1wFGPIl7tlFwnKGfJFQledkBVgBVoAVYAViowBDPo+6M+TzKCAPL6SAV/ASC0l1Cl/Ewq5Ir+kE3szru+0fafsT8a5FWpNkmz/e7lyy6Zuo+2HIl6gnFxm7GfJFRleelRVgBVgBVoAViIUCDPk8qs6Qz6OAPJwVYAVYAVaAFWAFoqoAQ76oyh33izHki/sjYgNZAVaAFWAFWAFtBRjyaUul7siQz6OAPJwVYAVYAVaAFWAFoqoAQ76oyh33izHki/sjYgNZAVaAFWAFWAFtBRjyaUvFkM+jVDycFWAFWAFWgBVgBeJAAYZ8cXAIcWQCQ744Ogw2hRVgBVgBVoAV8KgAQz6PArInn0cBeTgrwAqwAqwAK8AKRFUBhnxRlTvuF2PIF/dHxAayAqwAK8AKsALaCjDk05ZK3ZEhn0cBeTgrwAqwAqwAK8AKRFUBhnxRlTvuF2PIF/dHxAayAqwAK8AKsALaCjDk05aKIZ9HqXg4K8AKsAKsACvACsSBAgz54uAQ4sgEhnxxdBhsCivACrACrAAr4FEBhnweBWRPPo8C8nBWgBVgBVgBVoAViKoCDPmiKnfcL8aQL+6PiA1kBVgBVoAVYAW0FWDIpy2VuiNDPo8C8nBWgBVgBVgBVoAViKoCyQz5Fi9dhU4dWkZVz0RfjCFfop8g288KsAKsACvACpxRgCGfx9vAkM+jgDycFWAFWAFWgBVgBaKqQLJDvsVLVmHIP++KqqaJvBhDvkQ+PbadFWAFWAFWgBUIVoAhn8cbwZDPo4A8nBVgBVgBVoAVYAWiqkCyQ75bej6Ihwb3YtCneasY8mkKxd1YAVaAFWAFWIEEUIAhn8dDYsjnUUAezgqwAqwAK8AKsAJRVaAoQD4SlEGf3rViyKenE/diBVgBVoAVYAUSQQGGfB5PiSGfRwF5OCvACrACrAArwApEVYGiAvkY9OldK4Z8ejpxL1aAFWAFWAFWIBEUYMjn8ZQY8nkUkIezAqwAK8AKsAKsQFQVKEqQj0Gf89ViyOesEfdgBVgBVoAVYAUSRQGGfB5PiiGfRwF5OCvACrACrAArwApEVYGiBvkY9NlfL4Z8UX38eDFWgBVgBVgBViCiCjDk8ygvQz6PAvJwVoAVYAVYAVaAFYiqAkUF8nXq0BKLl64KaMs5+tTXjCFfVB8/XowVYAVYAVaAFYioAgz5PMrLkM+jgDycFWAFWAFWgBVgBaKqQFGCfB0vaI4pz73BoM/mhjHki+rjx4uxAqwAK8AKsAIRVYAhn0d5GfJ5FJCHswKsACvACrACrEBUFShKkO+9Oc9g8rOzGfQx5IvqM8aLsQKsACvACrACsVKAIZ9H5RnyeRSQh7MCrAArwAqwAqxAVBUoapCPxGXQZ33F4tWTL98P+P1RfTRCWiwlBfCFNJIHsQKsACvACrAC4VeAIZ9HTRnyeRSQh7MCrAArwAqwAqxAVBUoipCPQV/8Q768fODAMWDPIT/2HQGO5/pAP4vnRnCvWJof5TJ8qF4OqFzaj5LFfPAx9YvnY2PbWAFWgBVIagUY8nk8XoZ8HgXk4awAK8AKhKDA8ePH8eijI9GzZw+0b98+hBl4CCtQdBUoqpCPQZ/6zseDJ1/WUWDxJj/W/O7Dtmxg5wE/ck8DiUDLfPCjXEmgbiUf6lfx4+JzgfNr+di7r+i+YnnnrIBnBfafOorLF4/EpqN7MK/9MFxdtWXQnA+sfQ3PbZmPwfW7YmqzvlrrZW7/DA+snamcTzWBsGH1oW14teV96FfnqkA3+TM3NmgZatNpc84eXLhwBP44ebCQTV7nTqbxDPk8niZDvmAB5859DyNGPII33/xX4Iv35s2b0adPP3Ttej2GDh3iUXEeThrPmfM2MjNnoEKFCgkpiAA0NWpUD/lOqO5auMSguadPn46ZMzPRoEGDsEy7bNky3H77nXjyySfQvfstYZ2zVq2anm2dNGky5s//MGieUG0+cOAA+vXrj549b1PuNRznL94rJKSXc6J9z5jxatA7S9hHc0+YMB4ZGRlhOS95Elp36dJlWs8x3cclS5ZEzJawb44njHsFijLkY9BX+HrGEvJROO6O/cDcH/xYstmHQ8cpPjdx3eDSUoCzK/rRtQVwQwsfUhJ3K3H/HmMDWYFkVuDTvavQbdlEnFO6Or7sNB4Vi5VWQr5qxctjUecn0aBUdVs5xHw5eSdwTdVW+KTjKEf55DEtytUNsoOA4d2rXjTmMH927ZJxWLD3R8f5VR0IJq47vMMAmHITIFHATbt9h7q+ri4hbSzKgxjyeRQ8ESCf+ML6/vsfeNpt//53OwKZcEE+AQlWr14dZLMMDz1txuVgsS952I033hD0pdtKZwFgsrOzDcjj1Mzzyv0FdLn00kswbtwY1KxZ02m6qH4ugIlqUfn+hAPyFHXIZ35GvMJDL5CPzvOppyaiV687DShqhnzmzwWgGzBggCfgKeZp06ZNSABM2En3VYbm4YJ8qveYOCddyCf22LBhQ+OZJ9vojyY7d+6yfbbDAX6j+vLgxaKqQFGHfCQ25+g7c+ViCfl2HwJe+daP77f4cIo895Kklc0A+lzkx3XNGPQlyZHyNliBqCmgglSlUkvgoXNuxJRN74NAnVWz86oTYI7mUnkH0pyyp1woG7ZaX57XyfNPgDwCfu/uWmIAQxpzXbU2Bvi02r9bSCfWoX3aaRKKDrEew5DP4wkkAuRz2mI4Pe3CAfnsQBHtJZqgT2hj9YVaBnIqMCB7hAnIZ2c/7X337j1KYCEAn9N5mj/XgbNu57TqrwIXAnR06NA+AInDBfnC7W0n9hXvnnxC06ysfYYX27x5/ynkjeb2TL1Avl27dmHUqDHYuHGjYU/FihUDnnxdu15nhNWuWLECY8eOAQFqustDhw6z9cCzAv1u90X9rZ4BK09FJ8j30ksv4+qrrwp4ear+CEDrqkAbvUvo57qQz6qflYZOtoeiH49JPgUY8hWcKYO+Ah1iBfly84A5y/x4fTFZUdjlLWGc4HzqAiHVy/kxrAvQrFbC7CT5Xna8I1YgQRUg0Pdd9nrLUF3algjT7b58Eu6uc1UgpDcUUBdpyBUK5Jt8/l341+9fGyHLU5v1wWPr3zTCdGXPwVDDd2VPxEjvPRZXkCGfR9UZ8gUL6BXyyV+WzTBMfOkfNmxIVHJwyZBB5V1nDqHzCvnswJcZIjiBu3CFMrp9PBjyWSsWauireUZxTwiayWGqKkjn5vy8QD5aR9jVsWNHXHnl5QHIR5+ZQ011AJcKDrvZj2yTKixc2Lt9+45CIbN2oEw8i3YetzqgTUcDM8iT/wiwdu1aJSgV9yyafwxxey7cP/YKMOQ7cwYM+mIH+ShM98G3gYPHzpwHFayoVNqPc6v6UKuiH6WLx/55sbOAgov3HvZhy15ge7YfJ3IpQ19Bo9DdK8/z477LYBTj4MYKsAIFCly2aKRnKS6pdD7GNO7peZ54nEDku9tz4mChUFxzLjyyn0JbzSGzOvuyCrl1goTm/HxiHjtPulAgX+/aV+CdnYtQOq0EOlc6D+/uWoz6paphS84fgf3evuKZgKefbm5COQyZdDLvR0e7eO/DkM/jCRVVyCd/oZfzi7mBfPRldOLEyYEv2HK4azx8QRVflu2+zMvXxyvkU0EgWRMB9pzsEmcQi3A9J8jXrdvNjqGGst5OnpS6j68Zilp5XunOR/3s9FXlTVSdr9tca2YPPnO+QFV+OfOerGC5G8jnZLddTj4nD70WLVoY7wRqlNdP9gB1cz7U1w6c20FXK0jn9OwJ+8IB+cwamkOTVZBPZ123GnL/5FSAIV/wuRZ10BcrT77Zi4H/W3LmLAiDnVPNj36dfWhTJ7Gevb1H/Pjfjz58sg44dPyM7fUq+zHwCqD5WQz5EutE2dpIKvB11rqwTH9p5aZhmSfeJhFArHqJ8iidWgKrDm0LePQJoCagHtlOBTqoOIZTGKy8Txl0mfPbifWPnj4R5EkowojlvHm0ZtOytY38fG4gn7BFBeZEGC3NR6G6ZoAph9nSPG7CdM0AMxkBH2nCkM/jU11UIZ/4wlm5cpUgLxg3kM8MFaw8lDweUcjDxRd6J685uy/2duG6qvBb81pWIXky/BJAVJ5P1+aQxbEYqJuTzy6El6bWKXag47lmBXKc8vk5hevafS72VqdO7aB9mG1xC7V1AZPYm1WOPqt5dCGf2QOuRIkSRjiuTs5PsqlOnbMLeaCpYFwkPfmctFfBMqGbgJB2RW90YJuTJx99Tk0UKzKH8qvuNnvxhfuNlrzzMeQrfLZFGfTFCvLd/bofW7POwK8yJfwY3gW4oH5iArHso8C0L/xYssWHvPyCO0aeiHdfDFzfPHnfJ7wzVsCtAuzJZ6+Y7BlHPUXYLhXXoMqyZvimk2tPXtEJdEUa8sm2qCCbgHjCa0/AS3MhkMyW96Pr0glGCK9OyK3sBUk2uIGibu94rPsz5PN4AkUV8pFsKlCiC/ms8gAKSOSmiIBVwQsrb0AVXFN561mBTKsrY2WHufBGuLwUVevpAAiPV952uJMnnwAWKk8vHTAiL+4ESahvLCCfFWhR2WJV+MEsstVzYQXCnApSqICeLuRzCjuWAbT5ObYC+U5ALxSPTrvnTH4HqPqZ7yJ5zVHRHN3nS+cu291f1X7NnqOqsGEVZLd6lzrdkUi+J3ju2CvAkE99BkUV9MUC8uWeBrpO8yMv/wzQa1IDmHAzQEUr7Fr+n/Gwqsq1+fkFnnTHc9V58rw+fWmpQPmSQPE09Uxzlhd4J57ILficwo//3smP2y/gAhxetefxyaMAQT6v3nyjG92WtOG6AnIRhNpwdGcA8n30xwojNFcFp4SXnZNXmw7o0gnXFRVwQ/Xko32JCrxm0Gf21BO5+ay8FeU92XnmyeHJyQz46E3BkM/j+9IN5MvLyzO8XZ55ZiqOHcsBVZbs1etvSE1N9WiFt+GhFt5QfUnUhXxWnlTyl1udMFmn0D/zF1y7ME3VF3j5S7MTnPMarqt7irqhpk726q7npl+0IJ9dPjXZ3mhDPju7nGxRwRgn7zE7OCZDYPPcKi9VXchn50Ep7maLFs2RlZVlVICVnyurnJvhqLbr5J0n7oX5neEE+Wgv48dP0AZ8tI5XyCffYaHNpEkTg3KROoXlO3n1OY1389xz38RTgCGf9ZkVRdAXC8h3IAfo/nLwOVxxnh+Dr/ChZDH1+RDcW7LZj3dX+JCRDtzWzo9mZ52BZwT2Pljlx2c/AydPUzWM8D+bvhSgaU3gjg5AzfKF51+4EXjmU+CIVPzytnZAr07WYDD8VvKMrEB8KzBmwxzPBvp8PhDoS8Zmhlxij7fW7IQjp4/jKP0v7wS+7DQeB3KPGt59lLOOPnuzzYOoWKy0UhYdwEcDI+3JJwCbvE8Zzomfj2rUAzO2fYqW5erhk46jgvYkgJ0bWOfW4zGR7xZDPo+n5wbyrVz5I3r37oucnBxj1bS0NDz//FSjSmMsW6iQj2w2f+HXgXxOX4DNXix2sI++sNMX8JEjH4UcPncGNhTk9xKf0c+pyXkE5S/9KtBi9o6xgmfhhnxWnoE68NMKBLrxkAzlToYD8qmKJJhtsQqJNfdzAmtWZxlquK6dl5vVZ1Z59tzk17PLW6fSSgUjdSCfFVSUnyHStGHDhkY+vRtv7IrVq9cYlXWnT5+GWbNmg6AZ/YwKdIjn0AlIOd1FN1634o5ScZApU55VVus2P3t2Hnyh61pH4wAAIABJREFUeBna7ce8Ftlbt269oHeW/O6tXLkyOnS4IBDWK+Z28nRlTz6nW5XcnzPksz/fogb6YgH5KLT1toL0q4F2TVM/BlxeAPBUbc8hoFcm8GckLCqX9mPqX32oXraA5y3aCEz6BMg5FeHn1095A4Fb2vqQbvo7/eLNfkxe4MNhKS9f97bAXQT5LPYVYWt5elYg7hQIB+SjTSVr4Q35wMxVdgWoo4qz89oPM7p2WzbRKE6xqPOToJBeVTMDPp38eZHMySdy8cnedQL0CchH//7uriWGJ+ND59yIKZveR06e9BcU00advBgZ8sX8VXDK5/f7I/D3t/BvzA3kU4GXWOVOk5XwAvnM4EIH8jmF+8lfUmfMeDVgqg7cEp2dChSYb4Kw2+o8VF/kzYBIF/I53ULdkMBweD852eL2c92cfCrvJLsiCWY7dO+sFTyKRE4+J+9Cu3vvdP+c4FooxSnMGuhAPp3nm87KHI5tLkRizi9n/tzNvXPSTp5Lvg/bt/+GESMeKQT5zIDPzXtHrOX0hwzq5wThqA/tbdu2rYUAnjy+X78+eOqpiUGVlp3Cn93oy32TUwGGfM7nWpRAX6JAvh93+DF07pnw3lLFgGm3A7UrARSmSx58kz+NTJiu+cZ0PhcYcjVQylT9lyGf87PFPVgBDtfVvwNmyEcjZS82EfZqF6bqBvDR/NHy5BMqiFx755SubngnjvvlbSMsWS7wIQM/gps7ju8zin2wJ5/6LrEnn/4zpuzpBvIloyefOafY559/WeiLswxkBgy430jSv337jiAPO7tjkOGoW48auwqoKiDlBF3NoX6yZ5wu5MvMfMUI21Z5rJnhh50uVmF8Hq+0p+G6nnyqgiJuIJ8uKI4m5HOyye5zJygdCchn9uSaPv0FzJ//YRAskm0mzzfyzjMXFFEB8+nTpwfNo+ozZ87bgXeAm3svz+UWdMuevHbAksKMqYUC+GhcOCCflYcgvaPEe5TWIi9m8maW3ydOnqieHnIenBQKMOTTO8aiAvoSBfJlHQWGvAPsOkjn50fLs4Hh1/lQsVSBJ98PW/2Y+rkPe49EDvRRjr0S6ZRnD7ipJdiTT+9R4l6sQJACDPn0L4QK8plz5ul45VFxCmpO3m4y5BNjzNaGo7quqqquWEf25BO5/0ToLvUhj8WvstYy5LO5Rgz59J8xz5AvPz8fH330MSZOnJQUOfmEIHJYoco7RoZ83brdjD59+qFr1+uV3ilWxyF718ggziknn1Wyeqt1nCCfGCfghzy/LuQjD8BvvvkWS5cuCwKdqmIUxot282ZDMwEe3F7ZSIfoyvboQj6V55Yb7yO7vHCyPVYee7p5De20Vp29Hbx2goB2HmlOkG/16tVKU+0gt7kIxrx5/7GFfFQVl4pP2N0n3TBqGVCL0N6ePW8LCkm18wp1+wxQf7PnrcqTkTyHCewJcEbjdCo9m+3RuctOnnzCPruiQOI9KutZqVKlkN6xoWjKYxJXAYZ8+mdXFEBfLCDf/hyghyknn1O4LuXk+2EbsGJ7wfld2ghoVB0QBThyTgLLtgFrfgOOnjQ4YNhbsTTgrIp+XN7Yh6plCgpryG3xZmDyAgSF6/agnHwdC+AgN1aAFQAY8tnfAlFEw9yrRbm6hqcb5dyT89mpwJ3Ze4/m0vV6i7Ynn3mf5pyEtL9ba3Y0oJ7QYN7uJQz5bK4RQz6Pb1o3nnwel4rYcN3QRysDCF5MnDjZAFZOnnyUW8rJy8duHbnCZYkSJQyvQPKK06niaVfEQFWIwE5wVVEDN9V1aW7aiwweVN5tdjY4eT9ZQcOIXSSLEEQV8FDZrmuvLkiifTpBvnDl5HMK/yVbnCCfOa9d+/btA0flBPlCCdcV+ixZssQAWU6efBQ2agbTNIcTaBebkAG6DMQpR9/MmbNsPf+s7qxbTz55HvnMCLrLXoxOnnhO6zp9TnY4QT7znuX3w8qVqwp5TAvwTTn6qOjJzJmZaNCgQSQfd547gRVgyOfu8JId9MUC8hGQu2l68Dl0aODHiC6+QiGwci/idiepci4KoJmJsYFA4PFTBdVtzQDO3amre6elACWLA/T/qvbxWj9e/toXlBeQinTc2dF6TDjs4jlYgURSgCGf/mmpPPlEeKucn04GeCrAZxfOa7ZGB/L1q3OmpoAIH9b1KHSCjbInn1hHzt1npV614uVt8xJyTj79exehnsmZky9CYnme1ivks/riLCBFuOY3Qzpal8IHqcnFNejfxZr0z+LLrvhSb1dcQ9eTzw7y0ZrC+0cOm8vOzg6AvWbNmhmAUoTYOUGFQi/fP737qEKzXERE7heLcF4dTz4rmKcL+XQKUggdQg1bdDvu66+/wVdffYXhw4chIyND+Uw6QT4aROsSdLv//nuDAE2kIJ9sqE5OPruXjdX+rICX7E2p+9yF8hxY2WwHZp2eR6d3mk4hEV3IZw6rpv2oUh44FRDy/IuCJ0gqBRjyuT/OZAZ9sYB8BONueN5fUAX3z1anEjC5B1ChpPvziYcRlE181iLg3RXAqdMFFpGXYZ+LqBJwZKBjPOybbWAF3CrAkE9fMTPkEwBMeLTRTJcvHonVh7YFQnGFJyD1aV2uAWbt+EJ7QQJwA+tfb1TslQtvyODQDAyFTXbwTg4xDgXymTcQSnVdWRfhEaktTIJ1ZE8+jwfGnnzBAuom5lfJbpeTTQ5ZFUDAyvNJ/rkcrmgV/mYFG+w86wRoCjVclwCoThEAq+upAwjiAfKJPYp9UE5Fyu1GHp9mMKsD+XRAmRO40nnk3UI+nTnd2i7PGe+Qzw6KWd1VpzyEOprqeMxZzeMF8tmdpVMBFmGP0zNs5Xms+mOF2ZtSt3iPjsbcJzkVYMgX2rkmK+iLBeSjExg6148fd5yBfPRP/7gU6N4mtPOJ9ahtWcDTnwC//nHGkvIZfvS/BLjqfLPPYayt5fVZgdgpwJBPX3sB+Wa1HogJv86FqKp7ddWWQZMI6HV55eZGOG+tEhVhl/fOzgKzJ98zm9/Hgr0/GkOEt57Zs04OJVbNHQvIp/J4dPL20z+Z+O7JkM/j+TDkCz/ko/Bbq2b+8mqVt4tyaq1evQYrVqwIePJZ5bajOalC5cCBgyF7FJkBlcomVeENqwT4sief8HKU7df1ZtL1ZNMN/9XNb6fzqKjOQ9bIDqw4AZtQQ6rdFHkRe2TIVxDmqQsmCWzt2rULDz88ApQfUNxlu/Hy8xVqgQunO2N3Z71APruxdh7Dsj12kI/29fDDw/H0008FeXSavfrIa1R+r1H4uchxmJW1zzZk18kbUed55z6JqwBDvtDPLhlBX6wg339/9OOFr3wgDzjRKOdd/0v86NTAB/pnkW8v9BOL/Mi8fGDHfuDfS4Efd8AIGRatUTU/Bl4JNK7OkC/yJ8ErJIoCDPkS5aTYzkRVgCGfx5NjyBc+yCcDlhEjHil0Mlb508xgiaBS167XGSFtMuSjCc2gT0DDjRs3GqG0ZtBmlW9MBSVUnmhW4bpmyKcDOcyFEuzybTmFGwpx3eS3s3tUVOHR5v5OwMgOrNkVpbCyyy0UlOeJBOTTydtntZd49+ST7TY/M6q7LZ8N5emk5z2UAjE6YbFWmjqdhxX8tnsO3dw5J08+s90qz0fx7lN57onPrN4tTvv3+KuRh8e5Agz5vB1QsoG+WEG+7KPAiPf82JIVDMAol171sn7ULO9DRrwXq/AB2Uf92HkAOHwieB+UM7Bbaz/u7OgrVIXX2w3k0axAYivAkC+xz4+tj38FGPJ5PKN4h3y6SfF1ZSAIJirkhlrt1byWXQVQXbvioZ8KONhBPvElW3gd2nmc2X1htzpjnZA9L55QbjQXYKRjx46BHIIqz0qrAirk3WkFea0KnpB9ut6R5r14hXxWNrmxx25fbrSnvgL0rF271oDZ4WqqOyaHv4t1zAVmzEBd1ztVdWfcaGoGuQQXre6V07vTPE7sQRdWuoV8a9euw7PPTsWjj45AzZo1lX/EMJ+r0Kty5SqFwuPdrh+uO8PzxIcCDPm8n0Mygb5YQT7ygFu40Y9Xv/Xhj8PezySeZiBQ2bE+cM+lQM3y8WQZ28IKxF4BhnyxPwO2ILkVYMjn8XzjHfJ53B4Pd6GAqmIsAY85c942vmALb0GCA1TNc8aMV4MAg8pbTYBDHU8/F6YGunqFWaGsqTtGN7eZ7nxu+sWzLm72Ec2+sketDLpkkEwVeune2xW/0YVkXvcWTk+2UO5LLCGblWeoV015fOIowJAvPGeVLKAvVpCPTuHQcWD2IuCjtQBBv2RpGcX8eKyrDxfUS5Yd8T5YgfApwJAvfFryTKyASgGGfB7vBUM+jwImyXDxpXnYsCEQlXNFbkFzfjLaspWXnZuQ3HBIpwKT4ZiX5yg6CuiEapMaOiBMp0/RUTZyO41FUZ7I7YZnDkUBhnyhqKYekwygL1aQj3LXrfkNmPo5hbv6IKWyC98BxWimVJ8flzYBBlzmQ5kSMTKCl2UF4lQBhnxxejBsVtIowJDP41Ey5PMoIA9nBVgBVoAVYAVYgagqwJAvvHInOuiLFeQ7dgoYP9+PH7YFF9+g00lJKSi6Ee+FN6hoCDkg5uUVvlME9+66ELgpuAhmeC8fz8YKJKACDPkS8NDY5IRSgCGfx+NiyOdRQB7OCrACrAArwAqwAlFVgCFf+OVOZNAXK8i3cCMw9v3gs0hLoUq0fjx0rQ/VysCosBvPjSDfkZPAl+uBt5YB+3MQVC24xdnAg1f5UasCV9eN53Nk26KrAEO+6OrNqxU9BRjyeTxzhnweBeThrAArwAqwAqwAKxBVBRjyRUbuRAV9sYJ8j88Hvv7lzFmkpgCXNQaGd4nM+UR61sWbgFe+hVFpV4QeVykD3HupHxefy5Av0vrz/ImjAEO+xDkrtjQxFWDI5/HcGPJ5FJCHswKsACvACrACrEBUFWDIFzm5ExH0xQrydXvBj8MnzsCvKmX8mNzDh1oJWo32dB7w4ld+fLTWh9N/FhFJTwX6XORH97ZFC/Ll5+dj48ZNOOecBkhNTQ37A+f3+7F48RKcOnUKFSqUx7nnnouSJUuGtA7NtWPHDpQrVx7lypWFj0ojmxrlzN63bx8OHTqM885r4rin/fv3Y/36DcYsTZo0RsWKFUOyLVkHMeRL1pPlfcWLAgz5PJ4EQz6PAvJwVoAVYAVYAVaAFYiqAgz5Iit3ooG+WEA+ysd34zTydzsDVC6oDzxyHVCqeGTPx2l2Kgiybiew8Fc/8vw+1Knox02t9CDdR2v9mPGNDzknxSp+/K2DD3/rCFAocjw1AnGHDx8xTCpbtgxSKBFiGNrevXsxfvwEfPbZ53j88XG45ZZuAXC2evVqjBv3uO0qrVu3xpAhD6J4ceuLQIBv4MBBBnRr3749pk59BlWrVgnJ+sOHD2PQoAfw3XeL0Lv33zFixPAgLQgA9u17N7Zu3YZmzZpixoyXULVqVdu1li1bhttvv9Po8+ab/zJspLZly1Z88MEHtmNvuOEG1K+f3GWZGfKFdFV5ECugrQBDPm2p1B0Z8nkUkIezAqwAK8AKsAKsQFQVYMgXebkTCfTFAvJR7roeLwefw9Xn+zHgcqBkMTVQIyS4bqcf7/4AFE8HerQFGlTxQeF45emAt2f5MeVTYP0eyq9H1XH9GHMD0KK2M+hbtAnG2MPHz5jQox3w905A8TjIL0ieb9999x1mzpyNH35YgdOnTxuGElC78cYbMGDA/ahVq6Yn/WQAR55x06Y9j06dOhpzyvDLahGyY8KE8cjIyFB2IVA4ZMjDBnRz01q0aIHMzBmoUKFC0LCff/4ZvXv3Q3Z2Nnr2vA3r168P+pxgKIE+AorUGjSoj9KlSwf1OeusszB27BiUL1+u0D5lyKezf7m/m/0lUl+GfOE7rS/2rcELWz9Gnr/AfbhdhXPw2Lndw7dAGGbaf+oovj/wKzYf24Nqxcvj4krnGf/PLXIKMOTzqC1DPo8C8nBWgBVgBVgBVoAViKoCDPmiI3eigL5YQL7so8BtM4LP4ZqmBPl8yEhXnw+N6T3Lj+O5PsP/76zy+Xjq1hRULRve81y1Axj5X+B47pl5e7b3o19nZ8i3eLMfkxf4giBf97bAXQT5LPYVXuvtZ3v22efwwgsvWnaqV68uXnxxOho2bBiyWRT++u6772HEiEeNOWRPu6+++hp3393f+DmBsUqVCsJYc3NPY/PmzTh58qQBG1WQj+Zdvnw5hg4dhp07d7m2zwryzZ79Bh5/fAIaNGiAvn1745FHHvM8t5UnH0O+AmkZ8rm+YoUG7Dt5GPetmYF5u5cgnyoA/dmuqdoKn3Qcpb1Aj+WTMHfXYu3+csdXW96HfnWushy7eP8G9Fv1An45ujPIRhpQO6MKnj6/F3rUuhAFb3Tr5ocfg9e+hmlbPgx0qlysLBZ0Go3W5eqHZHuyD2LI5/GECfJR3gVurAArwAqwAqwAK8AKJIoClF+qS5cuKF8+uf6avnjpKtzS80HjGDp1aIn35jwT0yNJBNCXKJBv1e/AkLfPHGfJYsD024HalcJ7xKt+A0b+JxjydW/nR/+LEx/yTZo0Ga+9Ngtt27YBhcWmpqYYIaQLFnwa8Or76197YuTIR1GsWLGQhT127JgBy+bP/xCXXXYpxowZjerVq2HixEmYOXOWMe/06c/j2muvMf75wIED6NevP8hLTwX5yANx7tz38MQTTxogULR+/foaIbZmW0+fzsO8ef/B9OkvgPLppaWlGSHAvXvfFZRPLycnBw89NBSff/4Fune/BYMGDTT0cNvIE7J582YgYLhgwQIcPXoUmzdvMaYRnn/XXHMNWrZsHgjjJds7d77I6DN37ruGVtTYk09P/dGNbsOYxj31OidRrxP5uZi+5UOM++UdHDktuQz/uUe3kO/aJeOwYO+PISlkB/le3PoxHlo3C2SvVUtPScXQc27G401utwV9H/+xEj1/mILDp48ZU6X4fHjqvF4Yes5fQrK7KAxiyOfxlH/8MbSHwuOyPJwVYAVYAVaAFWAFWAFPCtSrV48hnycF9QbHO+hLFMhHVWsHzwEOHoMRoluvsh+P3wxULeMM3/ROqqBXMkO+119/A61atTJyy4kCE3l5eXjyyacMQEWtSZMmRlhrtWrV3MhWqC8VnqDQ165drzcg3K+/bsTdd//D8MKjnHYzZ2aiceNGxjgZ8lG48PXXX2eEELdp0wZNmzbFmDFjAxCMPq9evTpWrFhpjL3qqisxbNjDqFOnNsjbb82aNZgy5VksWbLU+JxChkeNGoUbbri+UN5Bgoq9evUGwT4BHQ8ePITRo8fg999/19o/wbouXa41+hJEnTHjVeW4/v3vxiWXXByAfE8++YQBFs3jGPJpyY6iBvl2nsjG5E3/w+s7vsKB3KOWIrmBfOQhd83isfhs32o90U29rCCfGcrZTV4qtQTmtR+Gq6u2VHajUN+rl4zBioObA593rNgICzqORpk0dUh/SJtJskEM+ZLsQHk7rAArwAqwAqwAK8AKFFUFZE8+0uDBwb0w9J93xVyOeAZ9sYB8B3KA7qacfFee58egK3wgDz1Vo4IYH68tgHDULm8MtKsX/oIWXiDfwo1+PPOpD0dOnNnBbe2AXnGSk8/qQSAvuREjHjE+JohGAI7CV8PVNm3ahIEDH8DGjRuNKc3egnLxC3nNN96YjY4dO+CLL77EsGHD0alTJ8PLsGzZspg+/UVkZr5meCCSp16HDh1w8uQJLF/+Q2AKAoCPPDIcZ599dqGtEBB86aWX8cwzU43PBFyTgaPO/q1gnXksQ74zinC4rs7NKujz3q4leGT9/2FTzu5CIa+qWdxAPgJoly8eidWH3OW3FOuqIN/J/Fxcv/RxUK5A0a6q0gL/bvMgqhQvi23H9qLXyuewMPvnwOe31OyIue2GKr35hvw0G89ufj+w9wrppfFBh0dxYcXG+iIWwZ4M+YrgofOWWQFWgBVgBVgBVoAVSFYFzEDtgYF/w7CH+sR8u/EK+mIB+U7lAV2nAgWp4gtaq7P9GHUjFbqwPioCfaJybanifiNsK9zNC+T774/Aa98Bx08VWEXW3dkRuKMDkBqe4rXh3q4xn8hLR/9MXn6Zma+gUiX3cdCffvpZUOGKsmXLoUePWw2vwdGjx+I///kvrPL+LV36PUaOHBUoqCHDRgJyv/32m+HBR16Bubm5Rr9p06bj448/UWpCgO+ee/ob65UpUybguSg6UzGN/v3vC4BHFeQjMDd06JBC81P+wD59+hleiTLkEx1lPa0Kb7An3zpPd7moePI9sPY1PLdlvrZWXiEfvVPLpZUChdI6tWeb9sHtZ10c1G3J/l9w3dLxOJibY/yccu99fdF41Ct5xjOYvPKuWjwm4JFYp2QVLLzoCZydUTlorkX7N+CGpRMC/ci2fza4EZPPj/0f7py0ifXnDPlifQK8PivACrACrAArwAqwAqxAWBUwA7VB992OEQ/3C+saoUwWj6AvFpCPtOvxsh/7c85Augolgck9gDru2VIoR2E5JlTIdyIXeP4L4Mv1wOk/6WWxNKDvRcAtbcJqYlgn27t3LwYOHBwIf73jjtvx2GOPID3dfaUQc7iqXOyC8vQ988yzuOGGrqCf67YTJ05gw4YN2LRpM9auXQuCgSLfne4c1K9KlcqoWbOmsTbl56PiIOPGPR6YIhyefDQZ7ZOKg1CeQ2oM+QqfEnvy6d/cSEK+345nofN3j2D7sX0Bg5zCZ50sn73jS/RdNT3geaeCjmYPQgq7/d8FI3BZ5WaB6Snf4DVLxoKgoWhtyjfApx3HoGKx4OrWTjYVxc8Z8hXFU+c9swKsACvACrACrAArkOQKmIHagHv/ikeH3R3zXccb6IsV5Ju8wI9P1p2BfOSU1/IsYEI3gOBYrFookI88DD/7GZj1HZAlpcuqUQ647zKgY/giX8MqS3Z2Nh59dKRReIIa5cp79dWXcf7554e0jhXkK1GihLHO++9/oDWv7MVHELJ//3uxdm1hzy/Kt3fVVVcZef9atWoJyqf36aef4qOPPjGAIIXyyo3Cep99dgqaNWuGe+65Fxs2nAEIAsZ5yclHa9Gc5OVHdlOrUaMGHnhgkAE3V61axTn5uLqu1jMgOqkgX80SFY2qtK9u+ww5eVJuAABuPPk25+zBhQtH4I+TBwM2VSteHos6P4kGpaq7slN0HrNhDsb+cqZC0uD6XTG1Wd9Cc8kFP1RgcdKm/2L4z28EYGHZtJKY0/YhdKnWOiS7itoghnxF7cR5v6wAK8AKsAKsACvAChQRBcxA7b7+t2HkiP4x3308gb5YQb7vtwKj/gvkyTG7ACqXyseD16Sgac0/410jeFppKUB6WkFYrWi6kC83D6D/Uf6991b4MX+ND6ckpkRztqkLPHClH9XLhT+s2KsslB9v+PBHsHp1Qe4sAmZjx44xil6Iohxu16ACFlQJl/LlUZEP4cnnBfLJufPOOusstGvXFpdeeokRVlyrVq2garmyvRTSu3v3bgO6kSfgmjVrUa5cOYwc+ZiRu4+q+VJhENFmzXoNGRkZQdV7dfdP8PD8889DqVKlgvL8yePJ5m7dbsagQQ8YP+ZwXQ7X1blfMuQjuEcVZe+pdy2+zfoJ3ZZN9AT5fjm6E50XPoJ9pw4HTPEK+cxQUgX5KG/f1YvH4tvsn4x1zZBv5aEtRkGQLMmugfWvx3PN+tpW4dXRs6j0YchXVE6a98kKsAKsACvACrACrEARVMAM1O65uwdGP3pPzJWIF9AXK8hXEN7qxxfrfYVAHyExymGXEsE8dmkpflx4DhXF8IE87txAvsMngBlf+/Htrz5QfkEzqKS5KpcB/tHZj8ubxBfgy8/PxwcffIhx48bh0KGCL/fkOTdp0kS0a9cuZMAnP1DCo09AvtKlSxtefATcPvlkgQHpKlcOjsvOysrGf//7Pxw/ftwAeDNmvGR4FlIjYEcFMe69dwCoIm4oTc6vR2sQ4CRvuy1btoI8GqdNew6ZmTNDml94HpJdIlefsJHAH8HPIUMeQuvWLdmTjz35XF3ft3d+h70nD6Fr9bZBee0+3bvKM+RTzXFu6Zr45qIJqF68vCs7RefM7Z/h7lUvBsZS0Y0FnUYHwbk9Jw/iku8exa9Hdxn9qhQri4Wdn0Cj0rVwIj8X3ZY9BarQK1qzsnXweaexqFpcelGHZF3RGcSQr+icNe+UFWAFWAFWgBVgBViBIqmAGaj9o++tGDvyvphrEQ+gL1aQzw/g1z1+vPQ18NMuH/z0gyi34ml+DLzCh6vPB1L+ZHE6nnzvrSgIzT0RHA0asD4t1Y+e7Xzo0Q6W1YKjvFVjOfKKe++9eXjssVGBUNYrr7wC48aNCQC1cNhlhnwVKlQwClyMGjXGqH47cOD9GDDg/oAXXl5eHp599jm8/PIMY3lVMQu3VW/N+zAX0Zg163XUrn02xo0bbxTQkCGfyN/npEV29n78/vvvBiR99dUZePfdeZg5c1bQMPo5eRReccXlWLJkKYYMedj4fPr053HttdcY/yyHOVPYcOPGjQ2vwNRU5+IHTjbG4+eck8/7qUQK8rUoVxdfdhofct47s121SlTCZ53GoEmZswKbnrd7Kf624lkczyuoUHRBhXMNiFc6rYRRZGTIutk47c8zPstILYb/a/NPdKvRwbtoRWgGhnxF6LB5q6wAK8AKsAKsACvAChRVBcxArV/vbhg/ekDM5Yg16IsV5CPhDxwDZi70Y8FPQL4/Nh5vlDPvxpYAhe5S04F807/wY/5aH04XfA8t1Iqn+/HIdcCF58RmT1aXevHiJRg4cJDhwUchpvfddy/uuecfRsXacDYZ8r300gv48ssvceGFnTBlyrOYP/9DY+37778P9913D1JSUoLAI+XXe+KJx1GyZMkgk2TId+ONN2DChPFGeC21uXPfw4gRjxiwbebMTDRoUJAEUa6Ca4Z85F1H8K2RSqvBAAAgAElEQVRv37sLQT6rqrpmjeR1CebNmfMO3njjX6CwYoJ/1OTCG1ZVd82Qb/v23/D889MMHTp3viicRxMXczHk834M4YB85iIZZBVVuKXQWIJrorUsWw8ty9UzIJxTo4IZVywaheUHNwW6Ni9bF1Ob9TEq7S7avx5Df3rd8E6kRhVzqVouVc1dd3gHuiwdh9+PZwfG9ql9BTJb3c9huk7Cmz5nyOdSMO7OCrACrAArwAqwAqwAK5CYCpiBWp+//wUTxg6K+WZiCfpiBfmoAu2CdX7MXuQzYF8sWq3ywKArgdZ1zuTl04F8G/YA4z8A/jiTyirIfCoi0qxWgZdgvcqx2FnhNamgxAMPPIjvvvvO+PCee/rjn/8c7OgtRuG9hw8fQXp6muFdptMEtGrU6Fy0bNkSixYtNgp6ULvvvgHYunWb8c+9e/8d1atXx6RJUwzPwnr16uLFF6ejYcOGhZaRIR99Tp5xZBO1n35ab4BEsu8vf7kJFStWMH6+f/8BIwSYgJ4K3MkQUMC4jz/+BJmZr+ls0+hDQI9yGZYvX84IRZ4y5Rn06dMbI0eONj4X81LI8Zgx4/D22++gUqVKmDUrE+edd57RRwX5CFqqPBq1DYvjjgz5vB9OOCCfObTWziqCcQ1L1cSEJnegW80OttDt379/i94/Po/cfIu/gkgLiYq5pdKKo+cPU/Df3d8HPq1bsiq+unA86P+5uVOAIZ87vbg3K8AKsAKsACvACrACrEACK2AGanfdeROeHD845juKFeiLFeTbfRgY/KYf+3OCvd18oEIVQMNqPlTSY0ohnV25ksAF9YA6lYKr+epAPqqmuz0b+H4LsGyLH1uyfDh6MtiM9FTg2qZ+3HOpD8VjWC1YWEW57Hr16m0ALwGnKlWqWEi7smXLYsyYUahTp46RH2/8+Al45525KF68OKZMmRQIMbUT3Vxll/qK8FTKy0fehAL0iXmo8Me0ac+jU6eOyqnDHa5Li6ggn/DO071UIu+gCEleuvR7ENy8/fY7jSkE5NuxY4fhNUj7btKkCTIzZ6BatWpGHzPkW7FipeH1SN6Bl112qa4pCdOPIZ/3owoH5Htx68e4f80rrowh2HdbrYswo8W9KJNW4Elrbn748dTGeRi94S1b0NeqXH282+5h1C9VDa9u/wz3r5kR6J+ekopZrQbhjrMudmUfdy5QgCGfx5uwadMZV1SPU/FwVoAVYAVYAVaAFWAFoqZA5cqVUb58aMm1o2ZkhBYyA7Ved9yIiRMKql7GssUC9MUK8r35PTCzwKks0FJT/Bh6rQ8XNwwGb9E8Ex3IJ9tDwG9blh+vfgv8sD04t2CDKn4MugI4v1bsw3aXLVsWAE92esohrzIEozG33noLxo4dbQA/q0Z5/yZOnBTkDdemTWsDEJLX25EjR/Diiy/j1Vczg6bo0OECPProCDRq1MgI4TU3GfJR3759+wTCjBcu/M5YjzzkqMBFzZo1jOG7du3G5MlTjMIaup58FGa7ffuOoOXleSicuHv3WwOfkxbNmzczbKHcgvS/VatWBUG+Nm3aGHt+7rnnjXHdu5OOYwL2myHfN998ixkzXg0K9Y3mMxDptRjyeVc4HJDPXAn3/9k7D7AqjjUMf3sKvWNBUbH3roBijL1r7FFzo7H32DUW7BI1dmOJNfYeu8ZeYhcbiChSRelIL6fvfWYPIKjoHvbQZOY+90kCO7Oz38zZZd/z/f+vy6x+sHPCYcdpMBJJs+12N+YVyDkex/tDkynpKim0MbFSN0yo2IUDhUEpkSB7gvwzvfUo5YxDjafCMNP4pChHmCyGO6SUkc0Xz63LtXyLx1LIJ3BVnzx5gqAgreWcNqoAVYAqQBWgClAFqAKFQQG5XI5OnToVWchH1uhjoPbzT12x4vcp+b58eQ368gvyTTgIeGuLK3JNKmYxrhWDrvXydwl0hXzpsw2OYbH2MuAVwoCAP9LMjViMbsGgQ+38vSZy9pxAvo+dfCRHXPfuP3zxYkhYMHHqkSITpJHCHrNnz0Rw8Fuuwu65c+dB7j/ZNVL0gtybSC66Bg0acGGwpGWGfKRgBQGCRkbaHGFnzpzFokVLUKpUKaxfvwbly5fnfk7e0SZMmMzl3uML+T43L1I0ZOjQEdmO83GfzFoTJ59Kpc6SC3Hr1r/w/ffNM7plhnwkV6GHhyeePn2KPXv+BnEKfmuNQj7hK5rfkI847TbWHYURDu2+ejGkiAbJs6dmNShpaJUltx9x/Q14tBqkinB6I7n7LrnM56rtkr6bAi9gpd9JhMjeZ8BC4igkx82s0gvDHNpCwnybRWq+Km42B1DIl1Pl0voRyEceOm3atBE4Eu1OFaAKUAWoAlQBqgBVIPcVIE6as2fPFnnIR5T+GKj9r38XrFw2NfcX4StnyEvQlx+Qj0CwrusBRabqtCR33Yq+gFXWegt5vhY5hXzEqLL7HnDE/cN1MQyLoc0Y9Hf+kPMvzy9I4Al1zcmnUCi4EN+DBw+BuN60QM6VK/aRuREHHMkLWKqUHTZv3oI3b95k+T0J392xYxuX04+0vArXTZ/EpUuXsWWLNpQxvYou+XdS8KNfvx+/qGpmyEcKgZA8f0ePHuP6fFw0hPyM5OmbM2duljHLlSvHXT/JU/itNQr5hK+oPiDflSgPzj3XxLpalkIbZHavk0JxMOQWlyOPFNP4XHO0qoyrzRZlG7bL5yo/rrSbGR6S4hw/PlqBm9Evsh2KwD7iKjzYeCp19mVSiUI+PrvvC8dQyCdQwELafe+zOBzziAM+jSYopFdEp00VoApQBbQK2BqJsbV3GUhE+R9eRtckdxSgkC+rrh8Dtf59O2LNihm5I74Oo+YV6MsPyJcoA3puzCpGs8osZnQETA2zv/fEpWir35Icd7VKAxafTwmlg8qfHppTyEdGuuzNYuO1rPn5BjgDA5sCBkXIaEKcc3//vZurnmtpacmFnpKwWdII3CPhrsOHD0OZMvbcz2QyGS5evIytW7fCx+c197PBgwdh1qyZGYVB8hryPXr0GD//PIgrCJLePgaP2W20j518pMDG/PkL4enp+dnCIv7+ARg9ekyWPIUDB/6MWbN+03vlY0EfDj11ppBPuJD6gHx8ZhGrTEI/95W4HOXxyeFWUlOcbzIXTW2q8Rnqk2OIM6/NnfnwSQrJ+F16GDD5ATnv6fCHXx2bgD7Xqn2xsPqArx5bVA6gkE/gSlPIJ1DAQtrd9VoE3K5HkbrfhfQK6LSpAlQBqsDnFXAwFcN3ajVIxfT+9q3uEQr5Pl3Zj4Haj707YN2q3/J9C+QF6MsPyPc+Cei3Jau8HWqzGN+agXE2KZ7kKmDzDRb3/RkutLdldaC/IwPT7NPD5Wj9hEC+O34sVl1ikJDJ+PKjIzCoKWCUfeqqHM2zMHWKiIjArl170KyZCxo2bAATk8/bNUk+P5L/7ubNm1w4K8nhl95IGPD8+QtAcuY1bNgQ06ZN+WJuQNKPuANJRduEhAR06NABI0cOzyJb5t/Pm+eaJTQ2MjISx4+fyAgtNjc3R4sW36NixYpgSPnkL7SAgECcOXOGO6Jbt26oWLEClxcwOvo9V5Tjc42ERhPYSRrDiGBhYf7Z3ISFad2zmyuFfMJXMa8gH5npy8R3aHd3ARcum7kRuLaj/ngMLtda5wsiYboTn+/AnwHnMvqWNrLBhabzUMfCAR9X6DUVG2Futb7oU9oFxOE37cUukJx/6Y2E7t74bjEqmGiL2RT1RiGfwB1AIZ9AAQtpdwr5CunCfQPTFrHksVj0GvuVP6iLniK5d8UU8uWetgVlZAr5Pr8SHwO1Pr3a4c/Vs/J92XIb9BUWyOcTDkw+xEKh1gIWS2MWa/ozKPdpgVhBayYE8t31Z7HyYlbI17cxMNgFMCzCkE/QgtDOhU6BH91X4Gjo3Xydd9/SLjjiOD1f55CbJ89LyEfePDrcXfhZN9+2+mMxnEdevo+1OB/xGD+6r0SyWgu2SU69lbUHY2LFrpBrlOhyfwmuRnlyvyMwcVnNQZheuUfGMB8X6yD9dzecgJ9oNV5OIwr5BH76KOQTKGAh7a4L5LMxFGFRmxIoSoyC/PntH6PA2vsxUPMlUixgZyaGBChSEIvsi5AkNa9rZtQsTg50gIgcXURMViIweBUtx9TzYYCYxsfnxS2TQr68UDl/z0EhX/b6fwzUevVoi41rZ+fvgn0md+DUiYMwbfJgvcyrsEC+F6HAxIMfLpmEv67pD1Sz04sMGYN4hQKuJ1gkyT48aMe2YtGr4dcfvBTy6Xct6GiFV4H8BH3fOuAjuyIvIR853yiPzdgadOmTDZkTyEeceB3vLcLT+ICM8VoWq41/m87j8uq9TY1G89uz8SYlivs9qcZ7q/nvXCGOzG3I0z+xK/haxo+mVe6BFbV+KbwfGj3OnEI+gWJSyCdQwELaXRfIV8xIDM/xlaBRaQrp1eZs2u7hcvQ+9BZ8r5phWdwZXhGVrKUZVelydubC1StOrkajTf5I4SGUSM0ibGY1yBTqwnWRAmYrFTG49U6GfofeAjzDRy0MRChmIoacN2EWMMEC0tVABMTINIiX89hIX5kzhXwFZFFzcRoU8n1Z3I9BX88fWmPTetdcXBF+Q+eWo6+wQD6ZElhyluWq15KvAxuVB8a3YmBtyk8/vkdFJwG77gC3/QC1BrAxYbG2P7/zUMjHV2V6XFFQID9AX1EAfGTv5CXky87Jl1P3HAm1XeN/OqNSbjEDC1x0mY+GlhW5jwXJ0df81mxEKbTFeupZlsc1l8WwMTDL8rEhFXenv9id8TPiAlxbZ1hR+Gh99Rop5PuqRF8+gEI+gQIW0u66QD7i5PMYXwkqpQak8lpRaOTP78eRcvQ9/I6XQ41oQiDf/ZEVUdJYDHVREYoFElUsnLcEQM5jbxDIF/pbNaTIixbkux2SigGH3/GGfL1rmOOvbqWgUPEQ9Rv4QJKrNBAzmHA+HIe84kkyH0FXRSGfIPkKRWcK+b6+TB8Dte5dW+GvDVmrX359FP0fkRugLz8gH8lZ12sjcaV/uF+1rMZicrsv59iLTARI3jsGDL6rDBQz17/GZMSIBOBBAItkOdCiGoPSVvzOc8MHWHsZSJJ/OL6/kzYnnwEJVaCNKlDEFMhL0FdUAB/ZQnkJ+bLLyWdrYI6rLos4CMe3kRDcXg+XI0GVwnX5XNGMj68tO8i3KfBfjPPUVsAmjUK+D6tAIR/fHZnNcRTyCRSwkHbnIN+1SF7QQQv5KhcgyMdCrdZAIhbzBnC6LhMH+SII5HsLlidvYDQs7o+qBLuCBPnIy0cuAkcytBby+esA+aoXIMhH9hILcS6G0RIn3+0QGQYcDub1eSN7tV0FM+zvXRpJenC16br38+N4AvlMDEQYdSYMp18nCp6Cg6mEFt4QrGLBHoBCvq+vj8/rIIwctxCvfd9wB5NE+1s3zkfXzt9/vXMuHvHxvKpVLc/Nq2oVhxyfNT8gH3HIdV3PQpmWX49MnoTdLu2VOxVzcyIOeUbr+p3JgQcA+T9xHWpfYIFfXFgMcGZorbacLALt800okBegrygBPrIphEK+CHkc/o14gt6lm8Jckn2Z8kRVKn56vBpnwx99shedraviistCmEmMeO1TMlaHewtxL8Yn43hSmfdi0/lZ5uCfHI5mt2aBzJE0B5PiuPXd7yhrXCzLeSY934F1AWczfkZCdUnILm00J5/gPUAhn2AJC+UArldJdd1IXtV1MyCfKj+dfNrQFu2Lihq3969AdOUB6O6kfSkgLy8MWL2FyWaBfDxXmHPyFSjIxyLg8R3Y1HCClYkBz6vQ7bAMyPeXDpBvZj5Dvo/A5+k/58CoyRB0cKrM8VBSEQ6sRm8AmYN873SEfBWLKOQ7rUfIN41W19Xt01y4jqaQ78vr9dInECPHLoSffzB3IPkig4C0zh2b5+tC5wbgIxeUH5CPnHf0Xg38Ij/kWiVVcn9tA7Stka8y5/jk4fHAuqssHgcxGX9PWRixGNkC6Fib5zeeOT477UgVKNgK5CboK2qAj6y0UMiXDtIIeGtXvB6GObSFk3UVlDTU2pZjFEk4GnoHK/1OwS857JPNJRWJ8XeDCfifDoUu5r86iCWvj2aE6VpITHDc6Te0KV43y/jh8ji0uD0Hr5NCuZ8biw1wpPF0dLVrnHEcmXebO/PgHufH/YxU3yVjtS9Rv2B/EPJodtTJJ1BoCvkEClhIu2shX4QOkK8KVHqEfCJR1gIEGo02DxcH60TamgwEuGg0BOwxSPA7g5OP1KjhYAMS5JIaG4gtx7wxfnhnSBkW3rdP4bXYEQsm9YdUD7UNPkC+YN6wRwv5KueZk49oRRqbyaknT4pCTIoY9na23LyV71/gV9c9WL5hBazEGsQH3cV1P0N0ad0I+vBBfoB8fvydfDNr6NXJl3UvsWl7RruXRMSCQPYRqejL6cQg6L99uB5ijNrli3MaKaKe4PjtJAzo1QKsRgOPf3cgoUJfTBjSFVI9vNNoIR8J19XBycdBPvui5+Q7Hao/J9+06pDyzIFYSG/jRXraFPJlv/xe3n4c4AsMCuEOkkok2LppHjq2/y5f98wrAh7HLYKvn9ZZqA8HX/oF5Rfk23GLxcGHHx4U5LFsa8ZifCvApXL+Od8UKuDRG+DqS0CmYNG4AoMf6mVf+4k8HkPjgQP3gZs+LGSqD9dUqTiLCW2AWvZ6eCDm6w6kJ6cKCFcgN0BfUQR8+oR86W45XVf3BzsnHHacxhXK4NOexAdwFXqj0/LskTDdyZV+wMpany8gNfLZJmx7czlj6DoWDly15Opm9pBplJjm9Tc2B13IAIbZhfTymdu3eAyFfAJXlUI+gQIW0u75CfmkmveYOW48YpQSrg6B2NQOC5ctg4WBEue3L8PRq88gNZDAslprzP9tLMwMGMR4b8Pyi3ZwHdqMSyKdHPUYS3d4Yf6MQSAQRUygISOCmZm5zqEpn1vCAgH5GAa+Dy/g8SvtixrLSuDcsQcqlbBAUnQATh09irA4OcrX+Q4/dGnNAal4/6twXX0Wg4f2A1cWWJmIsxfuom3nDjASA4rkGMQrjdG8RQuYGooF7978hnyqGH/M/20aEmDOOTlNS9bDjAXTYa6Iwl+Lp+NpcCK3x2q0GIjJo3tymrw+6oq94XUx85c2UGoYKPzOYfM1OX4d1RsiloTuisEwYpiYmUIPvJjbnxTyfXmrZYTrUsgn+DNZVAagkO/zK/3cy5cL0Q16o3UPGBhIOQdfh3Yu+bo1Xr4K4ABfurNQn4CPXFh+Qb63McCvB7LmryPzIY/XSiUAB1vAxDB3pDc10MC5ouiTyrzkfvooSFvgI0XxAcy1r8ViSlvi6vzwM1Kg47oPC+8QwDeCAckXyH23mtZIJosOtYDxrWk+vtxZRTpqYVRAn6CvqAK+/IZ8jlaVcbaJK0oYWvLaggTKdbq3CDeivTKOb2BZEReazst2jOcJb7gKvKGymCznIKHFyWpZBtwjv8yJq5DXxAvxQRTyCVy8bw3yEeggU2mgULOQqVnEpaoRk6rm/pmq1CBFqa3eGCfTIDZVBZL/nxRJIE4fMXH+MICRhIG1kQRWRiJYGopgLBVx+aKsjcWwMRbD0kjMHUMSxRuKRXqBSgKXUefurlfD4XaNp5PPiOTkq6onJx8DA2UwOnUZj2V/b4e9mRRgxDA3N0eK33l0/8UNf125g5rmQOCbUJQsVQoSiQhxPn9j3a3KWDiiOYjpLyHsDkateokNs34Ao1Hgpedz1P2+A8z1Yb3i/F5pOfkOvdHNyTe6it6cfIyYwbrhLfHKtiuaVDSBhpWg+Q8/oryFHFO6NYFt94Xo0tge7veeouevk1FSKkJi4A38vvsJfl8yHYxKDcgiMGbSCvy+cQUsGQ0S30fC2KYkDPSUg04L+TRw3kzCdb9eJIIrvDGrpt6cfPKQxxg8ahbW7f0HRiI1GLEBzMxN8frmX/hxzjXcvXkEZpokhEQmobS9Hefq8zuxAEfiXDBvaDuQuhby14ex5LQc04Z1gkqpwKN7j9C0fRdYGOsnw7gW8qVgwCEdnHyViJOvTBF08oXgtI8+cvKJ4Tu95jfh5FNpWMhVLPdMS1aS55aa+3+8TA2ZkkWyQoNYufYZR55tpAg6V/iHZTknq0TEwFwqgpWxmHummRuIYCQVwcxQxD3PyP/NDcVpzzOm0GhGId+nj30PTx8OpAW/1YYlGRkZYuvGeWjXpqnOfyPos4M3AXxjF8I/4C03rL4BX35CPvKY/ecJiz13AXkm95s+9fvSWKUsWYxrzcC5ovbvFtLiUlhMOwIEvc/qvDMzBNYPAMrZao97HQG4nWUREvd5hx5xJRIX39T2DKqUzKsrouehChQOBfQB+ooy4MsvyEfcd71LNcWW+mNgLc1a6fZLO4/kzZvmtQsqVls4kITWHnGchs4lG31xw+4MvooJnts5qJddI4BveuWeWFLjJ64gE21aBSjkE7gTCivk40I5WRJSwCJRocarSDkehqTiaZgMnpEyBMUqkZKq1v7VQ/5SIfROyOeGRJOmvTgRUGBqIkZFawPULWmEhqWN4GRvjKrFDGFKXqDEBBYyBRr+uV4J0y1c99dqeod8K/ZsR1kLY0iNTCARiSCPcEefTj+hw+xdGNmjKQwkaT4qhkGs9zb89aguXH9x5px8CWF3MXjudcwd045bVonUAMUcqsLOMvvEq7p8VDjIFy5D38NBXHgwn8aF646uqlfIt350R1j+bx8GuaT9VU5ClWNeoFujlnC74o0mlYplgZAE8v2xzwOLF00BlGpAHomRw6agXa9ukKoU8PjvPJoOXYr2DflXkfrStX+AfCRcly/kq6VXyPfLqNnYdOAojCUiGBiaQiwR4d2TE2jfexrWH7uIVvUraJ2eXGPgc3QeTilaYvbAVhwQkb8+gpm73mBInxbQsAykUgnsyleDrYUJn2X/6jEfIN8b/oU3OMhXtghCvnd6gnySQgf5iHtGrWG5L6KiU1Tcs8w9JBUeETJ4R8oRFq+EilBp7nmW9lzjd2v6dI+Sjyr3PNP+k4S2FzeXoHpxQ9QtaYhGpY3haG+M0hZSmEhEHPgjj9CC1Cjky7oaT5695EBaSGik9gXE1Jhz8LVu6ZSvy/bipT83r4DAd9w8cgPwkXHzy8lHzh2ZAOy5B9x6DSQr8l7u7vWB0S0BaZo5PyYZGLEbiE/NOhdjKeDaFRwQJG3jNeCMJ0BA5eeavRUw5DsWLaoW7L9n815xekaqgFYBIaCvqAM+op/QnHwkp91Cn8PYE3wdUWkhtNntTQLSGlpWwuraQ+BiU12nLfw5R96vFbtgXZ1hvKDc3ZhXGP5sI3ySQrK498gkyhkXxx+1BuFH+2a8xtJp4oX8YAr5BC5gYYN8gbEKPHyXissBybgVmMy9DJGXIvLuQ+APhxny8mWEvHORpNYMQJgUgXwlTCVoVdEUbSqacvDP3tIgT6fEZ0t8gHxfP9rGUAwPvUE+QKyJx8ZlyxGnAkJfP8azNwz2njmB8lbGCPW5g+Xz5uDOy0j8MudPjOnXltM24r/fcTCmBwY6mcO0RDmoou9i1NpAHPjjZ2hk8fAPikLVqhX0W3gjA/J9XSNu22VAPonWSSOwESffprGtsfd+DAxFGtRv3R8zZk1BaQsx7h38HZMW70DDjoMxacokVCtrzb2zx/qcw7rj77B4/niwSiU0sghMdd2KRavmwlilgVQqhUql4l7q9dE+QD5fHSBfbb1BPnXCO/y1fi2SWQO89boLv9Ry2LxrG8pbi+F77yQWLliCt6nWmLJ0I3o0r8XdHx5umwr34r0xoJEdrMpVhsrnIJZekMBtSl/IUxPwKigB1SuX5sJ/9dE+QL4gHSCfeRGGfAmCZeeq606vVeBdacSl5xEuw723Kfj3dSKeh8kRp1Bzzj3yTOMylWpTSeZNS9vyBOiR+y5xq1sYilDZxgAdqpjjOwcT7plG3O353Sjk+7ACj554cyG6YWFR3A/NzUywddN8tPzeMV+XKa8AH7nI/IR85DlIClZc8AKuvGQRmaCvp8fXl4+Y8ns1BIZ+9wHyJaSycD0JeIdmvXGQAhqr+zEon1bccfddFkfcGchVWc9jJGVRtwyDrnW1QFBPxv+vXww9gipQCBXICeijgE//C02KbHgnvsWzhMAsg0sYMUhobi2Lcrxz7+l/dtoR36W+58J941TJsJKYomWx2ihjnG7iyK2zFt5xKeQTuHYFGfKRRPnB8UrcepOCi6+T8DgsFSEJSiQqWJD/FWirHHFHALAwFKOcpQSNSxujY1VzuJQzQRkLfgk+BS7tF7tzkO9aOM/CG2J4TNCXk087LVLpjzS1PAZT2jSE/cQTmNGnPpdGDmo5gr2uYeTgSRi39Sp+cLTHo01DENJyKeIPzYGy0RA4OxgiMVUDC1NDpEY9xerND7D/xLbsv5LWUcwMJ9+hQN2cfGOIk08/kI9MWZYcD5lSA6hS8ffcn/HKtjc2//4rxKwGUcE+uHpiJ7Yf+g8ztpxBuzrF8fb+Rux/VBpdakTiSqAV6pUWw/2pLxo41gUjT8DeLQexbP9RlLbUT7XdDMi36TX/whuz9Qf5Mu8lVp2CMZ0bo9qIHZjcyxlqMFDJkuB+dgvmrjyNE9evwdxYgiMLfoFx53lIOjMPFt2noIJYwbkvTE0MIQt7gRnbvXD6wO8w0VPRhgzId1AXyGeG/X3KFU0n3ys9QD6zggn5SMoIn2g5Lvgm4U5QMp5FyLkvqogjnXue5RXM0/F+mO74k4gZ2BiJUau4IZzLGqNzNXPOzU5SWOR1o5BPq7j7Iy8O8IVHvOf+28LCDNs2zsf3zb8cQpTb6/WCFP8YtyjXHXzp15GfkC99DgmpgHcYcNcP8I3Ugr8UhfYL6NxoYhGLmqWAYc2BWqU/uO2IQ/3WaxbbbwER3O2UhOGz6FGfwdDmH2Dgu1gWuwZbsMsAACAASURBVO4weBRE/qJmUMKc5BBkUcceaFSeAXHy6en7wNy4fDomVaDAKKAL6KOAr8AsG51IAVeAQj6BC1TQIB/JOxQcr8BVv2QcfRHPheAmyjS8HTAC5ci97mlhUVZGYjQpa4y+tSw5tx8BfvlRAVIL+cJ0gHzV9RSuC8iTopGqMYIZgSqxQRjWoTV6bLiNLhWUiFSaw6G0LRhlOH5u3R4/rr2A3o62WD78Z/zy5zFc/GMUSvRbhc61teXRSUsK+Q8TZ57BnoMrIVfo569pLeRLRd9DJFyXX+OcfGOq6Q/yEYLGiMBFmjJi3No8DGsf2+HAloVg1CwMpCKIJcDyn79HcuO5mDuuPf7bNAGRdcagTNQpeFr8D+M6OGTMX5UUih6tf8aumxdgpScnTlbI93WluJx8s+voycnHICU+CnLGBOYmBlAmvcPQ7t3Qw+0Y2tkroLKuCBszQ0R5X8Twsb/j0OX/YGEmwZLJ0/DLouW4s2I4as/egTqGH0J5k988wI9uN/DP5t9gwOhnL2VAvgOBgIQfxWlXybwIQ754fh+4LxzlwEG+2vlyb/14WkkKDTzCU/GvTyJO+yThZZQcxMFX4OJfdVWd3J5YFuWtDNC+sil+qGGBJmVNYG1ECtfoOpjux1PIB9x/4IlR4xchMkqb1NvKypwL0W3erKHuguqxh9cLUvxjUUZ139wK0c085YIA+ch8yEc7UaYtxCFXpkWYfP3RmCP1yefMzAgcnPvYbUfceS9DgYeBZC4aNKkkQm17wMIo66neJwPxKVrDsKGYhYkhA3OjDyAwRxOjnagCRVABPqCPAr4iuDHoJedYAQr5ciydtmNBgHzkj6I4mRo3ApKw2T0G1wKSoCGWhjx4URAoX867s9r3/Y5VzDHG0RrNHEw5119evByRSbteCYXbVZ6Qz4g4+WroB/IxQNjT/Rg7dTOsShRDbHgIqrQdgSUzRyL62UlMmu4Gw2KlkRQRhGpdJ2Ph1CFICX6IvQ8UmPBTS+yZNQDvK/eGo4Nphvay98+x62QIjh1ZA7kim+QyOq5UBuQ7SJx8/Jo2XLca7EylegnXZWNeYe1fR1ChZm2IUiKwfeNW9F+4B53LRmPc70fQs3tbsO9fYs/Bq5i98wyaVTDGynm/Y9DseXh9bjkeoAOGtC6nzb0FQJUSgcE9x2HP7cuwMdCP8yYD8m304R+uO6eufiAfI8KrfzdgyrJ9KFW6BMLeBMG530zMmvATXp9dhUlu+1DWoQyiwqPRefRijPupLZICL+Oivw36tGuIfbP6Qf39MJRPL9bCMJBFvMKay4k4uW22fiHf22QMOBjI+8uKdpUJ5HPINScfy2o4gEz2Ofl3hhGBOKdJI6Hc3O9JdhDy7xo1GJGY20dc5Ggu3KQyquueeovTr/QE+WbUyTfIRyDeuwQlDj+Pw7ZHsfCPURRspx6/W1z2R6V9iVXMRIxB9a0xtJE1KtkYwCg9r6rQ8T/Tv6hDvrv3n2Hk2EV4HxPHqWNjY8kBvmZN6+eC2vyH/Li6b14APjK7ggL5+CuV+0eSjyUpVEb+SSDgt/wnde6rSc9AFfi6Al8CfRTwfV0/egRVILMCFPIJ3A/5DfnCE5VYeTsafz2MQYpKAzYXXiAFSpTr3QkcItUPp3xXDOOcbVHMVD9VPb80cdcrIfwhH8nJN7GmfiBf+qRYFkqVCmKJlPvjU8sXtOEmSoUcIjH5uYiQKbjffwjHFq3AsiKc3/4HynYag3r2H4oiyJNC8NQrHk2camhzWOmhfYB8ATpCvup6g3wkI1dC5Fs8eugOhVFJuLg4ceHJxCqQEheGe7dvQ2RdAU6ODWBqKMabW3uQXKEbapWzxc2DC+Fh2hdDW9pnQD5lajSmjZyDFUcPwFqvTj41nHWCfPX0A/m0RIp7iyF5BsleIlsmPR0iyYqkUKbtMXKYWo7r1+/iu9atYCgBLmxbhnpDZqJ0hruOgSIhAvcDUtGsroN+c/IRyHfAX5u4k0drV9ki1yCfiJVh08zBYFvOxdimEvz0y1ws2rMP4WeW4YBnSWxaNR77Fw5CUInumDmgIfp164M5By/D4OlubDgXiR3b3PQG0zNuBwBXwXzUqWA9Qr66eQ75yN5zD0nBpHNhXNEMEoVbFN+sRSzLFaZa2ckOXapagIT56rsVZch3++5TLkQ3NlYb2l68mDW2bJyHps719C2zTuPlF+Ajk6SQT6elogdTBagCuaTA50AfBXy5JDYd9ptWgEI+gcubH5CPvPe8ipJhzuVwXPNPRjwJsdT/O4BAZfKhOwvYGInQsYoZfm9fCuWscq9gh+vlELhdCeUVMkZyMHlMqqVfyKdnebXuI76eu6+fPAPyHfDPgEZf68U5+cbW0CPk054x3Tn18fVpf86mzY9FcnIqTExNuI+SPDURjNT0Q4VizrHFQqVSc9Vj9dW0Tj41nDe8hJwHYRVpWIS61tcf5NPXhWQaR6uq/hoXrvs2SQv5Mqr8fnl8DvL9WD5XnHwMq4a3+zWgVCPUKCHCjf/c0bBFa6QEP0NAjAlcnGvC78l1JJuUR90KxXD90mXUa90FoujXePlOhubfOXJVYPXZPjj53uC0t56cfDPr5RnkI869I8/jsfJ2FF5EyqDQrzz6lDpPxyJ+4fKWUgxtbINfmxSDeUZovPBpFFXId/PWYy5ENz4+kROxZAlbbNkwF85OdYWLKmAEz+evOfD4JjiMGyWvHHzpU6aQT8Di0a5UAaqAXhXIDPoo4NOrtHSwIqQAhXwCFzsvIZ+G1VYSXHkrEideJiKVSzYu8AK+xe4sYCpl0L+OFSa7FEPNkkZ6l8n1EnHyhfCDfMTJN7l2gYZ8+t4GWsiXgr77/fgX3tCwuD+upt4hn76vTZ/jcZBPSSCfN7/CGyoWofMI5ONBBPU50XwcKwPy7SNOPn43PC3kq5ArkC8fpcj21BmQ70SQnpx8UvjmAeQjRXH+8Y7HhrvRcA+TQT/JAgriCgmcEwtUsZFipKMthjWygbWx8HQBRRHyESA/cuxCJCalcAtiZ1eMC9F1bFRL4AIJ6+7h6cPl4At+mz+Aj8yeQj5ha0h7UwWoAvpVgIA+0o44TtfvwHQ0qkARUYBCPoELnVeQLyJJhU0PorDiVlQa3OP3sivw8gp3d5aFlaEYs1uWwPDGtnp5MUoXxPXSO7hd4Qf5bI2Jk68ONGptTq6i0MjufBSajN77fcGy/PYqQyDf+FpFE/L9+YIf5FOzCJvXEHJS/q+INAL5br1JxI97fT/Njp6NBu2qEMhXsWhCvpfaHGNCGld4Y1aDXHPykS+snoWlYv7VcJzzSSySaSZytD4si3p2RljeoTTaVjKDWMTv3vq5cxU1yHftxkPOKUcc26SVLlUCWzfNQ6MGNXO0FPrq9MzjFQf43r4L54bMawdf+nVQyKevFaXjUAWoAlQBqgBVIP8VoJBP4BrkNuRTsyzuBCVjwOE3CE1SanNo0aabAhoW5SwM8M//yqOhvYleijJykO/yW16FAMqZG+D5tHowM+CXT0y3iyu4R1/3T0Dnna+g4BmaqIV8tVGnlAnvEN+Ce/X8ZxaTokL1PzyQTDJ8f6WJVCxiljjB0ki4k+dr5ypIv7/iG492W7x1cPJZYn+/SkUP8h0PxOlXsYKXzsFMCt9ZDXMF8slUGiy+HoFVtyIhJ/cG+kzTeb1I2H7X6hbY1rMsSphJde5POhQlyHf56j2MGr8YqakyTqsy9iWxddN8NKhXPUfa6avTUwL4xi7Eu5AIbsj8Anzk3BTy6WtV6ThUAaoAVYAqQBXIfwUo5BO4BrkJ+VKVGkz9NwTbH0ZDqfeAU4EXXgi7GzDAzBYlMKdVKRgITGTueumtFvLxcFKUMZPi+bT6MEmvQloItcvJlG8GJKLr3y9BUkbyaRzk+7UOHMua8Tn8mzkmOlmFim6PkcQDhopUGkQtdoK0CIERRgRwe2k7gXz8QPmAerbY0aeS3nPfFdRNx1V/FDMYfTwAex9HC07jwEG+2Y30DvkCYuToujsAr97Li4yrOTf3jJ2JGPv6lUebSuY6n6aoQL6Ll+9yDj6FQslp5FCuFLZsmId6davprJk+Ozx59hKjxi0qEICPQj59riwdiypAFaAKUAWoAvmvAIV8AtcgtyCfT5QMQ48H425wsuAXNoGX+E11F7HgXoh29i6HMpYGOb4210vBcLvED/LZGEngMaU+VGpNkXGocTn5QpPRd78P72tmWHCQr4yFYZGCMwkKNRzXeEDGo/CJSM0idIEjkuWaIoP9uZx8wYkYsNeHl3OWfKhHOJbA5t6V+DD4HN8DCmJHAvm2PtC6goQ0DvLNaaw3yEcg5MFnMZh6LgThKSr6TBOyOB/1NZeIMOm74pjfupRO4btFAfJduHSHc8qRSvSkVShvzwG+OrWr6HEFdB+KAD4yr5DQSK5zfjr40mdPnXy6ryPtQRWgClAFqAJUgYKqAIV8AlcmNyDf09AU9D8YiNfv5fRlSOD6fLY7C9QpaYR/fq6IKrZGOTqD68U3vJ18XHXdKQ2gIjn5cjEpn74r5OZImLROWsiXhL77fHg7djgn34R6sDM1AAlTLwpNW3hDBed1Hvxy8qk0CF3oLKzwBsty+krEYlJb+BOZGTDQqFVgRWJ88M19uWZubu49LeRLwIA9r3g7+brWsMaeflWQytdG+g1sNkOpCKOO++Mfz/eCnxtayOeoF8hHDKp/3o3AnIuhSFYXjc91Xm8nUu97mKMtVncpCxMpP7frtw75zv37H1dFV63WWskrViiDLRvnoXbNynm9PFnO9/ipN0aOXYTQsIID+MgEKeTL121BT04VoApQBagCVAG9KkAhn0A59Qn5yOuPR2gK2u14jehUteAXNYGXxr3gkyq1xGGVrGIFVz40FjMgaenkahYyniGcQq8h2/4sQApiXB9RFXXsTHQ+jeuFN3C7FMwrXJeDfNMaCoJ8ytRweHqEoGRp28/PlREh6PVLVHVqhRLmBtAo5UiSySEVfz53m0oWj3dxIlSvYJcrKbEyIN+el7pV151YH3ZmQiAfi5TkRIglhtk63TRqBWRKCSwtjbljWJaFSJT9i7FCLoNYapgrrrAMyLfWQ5uf7CtNpNYgdFETQZBPo0yC25iBqNPtFxh/VK2WwDrSgp9fAdt4Eka0rQhGFoe7D56gRGl7IlbWGZLDlfE4e+ERBo4ZBeJa1XfjIN+beC3kE/MDGO2qWGH/T1WLXk6+Y3447R0jeAk4yDfXSTDkU2lY/HEzDPOvhEHrpaIttxRgWBb9altjS6/ysOCRs/Nbhnx37z9DnwFTuXs7aZUrleMAX83qFXNLfl7jPnrizYUOh4VFcccXBAdf+sQp5OO1hPQgqgBVgCpAFaAKFAoFKOQTuEz6hHx+72WovdqLl6NH4LS/2t3UxBCre5dH34qmkGjUuPY8EkNPhyEmB3COOIN+cLHHqu+LobQRg+CoZEw6FoALEfn/2lfSWIxHE2rpHLrr+m8Q3C694Qf5jCXwmNZIEORLjX6A32Ydwx/r5mldbmmshVWrkaJiYWJkhPWuM9Bv8VpUMpNCEfoQvy49ikEDukGkVmesN+kmEomhSIpBvMIY7Tq2hVEm5wdDYBcrPKxYC/kS0Xc3gXz8GnlJvT+xAezMDHPs5BOJlNg5sStU9QejjI1RlnOT62ZZDaJe3sGF+LrYt2QgRGIRjm+YjxhpSQ5Af9xErBonD+zDoGUH8YNTeb07MTMg35qn/CHfYhdBkI9VJmJit86Yc+o6iksUUGlI6C8DEeTYt/8y+g35CS+OLURYw1noVlEMsTwMs6ctguuGHTATAxr2w01Ao5IDYgNIJSIu51U6A2QYEdSqFKjUakikJhAzDO998PEaZEC+3d66Qb7/1UCS/MPe57cLC+dR5DNmYiDCqKOv9Qf55jURBPnInP5+FI0R/wRCU4RySObrDmKBYY1tsbVXeYi+ovm3Dvl695/CLUXVKg7YunE+B9Tys7k/fsEBvvDw6AIH+MiEKOTLz91Bz00VoApQBagCVAH9KkAhn0A99QX5QuIV6LDzFV5Eaqu/5WtjGawfVBPDHMQYss8PPkoxetcyx66boQgg02NZGEslMJYAiakqKMnLRFo0H/HxmJlIoExVIYVjUSycapXCfz+Vxfk7QVjwIBH1q1sD4bHY4y/Ld7ciIQ/fOZjh7JBqOlUsdf03EG6XgvhBPpKTb7qjIMgni3aH68LTWLdpHi6eOA3W2IxzlqlliYiWmaDvj92xdvqv6L3gD5Q3lkId+QSufz/CgmkDEBmWjPJlS4JEyokYJXYuHA+T1lPR//tq0GR2j6lTsHrOJBRzGYRBPZoTmpPjbfgB8r3gDXe4cN1JjQRCPhUOzu6DWqN2wzb1NZ77RcLIyIBzK/53/gw6jVsA29Ab2O5THEuGfk+IJ7bNGI5Gs9ehLtnQBEalkSpNahgevEyGc4NKEIvFEBMAKo/Dcy8fKFnA1MoOVauWB5l3TlsG5Fv9GHIeIcqkum7okmbCIV/3zph17BosVYmQKTXQOvhYDspZFyuJp8cWI7zRLPxQSQKxIhyu0xZhxurNeHHlMEo5dkFZG1OwGjm2/doe/tUmY8n4Hhk1MUTqWMwd8T/4pFiiTtUy8Pd0R/Nx6zGkQ70c7Skt5IvDgF06VNetYo39/6tZBCGfD057v8/pdszo52BmAN95TQVBvrMv49B3ry+vXJOCJ0wHyFBAzALz29nDtbX9F13aRQXyuTSpj38Orc7XHeL+yAsjxy8qsICPQr583R705FQBqgBVgCpAFdC7AhTyCZRUH5BPrWEx/FgAdj2KRqYkWAJnJqA7I8KRMXXRxVaDwbt9cfJNKri6dAxgZ2OGXf0qoJq5CBKpCKlJMsw+6odj7xT4tWMljK1nAUMGMDdgcO1JKEacD0fTJuXxb/eSOHErEGOvRCNCRmiTgPnpuSujAcY3K4n13fl/089BvouB/CHfDCfBkG/OvONYtGwK5CqGc2kQQCcSMUiJeg3fVDu4H9iAPguWZ0C+uX8/wuLZw+B/7xLc34rwY68OeH3xT6w6/gbLV7uhuFmmwiMMg+hnezF89mHIYYLtRw7A3vTzob585OcgXwhx8nnpAPmA+5Mbws7MSICTLw3yjd6DmiUNkCpXgVRnJY1oJlOoEed9FTteFcuAfNtnjoSj63qUfvcYT0PFaNncEQaMAsfcBuE/ph2WzhiqrYzMiPD+yjL0WnAVXTs1wfsgL7yMtsSug9thYyjifZ2Z9eMgn0IJZ96QT4NQt+aCId+k7l3Qe84iSFkgPjYWNsVKIDIiElYmSjzwjEC9UrFIbTo7C+T7be1WGKnjcGbfdhhWbYMyyfew7OR7bFk3EyZpYb8Mq8aReT1wJqk5NiybBmsTCeSJMYhIZlG6hDUX+q9r4yBfEIF8L4CPwouzG6tdVZuiCfmOvNIf5JvvkmPIFxgrR8vN3ghOUOi63PR4PShgJhHh1JBqaF3JItvRKOTTg9A8huAAH3HwRWjhe0EK0c08ferk47GY9BCqAFWAKkAVoAoUEgUo5BO4UPqAfGe8Y9B372vIcxAKK3D6n+/OsujkXBbbO5eCnQEDd/8YrLgWitOByShua4b/lZfihG8yzIuZ45/BVRD+6i2+3xeCX1zs4PsmHkHJLIZ2qwbXGlK0XvUUL1hjHBpcFa3sDBH+Phm77oZho/t7hCly8MafKxcMWEpFuDSyJpzKmfE6g+v5ALhdDOAH+Ui47owmgiGfq+thDBzUAfKkCBy9/Q5dXWxx4nwoBvV1RoK0NO4d24UBiz84+TjIN2cUJCoN/G/tweHbwXjrH4Kpf6xFJRvDrNepScGqX1qi/JRD8FgxGCX7rcP47g1yBK7IwFrIl4C+u57zHoPA1vtTGguGfIdm90WxFqM5Z1rkG19YVqyO917uKFmlJh7ff4Q6davifkKFjyDfn6hrYgjf24dxxVsGxwpqrDn4Cju3LYVhOpBmRIi6sARD9mtw+uBCMPG+6Onogtnn/OBcwSRHobwfIJ87z3BdFqFu3wuGfBO7d8aknf/AThqDxXNW4bc/lmLM0IlYs20LbEwN8OTEUkQ5zskK+dZsgbFIDREjw+bZw3D8QQwO/HsRttJM4buKSPSuVQXDD3iiq5NDjjT5+AOohXyxGLDLi3d1XQ7y/Vy76Dn5jrzE6RfacEAhzcHcEL7zm+UI8mlYFsOP+uPvR1GcM5a2fFCAZdGwtClXrVwq/vwaUMiX++vy0P05Ro5bhIjIgg34iBIU8uX+fqBnoApQBagCVAGqQF4pQCGfQKWFQj5ScbXRmmfwJGG6Bel9SMOiuI0JJrcph1H1rGAt0WDYNk/sD1aiS0M79KtmDltTKRqXNUOgfyicd76BvZ0FxjYpgVq2UtjbmqGOtQhd1j7mcu+RUMfujUvBtWUp1LU1wJ0nwWh56B1YEnNaEBrLor6dCR5OrMfrxdb1vD/c/vXnlSOMK7wxsylU6k/rFvC9dBKuO5eE625xQ8yL8/jrPxmGtzeF2wZ/rFs5GskKNdbNno4+mcJ10yGfWKUBq0jAzIFd4S+qiRUbVqOCbeZiIwzigm6ja8/fcPbeLbw5txQLTkTh5MF1YNMqE/KdZ/pxHOR7F4++f3uC5fmiz4XrTnWEnZmxHpx8+9CwkiU2Th+NjotX49jPbdBj3XVUKWkE/9tHsf3Vh3BdrZPvT224rkgEr9OrMGzOfuy4fg+1baQfLj0N8v206R2WLxiKgDv/4M+T/jh74QjMc1hvIgPyrXzIM1xXg9ClLfUC+WYeu4YSCc8xd/UZ/P7HDAz+aRz+3LUTisgAeN44gGSXmZ+FfIq4ACxbsgYWRol4wTTDhgXDYciBBAaqpEC0rF4XS68E4vsatvqBfGIGtwNjMWCnJ+/quu2qEchXp+hBvsME8mmT+gtpXLjuwua87oUfn+femwS0+esFUgvKl1ZChCjEfUUsi3Xdy2Ncs9Kf/dOCQr7cXdwHDwngW4jIKG0hnILq4EtXgUK+3N0PdHSqAFWAKkAVoArkpQIU8glUWyjku+obhy7bvXm94AucKv/uLMuF1RGfHeEzjRzL42afMth7zhtXDEviUFsrTN7rjdNRLI4Orw1JWCicD7yH54zaiHsTgaGnQ1DPqRL2tbJE1zXuuBih0r7sM4CxoSEuTW2IiqkJqLrmBZJ5AiD+k8/5kUYMg6dT66N6ia9X23U95we3C/78nHwkJ98sF71AvvVb3HBj81hE156K70v6Yclmf/y5ZizOHD+NB7dv4uf5S7OG684ZBSY5Gqt++w3dZ66C6NURTFp6HttOHkcpY61WJNXc6dWjMO9wEDo1qwooonHp8jMsO/UIbaqa5kjQD5DPQwcnH4F8zrAzFw75ao7ajQZlVVgwzQ2zV/2BtT+1RPfVV2Ae5w/PwCe4GVb+UyefsQSaxEAscduGTj80xawJS/HXpSuoYpvm0kuDfH3+eIzRQ7shOdwXR/YdxuitV9HLqXyOCG4G5Ftxn9c9QKQikK8VUgS4YLnCGyQn3z838ObsGrw0aYuhnapg4E9jsfnQXjw7uRPBEW9g1u4jJ9/arTBM9MWf289jwIgRKG6sxKYx7RHX8nfM+bkld/0aZSyGNq6Itqv/w8C2dTPyG+ZoE6V1Ik6k2wEE8j3TAfLZYv/AukUQ8r3AaS89QD5zAvla6Az5yG2+125vnPSKLVhfWgnZgIW1LwuUMpfA57fGMDf8NPUChXy5t7D3H3pi1LhFhQbwESUo5Mu9/UBHpgpQBagCVAGqQF4rQCGfQMWFQD6lmkWnbV4goK8gufikUgOcGlMbqthkhCSr4VS1GOqYqTFgsydMGlTB7hYWWHYmEOISlhjjWAx+r9/B+WAMXs+sg7h30djsmYSRrcuhoQWDTisfoJxTZYx0kOBZuAxWNqboXNUCV+/4o8fJMGgKUm4+AAMblsDfA6p+tTKh6zlfuP3rxx/yzf5OD5DvDJbM+xEbD3tg9OifwL5/hhm/LoVTOxdcuf4KxS2lmLB6TRbIN2N4W9y86g6nDt1QytIYIkaD4+tmIa7OCAxpVZkDcMr4AIzs2Ru9F26HgzkBuwz+O7Qc9zStcGDFGJCckbo2LeSLQ9+dz3SAfMD9aU30Avlqjd4Lsfdh3E2oghF9XbBqQHM4TtsHxYtTuPdOCbldMyxOK7xBnHxOrn+iUpI/jpx5gPY9+8DexgQvL6zD1L9jcOzAQhiTfZoRrqvGqf0LYChS49L60VjuWQ/nN41BNlFxX5ROC/kUcP7jLq+q2hzkW9ZGL5BvyOIFCIsxQvt230HKqHF1/3q8jiHFN0QoYRQB43aLsjj5fp0/D89fBKOxc0OYGWiti8o4f5x7Go+ebZ3Aqkm1bA0eH3TF1C3PsHjdWtQuY4MI//t4FlcS/To65ahIiRbyxWDADgL5+Dl/21Wzxf5B9Yse5DvkhdNekbp+XD853oFAvkUtIRXrdoOOS1Whyu/uiE7N/8rpgkX43ADEnZj2hdVn88p+7fe5MqnsByUpEG6Mr4vvK1p+chCFfLmzGPceeHCALyo6ljtBQXfwpatAIV/u7Ac6KlWAKkAVoApQBfJDAQr5BKouBPLFpihRfuEDJKgKXlxTx/qlMKC2NVd8ISw2Bcfcw3A2IBnmFiaY26EcattI4BUQC3+lBOayJKy8/x5dnMpgUB1riOVyHHseiwYOZth+7Q0STcww4Ts71C9hDLlcgQev3+Ovh1F4XwDfA+3MpfCa3pgLRf5Scz3rC7fzvvwgH8nJN7s5yDLzKKD62dPK3rtj2uRt6N2/CyrVbQiCWIgJMik+GglJMpjalsLhtSvw8/J1qGQihSrcHbO23ceUkT1gZGoNg3TUxgAalQIyuRwvfSPg4lIffpf/wtzdr3DkyJ9glGrOchnhdQ6Dx63FoSuXYUmqM+jYOMj3Ng59dzzVAfKxW2huDQAAIABJREFUuD/DRS+Qr3jrCVDDEM2/bwoDhkXky1u4+TQQGohhziTjvqIW3Ia14GyM22eNQuPffofKywd1mzRBuumFZZW4eu0Jmn1XH1KJAUQiEaIuLkGfP57h11HdoE6KxtkDe9Fixl4Ma1cbDO8r/SAmB/nkBPLd4ZWTU6TWIHR5W8GQ79dOzdBk1EJUsS8OltXef0QibQVhstovrv0N856b0LuGBGxyMKaNnYY+46fBWKTJWpGZ66fBrUs30eaX8ahRygIikRo3jm3Huct3kaoRwaJ4Wfxv9GTUKGutBSQ6Ni3ke48B25/yCo8nw7erbov9vzTINcjHkDQDLMt9nkViBho1y8Fx8pkkBXHI74kbmuSnS/89+SXplqWitY5aZHc4kdXEQIRRB5/j9HM9Qb4lrXSGfDf84tBusycK4K1dkNKkaI9LFVv0rmODStYGUMpVePomFnvcoxCcFpdcuYwVRjuXQDUrKcJjUnDwfiiuhckFnVcfnRe0L4d57ct/kh6RQj59qJt1DAL4Ro5diOj3cdwvCgvgI3OlkE//+4GOSBWgClAFqAJUgfxSgEI+gcoLgXwvwpPRcLk7FLqZJQTOmGd38tZI3mDTY3Yzz5FzK5C320yuGvKv6X04YkBegtMqMJD/zvgdqVKa6ec8p5Nnhyk0eD2vCaoU/3LIrutZH7id0wHyzWkhEPI9xsIFxzBkzAAoVZ+SEkYsxoUjx9B31lyUNRJDFvEUG/feQP36NcBoPobIDNSKRASHJ6HXTz/D1syYC9lVkaSB6Y1hIJVKoFIoc8JltIU33sai7/YnvPtzOfl+awY7cxNBOfn2zugJdf1hKGdryEEWbWO0ZlmGQeSr+/A0bQm3Ya0gEimxftIw2HT4H8pKP/0gEljz8MIxVOo8ET2+rwFFpDf+OX8TCpUGUiNz1GnSDnUq2+UY3mZAvuW3eRbe0CD0j/aCIJ9GJcOJXbvQeegYmH3mmolM4T73oSjZGPbmRDcVgnwDYF+pKsTQfLKe5AiGwEES5p/plkCgKPkBq9EICtvlIJ9/NAZsf6ID5CuG/YMb5grkY1glrh3dDrb6D2hTWYzN246j18iRiH92HneDLfBL/za4f2oboi0boIuTAzat2YBu42ZAEnQHlz3jMWxwH6hymOsyu/tgBuQ74KEnyGcIX7fWOkO+iSd88eetELD8DJe5d1tnSWQ3A0OJCCqVBgoCZAHuyxFiTNakPYZIEKuaPOYY7e/Iv4tFDIzEDGQqDQcryf7u3qIyjnQtjeDwBNwPSYW1lTFXuTYqOBLfb3uFJFNzPJ7WAIbvY7HqXjQcylpDGhONURcj8t2l38zBAtfGNYDBR1ZjCvn0u/3u3n+GkWMX4X1M4QN8FPLpdy/Q0agCVAGqAFWAKpDfClDIJ3AFhEC+E56R6PO3F/fCQVsBUUDF4t+x9dGxuu0XJ+R65hXczr3m6eSTwsOVQD4mxzBIy6m07qHsGnESEdDygdNl/e+8VDgD8m17xB/yscTJ1xx2FjmHfAzUCAkMQonylUCqsn6uqRUKqCVSSDMzao5Off54kYiBRiCoyhbOpDv5lv3HD/KRcN2VHQVBvrzcB/o4Vwbk2/ZIN8g3pHGuQD4Rq8Q/GxdB5DQcPWuJ4bpwC0YvmI+Y23tw3r84ZozrgUvbFyG8WCsMbFsFcyb/huHLNkLkcxaHb8fDdeYoKDMDdT2I9AHyPcNpzwjBI3LVdX9vqxPkI2H9Tqse4UloYr6DrVLFrbB7YA20sDOCPCUFPTY+hY/UDP/0r4Ad/7zA9iAZ6lQthe1dSmPJEQ9cem+IkyOr4cy9UPRsVQnNi0tx81EgBvwTDMbaEj6/NQATHYUaK70QoeRuxhjZux42N7fGoj2PcUZmhocjq+HCJS/0Ph8Fzr9XQL7MKmEkgc9cF1iRwkKZGoV8gj8mGQPcufeMK7IRExPP/awwOfjSL4I6+fS3H+hIVAGqAFWAKkAVyG8FKOQTuAJCIN+Bx2H4ee8LYeBH4Pxp948U0LA4PqIeetYt8UVpXE+/hNt5H56QTwIP19bCIV8hWiwt5ItB323u/CEf5+RrIQjyaSVKt5UWfMEynHxLb/AvvLGyc9GEfFsf8i+8Ub049g9xzBXIx+2wzOG6HAT+NFw3czgvq2a5KtO5Hq67/ylOPw8XvPEdzAzhu7S9TpBPodag0R8P4BWeLPj8ggZQM9gw1gl9bJTotuMVrIqbIzIsBvJixfB0bA1s2umO6R4JaOlUCRf6l8PUbfex650RvOc3hKVCjvUXAyCpUAbTGlhg/T9PcSjGFPdHVsWR40/w883YjFBk64r2eDu+Os5e98aIa/G4OMMJzhYivA6Nx9Zrgfjr6XukFoBv8GyNxHjh6oKS5oYU8gnaWJ/vfPvuU4wav6hQAz5yZRTy5cLmoENSBagCVAGqAFUgnxSgkE+g8EIg3+En4RiwyzP/Q5sEavDZ7iQmKhsnFTleBIYrVKAkxxUkJ6OaxenRDdCt9tcgnzfczrwCn2oLNsZSeMxrA6VQJ19urFMujUmW9ElwDPpufaAb5JvZEnaWpjkO182ly8m1YbWQTw5nt+v8Id/qrkiW5yC5Xa5dRe4ObCBhcNsvCgO2EMjH72bRrkYJ7B9KIF/By3eaG2plOPn2PcFpzzDBp+CcfMs66gT5lGoNGv/xAJ5h+ezkUwO/9qmH5S42uPMqCkfdQ7HveQzKVS6Np2NrYuPOB5jhmYCWjpVxYYADpmy7i91vjeG9oBHu3nqF/ifeQmxkAf8lzvD3CMB8TzVujqiKPYfdMexOHNRp3yFYlC+DkAk1cO76C/Q/FQobaxMMbloGw5qWRjVLCa4+DESnff7QfFrYVvD66DKAraEEr+Z9h2JmBhTy6SIcj2Nv3XnCAb7Y2ATu6MLo4Eu/TAr5eCw4PYQqQBWgClAFqAKFRAEK+QQulBDId8P3Pdqtd4cqcyIrgfPRtTspFpBdBKiYYVDexggBMalg00gcAXMOVkaZcp2l5dInrC7t/dtYIsYQl7L480Yg3sbLP/wifXIsi551SmB8CwdM+uclnocnFZwkfUo1lxfOufyn1Qgza+t6ikA+b16Qr4SpITwWtIUIJG+ZritUSI9ngAeB0ei1+T5vYEcqQd6f1RL2NmbQc8qyAisiB/lkcjguuQIZjyrGpLpuxLoftEnEikgjOdJu+kah5593+Dv5COQb5lz0IN/eR/qBfBZG8F3WSSfIR1IFdN78GBdeRn96z8/jvSoRi9G1YWkMdiqNzlUssOrQY+yKNsSz8bWxfc8DTHwUh/Yu1XDmx3KYvPW2FvItdMTtm9746eRbSIwt4LekKfyf+WP07SQ8n9oAgZ5+cNrphwSNNk9fz871cKhjSSze/QBuj+O5wjtqloWJiRlOTXaCk6kCdWbdRrCOFYr1LVUFK0N4uTaHiUFW2kjDdYUpTQAfCdGNi0ss9ICPXACFfML2A+1NFaAKUAWoAlSBgqQAhXwCV0MI5AuLl6HS7GtIzcf39aolTNNca59OooSFAQY722PsoRc44REO4okxEImwrm8NNChriZhkBZfEnOT6aVjWEncCYiFXaVC5uAkColMQmiDHhMMvkJK5ejALNLC3wOkxjUEg57TjLxGdpISat99L4IJ9pbuUYRC4uBXsrYy+eKTrKS+4nX7BK0dYcRMDeCxsDw1bdCAf2U3uQdHovfkut2/4NK7wxuw2qG1vxbsPn3EL+jExSXLUnHMeyXwgH6muu6YHUpXp2L2gX53w+ZECCrf8IjBg8z3ekK99zZLYN6wJkouYk2/kXnecfhYq2B3tQCDf8i46QT6y0ltuBWPsYa/8/fyqRRjWqhz8g94jHsY4N7Ehbt/0wgR3OV7+1hiKkDCMuhSNWd2rwdFGhAlbbmF3sAm8FzvBSp6Cecd9YF2jAmY5WmPVoYeY9yAJO6c0w4CyBthz2QcHfRLhUK441nWrgLiwSHy/5jEq1qmM8VVF2PLkPQwsLLCqVxWwkZGo8ccTKD4qeCH8E6HbCAMdS+PvgfW4giKZG4V8uumY+ej/bj/GyHGLEB//bQA+CvlyvhdoT6oAVYAqQBWgChREBSjkE7gqQiBfklyFmotu4G2cTOAsct6d1BOtVMwEMqXmM3UztVVxycvBu3h5hntPpGZxarwTbvvFYvVFXzRwsMLt6c1QduYVyNVq3J3RHDKlGq3X3EOcnNQnTGssUNHWBFcmNsHqawHYdD2Q+8XeoQ1x/nkEDj0K1YZC5VcjALKsBW5PbfaJ6+HjKbme9ILbKS9eTj4uXHdRR6g0RQvyPX4Thb6b7/LGtxzkc20LO0tz3u6//Noq+jqv1skng/PiSzwLb6gRur530cvJ50sg3x1eUJ2szc/O5bBtsBM+KSytr4UrgOOQYsaj9z7C7jtBeoB8hvBd8YPOkC8oOhnVF96EPD+F1wCjetTD/KYlQIpHh4ZG4ccdz+GbxGJg5zpY1doOarkcv19+g5+alMG6g/dx5r05vBc3wRv/CFiUsEE5Ywb/ufvil2NBiNWwMDYywNw+9fFLbSuYSBiuErn782CM+McPITINittaYueQ+nApaQSG1eBlQARG7vfGi8RMz7/82DMssHtgfQxqWuaTs1PIl7MF+e/WY4wc/20BPgr5crYXaC+qAFWAKkAVoAoUVAUo5BO4MkIgH3nBn3v6JZZe9M0f50NGPrwvkDWWRaUSpngXI8vy4mZvbohb07/DiWfhOPzgLW7P/B5lZ1zEmFYV4VzBCgO3P0a0TJXxsmnAMGhTvRhW9qkN15Pe+Pd5BPc7hmVQytwAS/rURHU7C8w56Y0LL6N4gyGBy5elu5gFtg+qj8FNy311WNcTnnA79ZwXdOAg3+LORQ/yBUWh76bbvCNLOcg3t33hhnxfqYD88cbKgHwLL/DPyfcngXxf3aKZDmDSCjN/PVY8c4XmL13Kl3+XfVVnEtLJEBqlQ9w6V13XNxwDNt7m7eRrV6Mk9o/6ruiF6+66j9PP3gkLl2UBzsm3qrvOkE+lZlFv8XV4R5IUDPnYWMDUUAJjERArU0GdNhXypLM0kkKtUiNRmeYxZgBzMxt4L3HB9SseGH4+BBYGIsTIVFmfyyy4L39MJSIoVGrEK7i43YxGQnitjCQQsRrEydUZ58xHFSBhWfgtaQcHWxMK+fSwEDdvPcIo4uBL0O7vwpyD72M5aLiuHjYIHYIqQBWgClAFqAIFRAEK+QQuhBDIR04dnSRHjXlXEJ2iFDgT3bqbSEWY2LYyjCTEy6dt5L2bYIDMUT1GYhF+cSmHaz5RmH7Ui8udpyFHaVjM61adewk8/igEp35tinEHPNCnkT0mHPKAVCRCz0b2WHfFF/EyFXo3KI0DwxsjPEGOoPcpIEnaUxVqkIqMCpUGxlIx7K2MUbeMBSrMuojQRJ0ohm4X/9mjWZQ0McBrt/awMJZ+dTzX4x5wO+nJH/K5deUP+RgGId4P8E5TCs61yn55LhoV3gSFoEz5ctAkxyBKJkbp4laf9NEok5GgEMPazJBb5/T8idy/Q4Pwt29gWaoijCSfOZ08Do89/FCzYSMY8yx8wFXXDYpE343/ZeRz/JqojEaD+/M6wc6Kp5OPYZAc5o1HQSy+c6qJr6W+ingbDAu7MjBgU/EuLAnlHEp+UvOFVaQiNkUJW2tzLYciIDrts0E0iw1+Dca2AixNsiax136A1PB9eheWlZ1QwiJrJcvsrl0L+VLhvOB8mpPvy1ZWEQnX3dCXN+RjoMLVbbPx1uF/GNS+Ppc3LLvGMCxOHjqEJp17Qxr3GhefJ+HHTk0+qS2TFPoEd70SUdGhODeaLCkeYmMLEBhHNLh34RRa/zIVZayNPzmVMjkKR3buRKM+41C9lNnXtgT3ew7yvQ7DgA23+EO+mnbYP7p50YN8O+/itMc7gTlOWThYGMN3dU+dIR9Zr3VX/TD58HOwXyi8xGvh8+wgFqbGVrg03RF3b3lh+tUwXlXT82x6OT0Ry6J3Q3scGt4Yks/cHKmTTzdhb/znzgG+hERt9ehvCfCR66GQT7f9QI+mClAFqAJUAapAQVaAQj6BqyMU8pGX/LH7n+CvW8JDrHS5FIYFSD4+E0MJUtNCarvVL43F3Wuh7+Z78ItMysABag0LkYhBfKoKC36ogRLmhlCl5Q8j8ydV+1pVK45L3pFIlCm5fgZiEdfn/PNw/HUzAGYGYmz4XwN4vovHRc9wJMpVSFWqOdjHqljYWxtBzQIT2lfmYGJKHldeELHAzE7VsKR7rQwA9iU9XY8/g9uJZzwhnwE83H6Aim9OPmUM5o/oA3XD0XCb2B8sm31WO1YZh5FtW2DioTuwf3cSk//2w86/FkGUJVyOQWr0M4xx3Yc+nZw5AOB35wTManeCnbkBRKwc5w/8jYl/XUDVYtKMdVcp5BAbGEEsFuHfzdNxX+WCxeO7Q61RI0WmhLFR9iCLg3yBEei74aZuTr75nWFnZcEvXFedgu0z++O+qiXWLp/I7bHsmkgswoqhHVFx6AZ0rByLPr1+x8ErR2Fh+AFyk75M7Gv8On0pWnfrColGg4SXF+FnVA+NKtiBZTS4vcsNzV3PoKujQ4YZjWVVUGtEMJBKEOl9Ef/77RROntgAEzEDeUoyJMYmyHqWD7PMcPLNO8PfybepP0/IxyDa9zqGjVmL/iP/h7adfuA+u9lhPpFYg4k/j8CkLdshenkB804lYseCfqRcTBZZ33sfwB8HYjFnWl8o1QwOzx+Eiv9bB8cqlsD/2TsPsCavNgw/SQiEvREEBQfuvfe2jmrrbtWqtXXbuv3dW9wb96x1te6qdW/coha3IgqIyJK9sv/rHAwGZHwhgQQ45/p7/QJnfc/5vkDuPO/7ylMwpX8/zDp8mRboUbWIdy+hNHeAmUiI4AcHsf9FKUwZ0AiKlHgEhcajRq3q2QLIdMjnfVUDyOeCfSNbFkPIdwMnHhEnnya/DTL1JU4+axH8V/fKE+SLS5Gi6ZKreBam5yq7GkpgZsSHVK6EVAOXqYZLFFx3JWArMsK9GW1Q3ilrmM4gH/fjuHLtHgV8CYnJRRLwMcjH/V5gPZkCTAGmAFOAKVAYFGCQT8tT0hbykeVjkiRouPAi/KPS/oDURytlbULzoW29/g7z/3mKRb1qYO+tQDz7SN6oqb1jzAzflEA9D1vcmtkWbuNPICIxkwOPDCXheQSgKBQIW/M9UiQyWqBDvbnZmMEvJBbNFl+GosCrDStR29WaXr+xmrMxp3OYeeSRBpBPCL9F30OmFOQepcgX4PTKEfjP8luMbmuNvQ8FGNmzUUZIpFRS7EJDK2VxGNe5I2YdvQHh68OY/28C1s4ZAqlMQXUkFZLJO35xzHNM2fgAa2YPBB88XNowBk7dF6CasyX4skSsmzISPZYcQEmjNEjLE/Dx6MBC/B1ggsqOZlDKxEhIAawsTcAXR+LQpSBs27sNTmZZ46t0yOd9BUqO50mdfHO7cIJ85Nr9Tq/H6kvA7oXfYstffhg46HuYqMMNpZIWhiGwmS8QYNVvP6DZ2I2oYvkOv4zaj/0Hl4MPOeQKHgWZpAni32DKkgOYs2QuTBRyfDw5F5ese2Ngy6oAT47dY75BjTGHUbOsbfrtIUvwxfhJu1G/QVWQJHAxsXGwsbEBgWZXj/6FH1efRntPyyxvp3Qn3ywNIN+mvpwgnzI5FHPGjMOAlQdQ2SoeXvM34qdxk+FmbfwF5KYmI1kOWJmbgS9QYuLg3zFhywbIn5yB13k5Nk7pgoSIAEQmWaCchxO9hpjXf2PdMRm8ZvSHRA7sndIL5QdvRaNKdoAsEaO7dsW0v8/BzfKz25HHw8UVP8HPojM6NqoE8MgHAEqQ0M6kkAdYv+c+/jy4HXyFKqgyo1TELXzj9Qf0XXcFMMoe5KqPal/FBftGtSqGkM8nDfJp2Wi47preeYJ8ZOmD99+j39Y7kGtFG7W8iOI8XKnEuPaeWP1DrWxVYJCP2w1CAN+wUfORmFR0AR9Rgjn5uN0PrBdTgCnAFGAKMAUKgwIM8ml5SrqAfGQLRx68x4+bbkEfabrJW/H9I5tSR9/PO9PemFVxtsDh0c2x8twL7PQJzN6NpVSigYcdbkxvj1ITjyM8M+RT11cqx/s13TBw223cePPpy0+UShwe3RRXX0Vi9YVXWoaaaX6g5gI+ToxrgTaVS3AePPPIA3gdecSt8IaZCfwWd88V8hEW5vuXF26k1sTgLjXw9qMCTmJfLDvwDFNmT6HhzAqFEgJeKk6euol2ndtBKI/9CvKtmzMEgT7emPlXPLxXz4CFEYF8rzDkf1vxU4+W4PN4eHxmB2wa9kUpGxH4ilScPfgXJu48+QXy8fl4emgRrrj8gNGNPTLoIoh7iVELD2P58jkw5WXtMqSQ720Yentf4pxfkUx1Z35XONtY5+jk4/EEeOOzG39cjcX0yYPw+GkIyliGY+X6Y/h52kJUdbWGkjgZeXL4nD6J+p26w1TAzwLyrUD0038wzus41v65E/bGgFFCAEaOX4iOPXtCSIDdg7/x2KwxWlcpDSVPjsvb5+OHFZdRq8wXyCdPeoYJCy9izdJxgBoE5wvkWDF6IHqu3AcP46ytVRTypSSj4azjHAtvKBC6ZUCukE+Z8hGrFq9Du6FT4Cl5inl/vcHU4S2wbtYU2DT4CSN/7gJjngA8ngSndm1DkwGjYW/8NeTbPP17HJ43EPfMOmDJhB/BUyoR/foQZq96iL4/tIZMwcOVXV5waT8GlVwtoFSKsWHhCqw5dQGuapDvuvdQRFT9DX3a1gLJy5fWeIh7ex3Tlp7Axh0roZTmAPlehqCv9yVOzlkyc/uqJbFvdNviB/m2X8OJR8GcX8ey60jDddf9mGfIRxzao/b4YrvPW+3yA2p9JcVzggbutrg4uTUsRdmnnmCQL/d74/LVNAdfUQd8DPLlfi+wHkwBpgBTgCnAFChMCjDIp+Vp6QrykZDYNedfYtKBh5zAkZbb/vwWG6jsbImpXarBs4QFJu5/SGGeSCiAyEiALrXdMKRFOUz++yHWX3qddXEQpRINy9jDZ0YHlBp/JGfIJ5HhvXcv9NvoA583UV8uQQEcG9sC115FYs2Fl7q4NM5zEGixaWADDGvtqZHnZOahB/A6+iDdpZjTgnZmxvBb2jMHyMeDXByHqyf/QpJdLXRq1RBx/qcwaek9/PnnQry9dwprVm8C36UORk2ciPLO1nh2aj1up1TBsO618XunTE6+Gf0wpXcHdFzwN5pXKUlhSuqnx5i6+T8sndyLfn11y2Q4fjcbVZzMIVAkYePM8eiz/O8MkO/FkUU4rGiI/rXcvjgQeQSEvcWCP25j3er5uUC+j+i9VhPIp8SdBd/D2TZ7yMfjKXDnzF8ISnVAly7tYSQOQ/ee/8Pef3ZDFuIL72VLEapwxoj/zUI9Txd8fHIWm05HwGvmz1g5KqOT78DRVfhj+kDwm47FoI5pjhd+3GtMXXoAU+dOgbFcgbDTXrhi3R39m1aBki/Hvonfoe6EoxmcfPLkV/h96j5MnjCQhp6rGnHy7VwwHT9vPoyyuUG+Gce4QT65HKFbBiHbFJ5KOYKe3sbD1xGoVKs+Knl6QPz6AiYcjYb31D5QxIfj2K7V8HlvgTkzJ8DByhQfH5/CnD9eYuua8Zj8y5iMTr7fqmDqjC2YvGQxHD7bJKP8dmPzFQssnNwbEgUPe/7XA+V/2Y4mlWyhlCVhZJdvMe2vsxmcfNe8h+K2rD6a1Sqbwc2aHPYEB84F4Y9964AcId979F2rAeSrVhL7fmtX/CDftqs48VAHkI+E63r3yzPkI89AVIIYPbyvZXyt5/zKzDrmVQEPOzOcGt+aftiRU2OQL2eFL125i+G/zUdSUgrtWNRy8GW+eubky+sTx8YxBZgCTAGmAFPA8BRgkE/LM9EV5CPbEEvl+G3PPezyCUhzMmmTV4nDdZFqgIt61sL4DpUREpOMJLEUQZ+S8T4qEUliGSLiU9Gtbmm6j/ZLLyJFnoXTRgk0KeeAq9M7wH38EXyMT81+31IFPm7og1v+kQiMUqu+yOOhex03bLnij6Wnn+X7dadDGJKHr0s1zOteM8vE5DlJOPPQfXgd9uUEZO2Ik29Zn2whnyQhEg8e+sGlUn34n/CGXeth8OA9xIyVj7Fu1WiEBLyCyMYRKWIFypfzoE4oniwSEwcNQV+vDfhzWO8v4bqnEzGliw22PbTGtF/af86nxkNS2FXM2vUBc0d2hIIH+OyYCYfOU1HZyRx8eRK2LZiGfqsOZoB8D/bOxjWb9uhWqYRaNVQeBEkf8OcFf0yeMAwmOTr5QtF7zXnNnHwLu8PZ1iZLJ59cnIhHd27CokwdJD8/g3DLemhf2xE9+8/G9t3LIIsKQaqxFVLjElGhSkVaMIInT8TKkd1QfdIhPNs4Gs3GfAnX3baqO7wPvsCkiUOgCmCVRz7B9JWHMWn6OBjJ5Ag/txw+Vl3Rp3FlgCfDgel90Hjy8Uzhuvcxfs5FTBrTBwo1Jx9PoKQuuW6zlsEtm4IlaU6+JDScfiRD9ers7j2+TIHQbb9kC/lS4sIREqNApQrOWDv+V5T5cQG+sfbH8J1PMWVgK7y8ewOlm/+AOh52SAv6BpTSOMzp3RLNFp3FxTULMX5TWrjuogtydDDxgW2b39Cymtvn3jx8uLIaKy8rMaRXc8iUSpxdPx1uXaehmrsVzcm3dPIsLPvn/BcnH3g4PKcXLDotRceGZTLcD6kxIbjz+D3atG6q5vDLePU0XPdlMPquOc/dyVfNDft+/6b4Qb6tl3HiYSCHV/+cu7hbm8J//QCtIB9ZITQmGa0Wn4d/ROHKz6e1gPqYQAnYiIQ4Nq41WpHX7Fwag3zZC3Tx8h0K+JKTU4sF4CMXySBfbk8M+zlTgCnAFGAKMAUKjwIM8ml5VrqEfGQrCqUSw3bexh8+b2ghivxuhD00Ku+g/i21AAAgAElEQVQI34AopKZI0hLbkxx6JHZUqYSrjRl4Ah5CPiVlHXalVKJRWQdM7VodA7feQHxq9gHHRlDizOT2GLP3HgLIm770psSqfg1w1DcIl1+EFUi4rjEfGNepKrx61oERoUEatpkH78Hr8H1O0MHO1Bh+K37MFvLxeHyQyqYkxHTHqK6oPHU3KkrvY+y0kxgxuhtCA17BpXZHNKtTPq38MVGIz8OhJb/C16wdJCfXYvoRkpPvCGb/9RLlrY0wYvoMCEl1FdqZh+hn27HomAA/dahEc+T5HlkD2xbDUNbeFHx5Co5s24hRW46nQz4BX46/FgxFxV83oKazaUZQx+NRKCqTZR1eSZck4boBoei9+qxmOfkW9oKzXdaQj1wHCTVWgIfz68cgrOI49Gtkhm7dh2PM/0YgJTIYAsdq+K59Y/oc0X0IeHhybDmm3XBDK/FJtBy7IS0n34g/0KyqJbpPmgVXtUq48QGXMcf7LAYO7EldeZ9u7YCveWt0rFUWgBynV4/Ht17nMoTrxtz3xrbnVTFtcBv1aF26vkBoBIVUli3oTId8Uw9CzOF558vkCN0+JHsn3+f7WCDkYc3U39Bi+FJUFt/FuCPhWDyqC4QCAfjgQ2T6pWgKn6fA7b3/w2u34Xi6bx3GbVoP+dOzmLb1Krr36Y8erapngLy3t07A89L98Vu3hrTS9h8TesBzyA40rWwHpSwRwzt1wpQDX5x8PJ4Mk/v0wGDvv1HZ6euKu7k9ehTyvQhC39XnuOfkq+aKfWM6FkPIdxEnfEkRJ81f09Rfj92tzOC/YSCEHHOU5nSGnxJT0dbrLPw+xGm5r9zulOL8cyUcTI1xZkp71CvjwEkIBvmylunCpdsU8KWkiGmHou7gU6nAIB+nx4Z1YgowBZgCTAGmQKFQgEE+LY9J15CPbIcAitlHHmLRMT8oSZ55Dm/+tbwMrYar3k9yKUpIIU0WHWkRCS4TaLXTNPpkpAQW962PiZ2q5/m98MyDd+F16B5HJ58x/Jb3hww5F97gQYmdv32PipN2opLsPmZ5v8bW9eNoxcevGw+xH98gnmeBlQO7USef8Zsj+GXJFezYswXWwi+58sj53PUehJTOy9GqnBN4fAEurBsNp16LUMPZAnxZ0leFN2RxbzFx1FysOLAPwmwKIuR0FGmQ7wN6rz7D+fblKZS449Ubzna2OVfX5QtwccNYfCj/O/o3sUDPQQtw4O+1tJptVk2SGIbQZAscXzSMOvmqWgWid8cx2HThPErbitT2x8fLk/PhI22Hkb0agdSG+Xh8Fi7a/oBBraplWXiDBzk2jOiM+pP2oUF5B87XqtpnOuSb8jfEOVRRVvWnTr4dQ5EszRniZIZ8k07GY834buCr4Gcaw09v5NkTCICJv6gKb5zGjKNx+GNBXxBWTIqXKBQK8PhGWD1+CNpNWYtqTgQU8rB70vfw/HUnmlS2AxTJGN2VhOt+LrzB4yEl6Bpm/f0RSyf/SJ4AjZ/gdMi36gz36rrEyTe2c/GDfFsu4ITvO63d0BTybfxZJ5CPHHhcsgSdl53FrYDIAvkQR+ObrDAP4AGuFiJcn9cVZR2zLvCT1eUxyPe1KmmAbwFSUoqPg49BvsL88LO9MwWYAkwBpgBTIGsFGOTT8s7ID8hHtiRTKHD8fiCGbbuBmGQxc0BoeU6q4W42ptg2rCW+qeFKXWF5bTP/ug2vg3e4OflITr5VAyCDUTbVdXkQGBGHlRzbRnRBpSm7UVl2H9PXvMbOzRMgkSshSYhAwIcEVPJ0h5IvoFVzaRVcWQxGtW+HeSfuQvj6IOacSMDGBcMhlcTj/IW7aNS6NUykEZg+aSVmr1kMcyEffAEfp1cNh3OfZfA0E0MiTsaWOZMxyPsoXIykpPgpzu9ahDjPfujdlIQHa64ShXxvQtB75b+csQ6trrukbw6QL00n4nw8v/53fPAciwFNzfB9//k4eGQ9zAR8KMSJ8Hv2DtVqVIaAz4eAT7CSEgIjPpaN6IkWE7agmsU7DBi2FwePraZFR25euojKTTvAxpSP9TOn4dvxc+Fhm1YZNujQFFyx74f+Dd0RnyrGgSnd0Wz6v6hV1pZWN456cRZrLyRj1m/dIczD7UQhX3ISGk7ZBzEH6y6FfH+MyBbyySVJeOP/DibmxvhztRfq9ZmIcpLHWH41EVMHtqXh29HvfPH3rSQsmDEEyeGBiIgX06rSPL4SaxasQP9p/4PizS3svCPH1EHNkRT6GDv3X8WkZWtQUuqHPdfiMaBHa1qEg9wsW0d3ROWRu1FK/gp3fe9h08aT+PvaOZQwN4YsOQKr5izGoDlLUcLic7VdDW8nCvmev0Pflf+CkkgOrX2NUtg3tgsSJVkXhuEwRY5d+AIjQCknxZRhZCSAXCYD6HNJqgYrQH7OUypAcq0aCY0gl0mpVgI+D1KZ7mvOkkfUzJiP4ZvO4oTvW61BGg3X3TxEZ5CPiBmbLMHCow+x6vQTzu5ebc+pyI9XKNGlTmls+KUpSttbaHS5DPJllOv8xTQHX2pq8XLwMcin0WPDOjMFmAJMAaYAU6BQKMAgn5bHlF+QT7Wtl6GxGL71Gm68+khzqbGWNwX4SqBz7dJYN7gZyjha5W0StVEzD9yE18HbHAtvmMBvzaBsIZ8sORr3bt+FkZklIgKew9TNE6bKRASHpqB8uZJQKIGUmBAERirRq39fJL27h1ehSTAxFlLQEBYcDMdSHuBJEhCZKIezgy0U0iQEBH5Eo47dwf/gixj7uqhd2oZeAYF4949vg1OrgbBJ+Yizf23EqSdK7Ni1ilaUDf7vMh6Hm6Brx6ZQksXz0NIg33v0Xn5SM8i3tD+c7e2ydPIpZSm4e+0KYGqF+PC3kIhKwslSgBf+wahYsRz4PECaEoMnz4PQY9BQGMe/w+PXIRCJRPQKosNDYGrrApFAig8f4+DmVgKQpyLwXTA8G3+LisIAPIx1QbNaZdLds6HX/8A7x3aoW1KIG2cOYMXWS9h1/ChcrIRIjg7EPydv4Pv+/WGWTc693KRLg3yJaDhpD8fCGwqE7h6dA+RLRsDbYJiakmumGJj+j+Zx/Ay1lXI55Eo+XN09kPLpA6ITJTD6HJYpNBJCJpXS+5p8i1RJJVBVKBTCzMYBH/zuoGTNxrASGaVfWuCLx7D3qAILYzle3buAe58c0P/bRjDiyfDS9xZMyzVEadsv4cG5aZL55+mQb/kJDSBfaewb/12+QD6BMhVbZg+DvOn/MLyhEENHLcDUzTsRfnoVjj61x4olo/DX4mEIceyE8b1q4de+gzB+23EI/9uPnRcj4O09F2JJ9qHumupD+qdDvo2nceI+gXzaNXdrM/hvHaZTyEd2RADokXtvMWH3LYTGJWvtONTuKgv3aJFAgJk96mJc5xowN/nyPHK9Kgb5vih17sItCvjEYgn9ZnEJ0VW/V1i4Ltcnh/VjCjAFmAJMAaaA4SvAIJ+WZ5TfkI++gVMqsfLUf1h9yg+hsdnkxtPyOorqcBJq6O5ggSnd6mBo26rUSaOLNnP/DXj9fYubk4/k5Fv3Sw5OPl3sKLs5FJBK5TA2FmZw5BFwo0wPDyWOLOIylFNQFh+fCEsry4zxnBpukUI+/2D0XnaCVmzm0nhyBe4s/wnO9vY5h+tymSwPfcSpYpiIMsEoQkTVdOLxSMh1mjssJSkOppa2oHauPLZ0yDdhN8QcLJM0J9+eMbmG6+ZxO7kO0zSsnuSOzCsoVm2GQr5nb9F32T/cc/LVcMe+Cd/nC+QjWSGf3bkCfqm6qOzIx4Ur99CwTRukBD3Cq2gLNG9YGW8eXEKieTnULGuPC/+eRf2O34EX9QqPg8Ro3bwedfjpsqVDvvWncOJ+gHbOb/KaaWMG/20jdA75VNf8IToJk/fexPF775CSQ25PXWpUVOYy4vHQtIIz1gxujloe3PLvZXXtDPKlqXL2wk0MHz0fEomUfl0cAR+5bgb5isorBLsOpgBTgCnAFGAKAAzyaXkXFATkU20xOlGM4Vsu4cS9t5Bw9kdpeYGFeLgJj4d+LStjw68tYWqsudMhp0ufuc8HXn/d4Ab5SHVd718hQ0bQVoilzXXrFPK9Dkbvpce4Qz4SrrtikN4gX64XlQ8d0iHfuF0cc/LJEbpvvN4gXz5IkOuUFPI9DUDfpce4Q76aHtg3qXvxy8nnfRIn7r3R2iFHnXw7RkFoxC08OtdDzKbDXf8w9F97Du8i45F3VJ7X1QvXOPKBlaOFCZb/3BwDW1TWevMM8gFnzt+ggE8qTSsYVlwBH4N8Wj9ObAKmAFOAKcAUYAoYlAIM8ml5HAUJ+chW5QoFAiPiMXH3dfzr+xYyDu4fLS+xcA1XAkI+Dz80rYQF/RqjlIOVztx76kLM3HcNXvuvc4R8IvitHwYZr7hBvkD0XnKU5sTj0mjhjZWD4ezgoBcnH5c96roPhXxJCWg4bjvEHByBNCffgUnFEPK9Qd/FR7gX3qhZBvv+16v4Qb51/+DE3dfaQz4bc/jv/D3fIR95npLFMtx9/REjt17Cqw/RoHZi1r4ooADsLUVYPqgFujcsDxvzvIe+q8ta3CHf2fM3MYwCvuLt4FPdE8zJx150mAJMAaYAU4ApUHQUYJBPy7MsaMin2i4J4X3wNgI7LjzGvmvPkZAqKd5vjhRK2FmIMKh1VQxuWwPV3fMexsTllpi59yq89l/jBPmcLEzxZNNIgG/MEXdx2YHh97n38h26Lfibs0OHQr5Vv8LF0aH4wGsC+RIT0GDMFs7huuF/T4GSRxxWxQOGCPiAz5O36Db3ACDk5ixrTyDflD7FD/KtPaY95KPhuubw/2NsgUA+1StZQooE5/8LxIbTj3DjeQikJKSZb/ivc/myw8+XXsXNHr91ro3ujSvAydpMp0sVZ8h35txnBx8pmFPMHXwM8un0sWKTMQWYAkwBpgBTwCAUYJBPy2PQF+RT33ZodCL+vPoUh66/wNPgSEjkirScTEWZAXw2h5kI+KhdpgT6tKiC/i2r6PyNUHa3x8w9l+G17yonyGduLET3hhVAwg6LUyP5Iy/6vePsyiPVWlcP64hSjtZf0uAVccHIbZwikWDYmhNI5eDkI5S4Y60ySJakvTktDo3k0RRL5bj1KoRzrrn2tcti35Qfiw3kI/cBqa47bM0RnLjzSuvXfgr5dk8oUMinupcVCiVuv/qA3Zef4vT9AITFJoIWni7qL58kNSqUsBKZoG1NdwxoUx2d6pSFCUewrelrQXGFfKfP+tAiG7LPuSCLc4iu+j3DnHyaPkGsP1OAKcAUYAowBQxXAQb5tDwbQ4B86m+OfN98hPe/vrj2OAhhsUmQyj9XcfxcWVPLy9Xv8M+hycYCAdwcLNG6pgfGdKmH6u5O6ZVDC2qDM/+8BK+9VzhBvoLaU5FYh4AubtG9ReJy6UUQGM8v6gSjYI+rW+NKWDCwHcSfnToFu7oeVlMCxkYCzNt/BUd8nmsP+azN4b93kl4gn7p6KWIpDt16id2XHuPx2zBEJ4mhUKWoKCK/08jjbyUyRoVSDujZpBKGdagNW4u0iuD52Yoj5Pv3zHUK+OTkg1Dm4MtwezHIl59PG5ubKcAUYAowBZgCBasAg3xa6m1IkE/9UkjuvrcfY7H2xB0c9nmOiNikNHZSGPMdKZQQ8HhwtrNA31bVMbpLPer2EugRjMzcfQFeey4yyKfl88OGMwXyQwES+k3+K25NyedDqQNe7G5jAf99U/UO+VTnR7ieWCrFjefvsfjgTdx/+QEJyalpr7+FzbFObkuFAqYmQni62mNK7yboVN8TNmaiAv2wqrhBvlOnr2HE7wsY4MvmRZFBvuL224JdL1OAKcAUYAoUZQUY5NPydA0V8qlfVopEhtBP8XgUEIbLjwJw/sEbhEbGIUU9PNAQ3iiRNz80ZAkwFfDh5mKHTnXLo03tsqhepgRK2lnCRKjbKrl5Pf4ZO89h0e7zDPLlVUA27msFyI2fkzuJkI7ix63YnaIHBUrZWiDg75kGA/nUJSCPQWxSCt5HxuPm82Cc9fXHzSeBSEgRQ0LieulzpAfRslqS/k4jH1LxYWFshJoVXPFtfU80q+6Bcs62cLQxB19PjsTiBPl+HvA9BXyKz3/zsBDdr29WQ4R84YlASBzwObJaZw+1rh85EyPA1RqwMy2cn6PrTFg2EVOAKcAUYAoYjAIM8ml5FIUB8mW+RJlcQaHf43fheBYUgWeB4Qj8GI3AiFiER8XRHGqfg3y/DNXFX0VqlYBphCIAIwEfzg7WKONkA3cXO9Qo64wqpZ1Q3aMEde7p062X063x5F0YngWGcc4RpuVtxoYXeQWUuPgiDq/DU7LkfOR56VTNDu72uqmsWeTlZBeohQJKmAuF+LZJFb0BKE02T4pQpUpkeP3hE168j8B/AR/x+n0UgsJjEBgei4SEZPr7LC1A83PTxe8zMlWm32kCJWBqaozSJWzh4WSDsq72qFWuJCqXdqC/1yzNTAxG0+IE+W7f9QO5T0hjgC/rp8tQIJ9YBhx9Bqz0AQjkKyzNiA9UcAB+rQ90qgBYGLM/DwvL2bF9Gq4CyrAg8JzdDXeDbGdMAQNWgEE+LQ+nMEK+rC6ZJDtPFksRn5wKArBef4hCYFgMouKS8CkuGVHxSUhMkUAsliBFIkWqRE7zXdEUakollKTOBzFR8Hg0goo47kTGRhAJhRCJhLAwNYGDlRkcrMl/FijjYoeKbg6o4u4EKzMRzEyEBRqqpOWxs+FMAZ0qQN5/rr0UjHvvErKEAATy/d7WDQ3KWOl0XTYZU6CoKkDy0SalShAWnYjHbz8i4GM0QiLi8CkhGVFxiYhJSEFyqpT+TkuVyuh/EpkCJMpbBYRo/SoeD0IBj/5OMyW/10yEEJkYw8ZCBAdrc9hbmcHF3gplne1QvawzSjvawMLU2GBc59mdb3GBfOrXzwBf9k+7IUC+uBRg4mngUgAgy0DlC8+rFKmTM7Q+MLQB4KDbgtiFRwS2U6aADhQggC911wKIBs9ioE8HerIpip8CDPJpeeZFBfJpIgPJ90dgYGKyhBb2UCqUNBk6eTNEQo9IAngLM2NYmokM1omnyfWyvkyB/FaAQL41F4NxPzB7yDe2nRvqeTDIl99nweYvfgqk0g+4xEgWS0A+8CJudtLI7zOSxpaAPStTE5iJjIvMh1HFDfIxwJfzc61vyCeRp7n3/nwIJEoK92uQrSkwqw3QtTIgMowMM4VbULb7YqeACvApPgaC7+LBQF+xuwPYBetCAQb5tFSxOEI+LSVjw5kCTIFMChD30OoLwXgQlD3kG9/eDXXcGeRjNw9TgCmgvQLFCfIxwJf7/aJvyPc0HBhzEvCPyn2vhaFH49LAis5AaZvCsFu2R6aA4SigDvhUu2Kgz3DOh+2k8CjAIJ+WZ8Ugn5YCsuFMAaYAdcKuOv8eD4Ozh3wTO5RCrVKWTC2mAFOAKaC1AsUF8jHAx+1W0Tfk2/cfsOoGEFGI8vDlpKylCfBnb6Cum+HUAeJ2J7BeTAH9KZAV4GOgT3/nwVYu3AowyKfl+THIp6WAbDhTgClAId/K88F4FJxEwwMzN/KtyR1Lo4abBVOLKcAUYAporUBxgHwM8HG/TfQN+eZdAg74AUmFPFRXXfH13wGdKwIkTx9rTAGmQM4K5AT4GOhjdw9TQHMFGOTTXLMMIxjk01JANpwpwBSgecCWnw/G4/dJWVfX5QFTOrqjmqs5U4spwBRgCmitQFGHfNNnr8PWDXNQwZNVZuRys+gb8pFQ3RMvAHkhLbiRlcazWgMD6gCmQi4nwPowBYqvAlwAHwN9xff+YFeeNwUY5MubbumjGOTTUkA2nCnAFICcQL5zwXgSkj3km9rJHVVLMsjHbhemAFNAewWKOuRzsLdlgE+D20SfkC9VBow4DlwOIJWtNdi0gXcd3gAY1xSwMDHwjbLtMQX0qIAmgI+BPj0eFFu60CnAIJ+WR8Ygn5YCajFcKlcgIVWOhFQZhSSsaaYAqRxpYSKApakRjAW8IlM1UjMVDKM3uX+XnQ3G0w/ZQ77pnd1R2YVBvoI+MYlcgch4CSISpBDLipDNpACF5PHIG10BnK2NYWsmpFVrWdOvAkUZ8r32D2KAT8PbS5+Q72MCMO4kcCtYw00bePceVYF57QAbUwPfKNseU0BPCuQF8DHQp6fDYssWOgUY5NPyyBjk01LAPAyXyBQIiExBVKIUEhmDe3mQMH0IUU8o4MHWTIByjqYwNzHSZjo2No8KEMi39EwQnoUmZxuuO6uLOyqUYJAvjxJrPEypVCI4OhXvY8QQS5VZnovGkxbjAdShwwMsTQTwdDKFrTmLYdPn7VCUIZ8+dS2sa+sT8r2IBKaeAR6GFlb1st53Mw/AuyvgwH5tF62DZVejEwW0AXwM9OnkCNgkRVwBBvm0PGAG+bQUUMPhxLX33/tESOUM7mkoXa7dibmmhqsF7C3Ym+9cxdJxBwL5Fp8JwoscIN/srh7wdDLT8cpsuqwUIIVQXoclIzSuCGWBN7CjrlbSHE5Wxga2q+KzHQb5is9Zc7lSfUK+28HA3IvA8wguOy08fSo6APt+BEqwelmF59DYTgtEAV0APgb6cj4qRVQoUlePhXGXwTBq3Fkn5yp/6YvU7XMhbNIZxj1GZTmnqg/f0RWi31dAEfyKjlF9zTOzROqmqZC/8IWwVY9s51FNrpqPfC0aMheCSvV0ci3FYRIG+bQ8ZQb5tBRQg+FiqQL3A+MhYYBPA9U060qC6Op5WMJSxBx9mimnXW8ZgXz/BuFlWNZOPlJxd853ZajbkrX8VyAsVoxnH7M+i/xfvXisYMTn0dcaM2NWelIfJ84gnz5UN9w19Qn5Tr8CllwF3sUYrj552ZmtKXBmMOBqlZfRbAxToGgqoEvAV9RAnwp+cT15vms5CtIIOFNvKsCnTIgBjEWc4FiWa2caq+rDs7SFaPxa8B1KfrVV2e3TEB9YBdXetIV8qvnIQlygYHY6CCrXg2jkEq7SFol+DPJpeYwM8mkpoAbDAyJSEPgplYXNaaBZXro6WQppgQcey5uVF/nyNIZAPq9/A/E6LCXL+5tAvnnfl0EZBwb58iSwBoOIS/heYDzIhwqs5Z8CJHzX1cYYlVieyfwTOYeZGeTTi+wGu6g+Id9+P2DNDYDk5itq7epQoJx9Ubsqdj1MgbwpkB+Ar6iBPi7KSo5uhPTq0XSQlhnykTnUQZ+mgCt9rDglAyBUnzM74JbZpZfZ2Zedky8DmOQiwuc+BDiajPCCZP9KKD4EaDAyrWtOwFLjyQxsAIN8Wh4Ig3xaCshxOAlnfBCUgESxnOMI1i2vChCg1LicNUyM+Hmdgo3TUAGZXImF/wbCPzx7yLegW1m424s0nJl111SBuBQZdQyz4hCaKqd5f3NjPhqWtdZ8IBuhtQIM8mktYZGaQJ+Qb8MdYPMdIDZVc0kFfJrqE3IFoOskLuRvIfIfqeuW19puf/UFGpdOm4c1pkBxViA/AZ9KV76LB0SDZ4Hn7F6kpeYC+YgA6i44k74TcgzbVYdxJn0nInXLDCjFKTDpOQqSU7tAXYHZNNXcWYXWagz5MoFFTQ9SmZyAVO9JFPhlhpsqAJmdA1LTtQy9P4N8Wp4Qg3xaCshxOHHV3HkXz6roctRL227GIiEUzMmnrYycx5MccHtuhSEkWoysrHzkDcLwliVpvkRdv5HhvMli0pGnUECSKmOO4QI4b1LVu5mnTQGsxJbIrACDfOyeUFdAn5Bv4RVg9wMgVcb9TAQ8wMkcqOoMWJkApHjHm0+AVEefA5O6QJ4Oaf9FJqbNH5mkOexb1xXoWhlgn5lyP1vWs+gpUBCArziBPq6Qj2jCFWypgCABY8LWvWgePZ6JaYaw3Owcfirt1feVDgpzgIN03OeQYJ5DSZpDkIDFzLn36DUEPM3w/Zzy+qn2oe7S4+JCLGpPHoN8Wp4og3xaCshxOIF8t9/FQ5HXj1M5rsO6kU/DlRh/IQpPIljRgQK9HwhUzenTfhLfyAhfvh9J/ZIirGrrAEk+v9aQo87rcWozNt8F1GABBvk0EEvHXRnk07GghXw6fUE+kmJ56lngbz/NXg8rOwHTWwGkgi0BaPFiYPwp4Ly/9gdhYQL0rQGMaAg4WQAyBXDBH5h/GfgQD9BK4Rwb2ePQBgzycZSLdSuCChQk4CvsoE8F2nILIdUE8qn65pabT1vIpw7R1J1yeXHyCdv0hvTyIeoiFNRsnu7MUzkG1d16qrBhddeiJo9Rbg5HTeYytL4M8ml5IgzyaSkgx+EM8nEUSgfdCOSbcDEKjyOlOpiNTcEUKEQKKIEGriZY2Zob5AuPjoW5yAQWZqaQyuUI/xSDEnY2IM7M0IhPKOPqnOXFf4j8hIcv36BTk3owEqQVnsga3PGw5di/6NGqKRxt08Ja34aEwe/NW3Rr2TjHvJkyuRwCPv9L2DEPkMkVEFCYbBixYwzy6e/ZYJBPf9ob4sr6gnxxqWmQ79RL7qoQF9/01sDAOoB6jbDQeKDNdiBJy88nG5UGZrUBamR6+Z50GjjyNA36cW2/1kvbK6svxFUx1q8oKaAPwFeYQZ+uIZ86DCO65JSbTwUDCTQTVGnwVUVcMj4nJ186TAQy5ArUGPKpOf9U+1XNrfpaHSiqIF3mgh9kvyRsV+BZk1bwJXPI/f3SC5WonIAM8hX4K46Ep1Rq8llZgW8wfUEG+QpGewb5CkZnsgqDfAWnNVvJwBTQEPIFh0Vi2vodmDa4L8q5OWPYonUo6+oCU5EJ7j19iUWjfkYlj1JfXeSyvUdw4bYv6lepADtLC6RKpZDI5Jg6qA/MRCbp/e8/f4U5m/egVqXycLa3hZlIhJDwSPz36g2+bdEIUdGxFP4N6NwOgR/D6bNLwJ7Po6dIShHj3rNXcLSzAQV+AgE+RceiQY1KGN2ra46m0YI6FQb5Ckrpr9dhkE9/2hviyoApfLkAACAASURBVPqCfEGxwOwLwGUN8qWbCoGlHYHuVTMqSczXXf4AnoRrp/B3lQGvDoBNphS43rfTCoRINAgJ7lwRWNs1I4zUbndsNFOgcCigT8BXWEGfpm603HLLpefIk3xOeJpDpV11yEdyG6pXyFUV9sgO8mWGibpy8qnChRX+/2XYj9zPh36t7nhUh3wmv86BeMe8DHn51CEkAXuy/65D/sIXDPIV+OsJg3wFLrmBL8ggX8EdEIN8Bac1W8nAFNAQ8gkFAqzZfwwdmtZDCVsbDF+0FqsmDKcXNWPjH1g1fgRsLM2h+syKGOievQ3Cgu0HYG1uhpG9uyA08hNW7ztG//1t0wYwFhrR8VFx8Vi0fT/aNaqLPacvolfbFjh44Rra1q+FUi5O2HTwJGYO7QeRUAjP0q548iYIIRFR2H3iHPp/2w5xiUnweeCH3fMnY+Ds5Vg6Zgj+OHUB37VojOrlPdL3pM8TYJBPf+ozyKc/7Q1xZX1BPgLk5l8C7gRzV4WE5y7rBPSqltGUTKJohxzRLmSXvEb3qQ4s7gAI00zW6W35dWDTXc3y/tUpCZDiGwRMssYUKC4KEMCnSIjN9XJTvSfm2ie3DqLfV+bWBXxLm0JRjIOrky/XC/7cQT1vnSI8mEKt3KriZp6buOdII2OzairQJrt+nFb8JU0byEfGi4Z7QXwgrVougXB8z1oZ8vXJn9/7qrpwOuRzKEn3QIBkZgiq0kP9Ohjk43o36awfg3w6k7KITMQgX8EdJIN8Bac1W8nAFOAI+eQKBd6FhkMul1NoV6+yJ0gI7qaDJ7B99kQK2Mau2IQGVSsiJSkJo/t2h5WFOV68C8aa/UcxcUAv+Dx6huCwCIRERqFDw3ro3b55Bnfd+bsPcPr6XbRuUBsX7z9C05rV8PeZy2hWpxrKlSqJw5dvoWOjOoiMicWwHp1haWoKqUyOftO8sGzCcCQmp2DS2m2oWNoNr9+HwsPZCeHRMZg/YiCqlWOQz8DuvALfDoN8BS65QS+oL8h3MwjwugI8CdNMnoXfAP1rZcx1RyDfsmvA+tuazaXe20wIDK4HTGnxdVaD6eeAA36aheu6WgGXhgDmxnnfExvJFCiqCiSNaaf1pRHIR0Iyi0LTFPIRaEWh2MglX11+5kq3pENWxTSy0009R59q/pzCdWWPrgGpSbQSL8/KDvxSnpDdOcvpWAhINO49hoI8ej3j10IFDcnPTAbNyJCXT+XCUweWmrogVRtjkI/TEemyE4N8ulSzKMzFIF/BnSKDfAWnNVvJwBTgCPmIM++yrx+CwsLxz5XbqFGxLF6/fY8BXdvDzckePPBw4/EzREbHYWDnNnAr4UjDZfedvYyerZtRt96Fu4+w9dgZmtNv2dghcLK1htDIiObZI/OfvnkfJ67fQf2qFWBnZQlLM1PweXwaUO8fEkr73Xn6EtXLumNQl3a4+uAJPsUl4J/rd6ir0N7GEuGRn7DPayr6zViCFeOHYec/5/Bt84aoUb4Mc/IZ2K1X0NthkK+gFTfs9fQF+U6/SgNzAdGa6TO6UVphDBvTjONuBQEDDwFiDSr1qs/gYQv8r0VaRVz1RvLw/XQQuB2kWYVdEyPA97evQ381u1rWmylQNBVgkC/T68zt01+FoeZ08ipnWuZce1kVpiDzZM5tl3ludcho1LQLpGf3ZMjjl1t1XdXPCeQT/b4CqjBfLnevCkqqQnSVUaEZoKTk0DrqJjSq1QLygCdQJsRkCLVVd/IJqjWGIjwoQziuan5BuWrgWTtA8d4/3Slo1Lgzly0Wuj6s8IaWR8Zy8mkpIMfhDPJxFEoH3Rjk04GIbIrCqQBHyKe6OFMTY/SaOB89O7ZEq9rVsezPw+jSvAFK2Nth46ETKGFni8kDe1Hop4J3F+89wvZjZ2hRjmHdO+NlcAjWHTgOSwtT1PQsh5IOdujUpD6FcCbGQpy//QC3nrxA/45tQByEpHDGqZv3UMrZCT1aNYGjjRWt0iuVyZCQnIIRC9dg1aSRtAjIjI274F7SBUFhEXBxsEPkpxjMHvYTGlSpYBDnw8J19XcMDPLpT3tDXFlfkO+vx8BKHyAsQTNVSFXduW2Bio4Zx0Unp1XZvfxWs/lIbxKe+015YH77tKq66u1lJPDzobTqupq2q8OAcnaajmL9uSiQkpKC1NS0fGMikQimpqb0dyd5fSNOex6PD0tLC/ohmyE0iUSCx4+fQCwWw8TEBDVqVIexsfY2z5CQEAQFBYPMn5iYiI4dO0AoNPwYcQb5Mt6Vmjj5sgN5ZEYVzMtcpTerghWkv+r7fLdy6a5A1V7U3XJ5gXyqfQpbfA8VTCNzS6//kwEEZi6cQcetHpsO8xQfA9PDgalqmfILZh4v3u2VLeQjzkRWeENvr4jMyac36Q10YUOGfKo37wUlXX6vxyBfQZ0kW8fgFMgD5Os9cR4mD/4RgWERKO9WEnvOXMJ3LRrRnHmrJ42gLjzyzG44fArxSclIThHj46do9GrTFOfvPICjnS2qlCmNnSfOo2HVCnB3cUL3Vk1BACKfz8f+s1dwwucOGlWrDIVSQed68votOjatj95tm2dw5EmkMgyYsRirJo3C249hcHd2hIdzCfw0aylWThgOP/93aFq9EkxFmTLK6+kgGOTTk/AAfRN86tQpdOrUCTY2NvrbCFvZIBTQF+Tbcg9YexNIEGsmA3HwregMtCsPkGq7qkYcdz6BAKmEG5HIfU6Si8/THljYHmjknlbtXL1tugOsuwUk5qFy74EfAQIlWdO9AocOHcG0adPpxIsXL0Lv3j1BwN+MGbNw4sRJuLqWxM6d21GuXLkcF3/79h1OnjyZpw02bdoU9erV5TQ2JiYGQ4YMh5+fH2rWrInt27fA1taW09icOt26dRsDB/5Mu+hyXq03lssEDPJlFCizm43/Ob9cVjJmB+wyh+kKKqXl1Et/jeToFlQvxEGq05KWF8iXXvDiM5Qj85CwYUhSM7gEs3IZEhCnjI+B8fdDobqOzDBP5RbMDvJl1k7lemSQL7+f7mznZ5BPb9Ib6ML5DfnEEinCo2Ph6mQP8u/kVDFSJRK42NuB/PFHqlOSRPiujg4Z3lQTBw15E16htCt1x/D4fDpeaJTxU0PyyeKdJy9Qs0I5Wj1TBeoEfB7kCiV13bz98BGNq1fJ8Nflp7h4PHoVgJZ1atA5E1NScOTiDXRv0wRW5ub5cloM8uWLrGzSwqBAXiDf5PnUPdCyXk3069AKE1Ztwav3H/Drdx3Qu11zyOUKeuUpYgkNzT17+wH2nr2MlnWq4+7TV7C1sqAVeU/duIut08agpKO9WqEOHvafu4oLdx/SghsKUj6SB3yM/IQXge+xbtIIWJqZ0f7vwyPx6PVb/HHyPK3oW6ZkCbyPiKI/9/nvKX19IuNJtd3h3TvRKrz6bgzy6e8EGOTTn/aGuLK+IN9yH2DDbeDzyyRnaQiE61cLmNDsa9ddkgQ49RJYeg2ITOI2paM5MKctQKrhZi64EZUMjDoO3AvRfJ9k9ZWdgT41uO1DX72Iu8zLaxFkMhnc3Nwwb95c2NhY53k79+7dQ79+A/I8XjVQBe6ym0hXkE+b/ea2R/W95xXyBQUFYe7c+YiPz9pKStyMAQFv6fkRhyCBmsLPRbyy0m727JkUBuq7MciX8QTU3Xm55YrLyvWnXk03uwIbFLJtmkpdbjlV51VBN/V9aAr5VFVwyZrq82Tep7DjgPScezntW33vmUOUc3PyZb7XGeTT29PPIJ/epDfQhfMb8hGAN3ThGtSqWA4fIqNhYsSnFnqSA8vS3AzxSUl4G/QB3lNGw9XJIV2liJg4DF2wGo72tmhdtwYUFOa9xOCu7WkyflUjMPCPE+dx9+kLTPulLw6cv4pmNavCP/gDTcYfHZ8AEz4f80b9DIfPf1iRJPrGQgHGr9iMcqVc8fsP3+Hgpeu45vsYE37qhbKuJaAkE+u4McinY0HZdIVHAQ0hn0QmxS9zV6J1/Vr4sUMr3PzvGQ5cuAZTIyHA5+GbhnVRpWwpuDk5fob7oLn2zt95iJG9umDvv5fg6uKIptUrY87WvVg7cQTc1F5f+Dwe9p69gnvPX2Nkj870wwYS+hscEYm9py7SyrkE1hHIR0J+Q6M+YfB3HWhoLglVMhIKoZDLMXrJeswbORBW5ma4++QlOjSuC2MDCOVhkE9/jwaDfPrT3hBX1gfkS5ECi68Bu7Iu2pirTPZmwKZuQAM3QJDpMwsy9/VAYJUP8Dwi56kqOQJz26XNkxnwkZF7HgGrb3AHhplXm9QcGNs018vRWwd15xvZhC6cYNpAM3UhcgNohgj5YmPjMGfOXJAQ2sxNKpUhICAgPVw3OxhnZWWFuXNnw93dnU5BxvzyyxB8+BCqk/tk//49aNCggU7m0mYSBvm+Vk/doZebturhuFwBH5lTHSaqg750193nhcnPjOq3g+T4lhy3ogJu6jn51MdlBe7UC2UIKtSG/PUjGoIrbNMb0suHqNOPU/vsEFTGRNB8hjmBS9V8ucFKTusWgk4sJ5+Wh8Ry8mkpIMfh+Q35YhOSMGqJN/bMn4y/LlxHxKdoJKWI0bl5QzSqVhG3H7/AruNnsG3OROrUU7UVew7jhq8fZo0chIbVKuLwpRs4ePYy9nhNS3fKEA7HgxICvgDL/jyI+BQx3gR/wOQBPVGrQjnq7rn33B97/r2A+SMHwdjIiI4l+3gTHIIUiZS6dGpXLI+Lvo/QtVlDChIHdW6LlnWr6xz0McjH8aZk3YqeAhpCPiLAtYdPcPPxc/g9f42urZvip45tIBQKcOfpK1pJ18rMHDOH9KXgjTh4j125iaNXbqFprSowEgjo8yuWSnHR5y5WTfmNOvBUjUC+P/+9hOPXb6OGp6pYBg8JyckID4vErgX/o3OQpoJ9xHq87u8T+BARBZEJycnDg8hYSNcg7hcTYxM0rOpJ3cH6bgzy6e8EGOTTn/aGuLI+IF9EErDoCnDkad4V6VkNmN0WsMtUgIO+kUVayO7JF8CxZ8DrKCD1c0EOUhCjrivQsSLwQ3XA1OjrarpkDpIrcPy/ACnoQYzUeWmkCvCSjnkZWTBjrly5ipEjR1MXGGmGCvmIC27//gNwdHREnz696V41gXzkg69r166hQoWKcHNzzSCuOpQcPnwoJk+elKP4y5evwJYt22ifzCBS3a2X1xPMHGYcERGBo0ePUTioi9a1a1eULVtGF1NpNQeDfFrJlz44p/x82a2gDhNzc89x3WXmwhvEyUcq4WZV/ZfMSdx0pJAGydVHxkrP74dJv5yfvez2kl0Yr3p/lXtP9T1dXTdXfQq6H4N8WirOIJ+WAnIcnt+QLy4xCUO91sIMQLxYgub1aiApJRWt6tbEP5d88P5TNKqUdceCEQNBHHbkDfWOf87hQ9QnTOrfExNXb4GNlSVCo6LhNXIQfUOvarEJiRi7fBN6tW8OJzsbXHvwBI/836JL0wa0QqdcqUDrOjVoxcvKZUpBRB2EPOr4OXjmMrynj8F//m+x6+gZbJk1BikSGcYu20gdgeVLleSoIPduXyBfHpLPcF+G9WQKGJ4CFPKJsLK1AyQc39GREHqZTA5zUxGtjqveiPOONBWII/8mqQDI801y7qV9AJD2ZpS83qhC+dXnIK9N5PXGwiwtoTiBeOTNikQqhVkOufVo3xwaAY76bgzy6e8EGOTTn/aGuLI+IN/baGDRVeDca+0U+b0x8FsTwCyXOgMkn97HePJ6DLhYAqKML9dfbSIuFVhyFTjyDCDOwLy2VmWAPT/kdXT+jiPw6Pffx+LBg4fpC+kC8uW0a3VXGteceSRMdcyYcbhx4yYaN24Eb+91NJxYE8gXHh5O8+H5+/vjhx/6YNq0KbRYB2n5Bfkyh87m5ORTKBQIDg5GHEkNlEsuQXINo0b9hnfvAlGmjAc2blwPT88v0UPq55rVz/P3ruI+O4N83LViPZkCmirAIJ+mimXqzyCflgJyHF4QkG/UkvVYOX4Y/rl+B8nJydTJ52BnA3eXErjl94zmthr4bRs429vhfVgk/N68Q+cm9RAWHUsdemFR0bC2ssRPHVqjhqcHzZlnZGQEhUKOl+9C4H3oBGwtLdC+YR2ahL9P22aIiI5FQEgoxvzYHQt27EPdyhUwtFtHCAUCnL3ti02HTqJF/Zo0Z9/rwBAaFkggI9nPqvHDUNrZiaOC3LsxyMddK9aziCmQB8hXxBQo0MthkK9A5c6wGIN8+tPeEFfWB+R7/DEN8t0M0k4RPg9Y3SUtn15u4I7LSuTznUQxsN0X2OkLENinTavoAFwcos0M+TOWfFi0evVabN68BRUrVkBMTCwIHDJEyEcU2LdvP+bMmUf/rt66dTNatGiuEeQ7depfjBs3gYo5b94c9O/fL11YdcjXpcu36N27V46iHzp0GGQ+0nJy8mXWMqecfLkVDPH1fYCbN2+m78vP7zGuX/ehX9epUxtNmzZJ/9n9+764c+cu/ZroVLPmF+e+JoVC8ufO+zIrg3z5rTCbvzgrwCCflqfPIJ+WAnIcXhCQb8Rib3zbvAH+exUAVwd7JKWmIjYpCRYiU1T0KIWjl25g0eif4VnKFSkSCV4Gvsel+//hU3QMPiUmoZK7Gw2//efKTbwLj0QZZye4lnCkubeszExpEvx1B45hfP+eGL1sAwZ0bkvBIAF9xMXTs21z1K5YlubK4vN5OH3jPvacPI8xP3VHQEgYzvjcw/gB30MqA9Yf+AcLRv0MD7XQPo5S5tqNQb5cJWIdiqoCBPKVFGFlG+5OvqIqRUFcF4N8BaFy1mswyKc/7Q1xZX1APgL3COQjsE/bJhIC01oB31UGHEhIRh6bXAmExAK7HwEHH2sP+Mg2rEyAp+O/rtibxy3qbJgqTNfc3AxLly7Bpk1bdF71NavN5sXJR+Z5+fIVzUtHQOR333WFl9cCnDp1mlN1XRcXF0yePAXnzp2nzrcdO7ahdOnS6dvTJodgTpCvWrWqWL16VXoRE5Kvb/z4CXj69Bky/4wUz/DyWoyzZ89l6eRTdy1qcxPkludQm7k1Hcsgn6aKsf5MAe4KMMjHXassezLIp6WAHIfnN+QjhS9GLV6Pdf8bSfNlpSSnIEksRrPa1fDXuWuoUNoNYpkUs37th7iERMxcvxNCkQmSxRKUsLXG3WevUaqEA0rY2SIqNh4fIqPQu20zdGnWECZCIR69DsCFu4/g6eqMBtUrYc7GP9G/S1u8fR8KazMzJEmlGNGjMy3cIVcoaAgfcRSev3kPvTu0hn9wKK77/oeRfboiVSLDjUdP0KZ+LZQvXRIlHew5qsitG4V8F6LwOJKF63JTjPUqMgqonHwM8hXIkTLIVyAyZ7kIg3z6094QV9YH5CNhugTykbBdXTSSgWBQbaBXdaCsHWBpwn1WktwgIRV4EQkcegKceA6kfM7fx32W7Hs+GwdYpUWGGkRTD/ecNGki+vTphaFDRxg05JNIJLSgBYFd9vb22LVrO549e8EJ8pEQ2MGDf0VSUhJ++WUwpkyZDMHnfLbkQPIL8uX1sLMK11WHfD179kDJki50erlcQSOGhGrFtMj3iFlAlZYjOjoGx4//Q6+fQb68ngobxxQoXAowyKfleTHIp6WAHIfnN+QLCovA1HU7sGfB/7Dv7BV8io2jubM6Nq6LJwHBOH75Bq2s+yU8VplW8EIJhEXHYOQSb2ydPhYl7G2x4dBJ+r2FwwdSaEe6vfsQhjErNtGcfs/fBiMkKgp1KpTD6+AQ9P2mNUYuXoelY4eijIsTQiI/Yd7WvZAoFKRAJwV+JHQ4LikZro52NC8XXVoJmlB/6W+/0KqZumoM8ulKSTZPoVOAQb4CPTIG+QpU7gyLMcinP+0NcWV9QL7DTwGvK0BUku4UEfCAyiXSHH2kWm5pG8BGlHXVXLIqCc2NTAICY4A7wcCZ18DLCIA4+nTZLvwKkCq+htBIOprp02fScFMSmrpo0UJa0IHkq/Pz8zPYcF2iHQlPHTZsBC0SMmHCODg6OuUK+bZu3YIjR45i585dMDc3x65dO2h4q3qTSqVITEzM0/GQvH6mpl8qv+RH4Q2yMXXIp6qOGxsbi1Wr1oCE+pIQZDMzM5puaO7c+TTf4LBhQ2mREXX3JIN8eTpmNogpUOgUYJBPyyNjkE9LATkOz0/Ix+fzcfiyD14GBKNtozq4/+w1xBIJksViVHB3w7nbvnCwtkZ8UjK6t2mKdvVr0UT45BOygA+hmL3xT4zs3RXlSrnA3MQEc7buRedm9dG+Qe30yrdRsQkYOGcZpg3+AQfPXcP8UYPg899THL7oA2cHe1T2cMOJq7fxTZO6+Pnb9mkJ/NPz4vPw8OUbbDt8ErvmT0aqWnVfAvoEfB7INeiqMcinKyXZPIVOAQb5CvTIGOQrULkZ5NOf3Aa/sj4g3+6HwMLLXyre6lIkU2EaVKtWAihvD5SwACxM0nL2EbCXKk1z6oXGA/6fgOcRwPNwQJJWK0nnbXdvoE05nU+r8YQkD9/69Rvg7b0hQ8GGnHLFabxILgPyGq5LpiWhusOHj8STJ09RvXo1tGzZAuvXb6QrquBV5tx2EyZMwNKly+jYDh2+wfLlSykMI40L3LOwsKB/YyckJEKpVGR7daQfcdOpa0lCgydOnABLS0s6jny4snLlqvSCGeo/I07FHTt20lx6uTn5COQzNjbGtGkzaSERa2srLFu2FG3btgHJ3ff772MQGRkFUvjjt99GgeThI9/78CGUOfl0fUOz+ZgCBqoAg3xaHgyDfFoKyHF4fkK+j5+iseXwv5g8sDduP3mBrUdPY2j3Trj+8AlMhUIM6/UtHGyscPzabXyKicfPXb/B83dBOHf7AUg1rG+bN6SVcY9evoEjl29CASW2Th+TofKlWCLF1sOn8Do0DMO7d0L18h64/ugZ7j19ieE9v4WZiTGOXLkJkVBIw3BJpU71RvZFquvunD8ZqoqdHKXTuFsa5Itk4boaK8cGFHoF0iGfI+fquoX+mvV4AQzy6U985uTTn/aGuHJBQz6pAth8F1h+La26eH42c2PA1hSwMAYI/FMogFQ5kCwBwhPzD+ypX9OiDsCAjOax/LzkLOcmUSDE0TZz5myQPHykQm2TJo1p38IC+cg1bNq0mbrXSHNzc0NISAj9d1aQj4T1li1bBqQQhXrBDpVAXMJ0CVAj85B8gASSZddU7rqctNSm8Ia6k49UGH748BF1YBIX4YgRw1CrVq30rRGguXnzVurgI83GxoY6FYkDkjn5CvzRYwsyBfSiAIN8WsrOIJ+WAnIcnp+Qj4A6kgePuudI+AbJicfjIyImFs72tjQ8VtVIzhfyJQnvtTY3h62Vebpbjzj7SBENG0vz9LnUL4/kxyAhwCJjY7X5eBnmz04OkjPQSGAEK/MvIQEcpdO4G4N8GkvGBhQVBXKBfDR0XiyFuYkQKRIZTI2N6P8LjQTUUatqMUmpEPL5sDQ1po5ctZcQ2oW8VoTFJMLByizDOJlcAWMjAQ3zF0tl1D0gFBDXcBZzABDL5YhOSIWjlRkUCiXCYhLg5mBN+5NGXrsSU6WwMjVGWFwSzIyNYGUmSn/NIeuExybC2cYSialiiKVyuidVI/k/TYyNqKmY9JVI5RAZp71OkiaVKxCTmELXV+X+SUolLmgpHK3Nc70rGOTLVaJ868AgX75JWygnLmjIRyrWet8GtqQVAC3ybXQjYGor/V7mu3eB+PXXoQgODqbOL1J4QhUFIpXKKBAi0Ii4v8qVKwd7ezvMnTsb7u7uOt24Nk4+shECt1T59dQ3lhXkU/95s2bNsGbNlyIY5Gf5Dfnyy8lHwo5Jfr3cGoGgYnEqEhOTqGuRQb7cFGM/ZwoUHQUY5NPyLBnk01JAjsPzE/Jx3EKx6cYgX7E5anahmRXIBfIZ8fmY+McF9GhcCR+jk7D/+hNI5Ar0aVIZ/VtWozCPsL6VJ+7iaVAERnaqhwv/vcWoTvVgbfYlC/ynhBSM2XoGPZtWQY9Glegu+Dwe1v97D+f9AimkK+9iCx74mNytEU75vsagNjVpHx6UePoqENEie9RwMMbozWewesg3iEpIxvjNZ7B7Uk+UsEkDbFHxSRiy7hTWDO+IpUdv0aI9DcuXxC/ta1GYGJ2YgiHrT8F7aAf4PH8P3zcfMKFbYwjAh4u9BXZffozw6ARM6tEECSkS/Op9EmuHdICLnQWd/1NCMkZsPoNGFVwx7Js6UCgVeB+VgJ2X/LB8UBua1iCnxiCf/h5BBvn0p70hrlzQkC8sAVjpA/z12BDV0P2eulcB1n2n+3k1mVEdrnEZl1XIKJdxufXRFvLFx8fTSsCtW7dEQMBbzJo1hy6ZXbguAXukMm+JEk5o06ZNhu2pQ77Zs2eia9cu9OcnT57C/PkL6b8zO/kGDRpIQ2Cz6tegQYMMrsjctMju57mF65JrJRD23r372L59RwZoS4wKBOSSYiPDhw/FgAE/4cWLl5g7dx4L183rgbBxTIFCqACDfFoeGoN8WgrIcTiDfByF0kE3Bvl0ICKbonAqkAPkUzl6X4dGU3eez/NgeJa0w62XIajlUQItq7jDTCTEo7dhWHniDqqWdkwHaXN6t4CxUEAdcRHxSZj4xyXM+6E5dcJtOfsAM3o3pw669Wd8cfNlCHXata5WGnKZEm/CY9C+Zhm0r1WWQr7UuEiM2XUHdZvUxLtXb+jPXe0sKcD7qWV17Lv2FFN7NEYZJxs6XzlnWxy8+QIELLo5WCI4Ig62psZYNKgtHgdGYPeVx6hT1pnuu4StOSLikim0pPCRB5x/9Bbf1C5H55+y9zKWDWhD3YWkEfA35+/raF6pFO68CYU0VYpW1T3wOjwa/+vW+CsHY+abgkE+/T0mDPLpT3tDXLmgIV9ANLDsGnD6lSGqofs9kSIgR37S/byazEhCOI8ePUbdeplbSkoqTpw4SfPWOTk54bvvusLGF6DzKgAAIABJREFUxho9enSnXxNwFB+fAKHQiBav0KZpC/nU11YPYc0O8u3cuZ06E7Nq6pBPPYw1c5EL9XBdAs4mT55Ep8uqGIYuCm8QjceNG0sLozg6OmS71vLlK7BlyzZ6Xl5eC2jornpOQtVeWeENbe5Ywxsrf/0I0uv/AJ9zRApKV4SwQ/+8bVQqgSIqFIrA51BKJelz8N3Kg+9aDjwTLSPIpBLI3/tDEeL/ZW6HkuB7VAbPLC1XZV6bMjkB8lcPoUyIoVPw+ALw3SuC7+wBCL9EzeV1/sI+jkE+LU+QQT4tBeQ4nEE+jkLpoBuFfOcjWE4+HWjJpih8CjQoKcLKtk5f5eQj4O3fBwG4+jQQ0QnJSEqRok/zqngUGI7H78IwtF1ttKtVBvuvP8M3tcpi3oFriE0WY/3wTihpa0HzTr0MicKUXRdgZ2EKZ1sL2NqYISlVCj//UGz5vSuO3H5JIZ+dpQhWpiZ4EhiBn1pVh0goQOOKbnCwNsfp89dxKcEaK3rUwKXHgVh27BYsTISwtTRFdXcnXHkciFIOVujeuBLWH78Da2szRCelwsnKnK5Jnm8SRvxzq5qYsvsi+EYCWJoYoa5nSfx73x9GRgL0poCPh5uP30HM58GMxwNJN+4fHovyzrbUrtiooitik8Q4/ygAPZtUpikPyNo/Nq+GB28/Ykp3BvkM+e5nkM+QT6fg91bQkO9JOOB1GbgZVPDXqo8V3ayB2yP1sTK3NXPLFbdggRcOHjxEQ3lXrlyOjh07cJs4i17FCfJVq1YVq1d/CRGOjY3D+PET8PTpM2T+mbpUpJjI7t1/0m9t2rQB7du3yxIoqiCfp6cnLbpBICwJvb506TItyMEgX55vU4McqEyMg+TgWsj8fDLkcBFUrgfRyCXc9yyVQOZ7EdLLh6GIeP91PhjVTDwe+C4eMP5uCASVG9C/C7k2Rfh7SI5vhvzlA0Au+3oYmbtUBRj3HAVBmapcp6V7lfndgPTUTigiQ7Leu7EJjGq2gHH3EeBZWHOfu4j1ZJBPywNlkE9LATkOZ5CPo1A66MYgnw5EZFMUTgVUTr4sIB+5IPLnzc6L/yEqKRUlrMzg8+I9db9Zi4wx4btGePnhE24/C8L5Z8EoYW0GmUKJoMg4eDhYo0Pdcvi2TnlsOOML4umztDABn8dHWHQCKrnZo3Pd8th87iGuPguGh6M1xDIZPnxKhKeLHeqVd6ZuvUbulhi3/Tq6dW+Lli4iTNx1CeHxSXC1t0RDT1f4v49EklSOWmVK0Pk2nPbFk+AI+oc/AYUkjJcE/JZ3toGrvRVehEThQUAYUsVSlCtph/hkMT5EJ6B55VIY0q4WngZH4tKTQEz+vhHNRThj/zUs6t+K5uUT8HjUqTh0/Ul4ujrQnH4RsUn4vmElBvkKwd3PIF8hOKQC3GJBQ76774G5l4CnYQV4kXpcysQIeD4OUEtpqsfdfL10TpAvc5hvr149MW/eHAr8smrESZaamprt9QUGBmLMmPH4+PEjXFxcsG7danh4eGTbXyQSUYdaVs0QnXz/Z+8s4Kuu2jj+u33X3TAa6e6Wki4lBAQRUECkEQVfUUBFBRSmYFBKh4CSEtLd3blm3bfv+zlnbGzsju3uJttz3lB3T/6e87/y/+4JBvJmzvyCFwRhOfG+/PIL7hXJWmEKnOT0xGMefX/+uQK1a9d+KeTLTzyCfHb1mBV9M2oV1Ee3Qb17NfTK9DzzFBry6bRQH94K9b9rwLzgCt0EAojrvQ7pgAkQyJ7nbTY4Xq+H+sAGqHb/CeTwDMx3LZEYknb9IO06rECIyPas/PMbaG+ezR9M5lhI4OIO2dAZEFW2cdWjQgtt3o4E+UzUkyCfiQIWcjhBvkIKZYZuzONo0t4o8uQzg5Y0xSumgF6PRkEOmN/OL9/qusv2X+Lgq0u9ith/8T6SMlT4ZXQX+Ls74cLDKB7WuvLgFfi7OyMmJR2p6Uq827YO2tYIhkAowL+XHiA0NhmDWtXg4bff/XUCH3ZtAE8XB2w9fQfbTt8GK8DxZtMqiIhNxpVH0fh8QCuU9nbDkaPHsSHCET/2q4uwpwlYfyIzDHd0x3qYvekoDwlmoG3ph914BcnP1h5CmxrBSExT4NC1J3B1kkGr1eG1IC+MfqMerjx+ihX/XeHwspSXC1QaLcLjUyEVifDj8A64HRHHw3+9XBwxuWdjfLzqP8wd9DqHfOwXuqxQx6er/oNYKMCHXRti2vJ9GNOtMU7eCSNPPju/+gT57NxAVt6etSHfwQfAjL1AaKKVD2qj5cRC4OgHAPPos8dmjCff11/PQc+e+ScYzAnezHFWFkZbpkxpDBz4jjmm43MwaLZ06a/c262geY2trvuyTTIA+MEHo3D+/AVe7Xf8+I9Qq1atXENOnTqN339fyotk1K1bF7/+uhienp6F9uTLOVnVqlW5F+DmzX/h009n8I+ouq7ZrpHFJ9InxUJ9YBM0Z/a+FMoVFvKxsFzFD+Ozw1uNPYCoZjPI3/3spaGw6qN/Q7VliWHvvfwWZL807jwEkk4vecbVKihWzoH26gmjti1wcoX8/TkQlqtm1Lji0Jkgn4lWJMhnooCFHE6Qr5BCmaEbQT4ziEhTvJoKFALysRx2zGtNodbi3O1wODnIeAhs3XL+GN+9Efec+27LSTjKpUjNUPHQmYk9m6Bx5UCuyb8X72PNkRsI9HLmcO1hVCJ+ev8NDtJ2nb2D25EJ6N6wEsYu3gkdBHinfW2sP3wN3eqXxZXrYejTvxM6lnHhkC0hTYkPf9uD1tVL8zDfBhUDcflRNAJcnTCwdQ1M/G0P+rauydf+csNR6FklcVaVNykds97rgAy1BvuvPETtMn64+jgaT2KToVHr8Fm/Fijj44aTd8KxcMcZLB3TFVKJGJ+uPojv3nkdDjIJjtx4ggXbTuH9N+ph7ZFr/PO65f3xKDoJPm4O+KRPM8rJZ8dPAUE+OzaODbZmbci34xYwbTeQnDc9nA1Ob/klGeTbNAhoEGT5tSyxgjE5+Qjy5W8BrVaLb7/9HsuXryiUmSZNmoDRo0fx6vWG8v/t3bsPN2/e5B6DLC+fRCLh87JCI19+ORsqlRKpqam8QAlrDCwyz0BWIMQeWtq49iZvQ/7RfIgq1TZ5HnuaQHPpKNQ7lkEXE14ojzVrQT4IRZC++SEkLQ1Dfu2NM1CunAO9Iq+3YUH6CuSOkI340rDXnV4P1dZfoD68pVB6vLgWCwuWf/ityTkACzqDvX1OkM9EixDkM1HAQg5nkO/Ug2RoWflKahZVgEk8/t8oXI97noDVogvS5KSAHSlQx1eKkDcC8vXki0lOx5Hrj9G4chACPTKTBrOQXJlUjCAPZ0QkpOJJTBIq+HlAL9DjdngcapXxg+uz6rrMO85RKoGns5z/wf1ORBzPpScWCXHqTjjqlw/gf5+mUCE6KY3Pw6rgKhMiseqGAqPbVYOzOFOwVIUKJ2+Ho2opL+4VmNXYM+zuJOMg0FEmRXQi21My6lXwzwZvIqGAe+oxEHnmXiSaVymFYG9XuDtl7os1nU6P+LQM+Lg4QqHW4OKDaDSqHMjXYvtjYE8qEvJ9XA+LhbeLQ2aBDy9XBHhkVuB9WZOJBWhe0b2gbvS5BRQgyGcBUV/hKa0J+dif4jZezYR8WpbsswQ0BvkWdQe6Vy3+hz137jyOHz9utoM2b96cp5zIqnZrjomzwmjv3Lmd7ck3YsRwtGzZgk9/9OgxXrWWtRc9+VgxjL593zLYrzDwjIXxsorAbI38GoNxvXr1xCeffAx398x/RxqCfPmNj4uLw4gR7+Pq1Wu5uvTu3YuHWjs6FhByaQ6RCzEHQT7DIqm2LIb60JZCKJjZpaiQjxW+EFVvAlGNJhCWrsTDaxmo05zYmQkYDTRh8GuQf/R9nrBdFkasWPwJdA9v5BklLFcdsv7jIfQvA+3ti1Cu/R76pLg8/dg+5O/NBMSZsDqraR9ch/K3z/J6M7JQ3+bdIOkyFBCJof5vE9R71+b1IiwAThZa6FesI0E+Ew1GkM9EAQs5XKvT4/zjFKQqmR8KNUsqkKHWYcjfEYgnrS0pM81tpwoEOInxe7cAOLC3snwag1y6l/zCgSGyrF9H5Px7Nh3jZ/kNfdln+e2FAbmsyr8vk/TFffC9PPs/fh4d80d8eXvp3p+d2dA6hmZlGng7S1C7dMEw0E6vyiu9LYJ8r7T5zL55a0I+hQZYeR746qDZj2G3E4oEwIy2wMiGdrvFErmx+Ph43Lx5i5+9TJlg7hHHGgNxjx8/4X9ftWoVSKVSXL9+g4fQ+vj4oHLlSgb7sbDawra0tDSoVIZ/mW4oD2FOeNq9e3eUL18u36XUajWvlszOwVpQUBA/R5UqVSASiQq7RYv3I8hnWGJLQz72J1Rpl3chbtoZzDsvT3tJaKzAwRnyUV/nCX/VnDsA5Zrv8wA2VqWXFQVh+fGymvbGaSiWzwZUuXN3Gpxbr4fyj6+guXAo9zYFAkha9+HFNbILgjCPv79+hvrItjxHEpapCvnY70yvFmzxp8J8CxDkM1FLgnwmCmjE8PtPM/AoLiPby8SIodS1kAqwF/R9D1Px7Yk4Xk2TGilQ0hQQ6IEpTbzQuWJmRVxqllOgeqAT/FyllluAZs5XAYJ8dDlyKmBNyJeQAfxyGlh8quTYQCgAhjcAPm9Xcs5MJyUFClKAIJ9hhQxBPoGbF8R120B9YmceOGaMJ596zypIexVcdVZ76xwUS7/IsxaDgrLB0yBu0Pb55hmIWzELLMw4V2N9B06BuFGH3D/Prz8ASechPD9fVtPHRSFj0SToE57mmkPg4QuHcQsg8PLP9fN8++cDJwu6o6/y5wT5TLQeQT4TBTRiuFKjw5mHyVBr6dXbCNmM6soS/o/eGYkHSZpnbj5GDafOpECxUMBVIsDq3qXgKBVmertRM6sCzIsvwE2KqgGO9Esbsypb+MkI8hVeq5LQ05qQLzIFWHgcWHOpJCibeUYG+bpWARb3LDlnppOSAgUpQJDPsEI5IR+De6z6rKR5d2jvXzEI3goL+QqyR87PX1akQ/b2JIibdsnurk+IQcbCCdDHR+daQuhbCnIG4lzzerhqTuyCcsMPeUJbRFXqc8+/LO88zbn/oFz9LaDLHcknbvwGZIOm5j2SXg/FrzN42PGLTdp3XL75BF+mjebkLijXLcjuImnTB9I+Y4yR0yZ9CfKZKDtBPhMFNHJ4mlKDs49SeB6XHCmojJyFuhtSgMGMsXsicSOWcvHRDSEF3KQCLOrkj2A3KXT0ewWzXAgmo16nR5C7DJX9HcHyAlKzjQIE+Wyju72uak3I9zABmHsI2HXbXtUw/77Yn1frBwJbzVcg1vybpBlJASsrQJDPsOAsNFWfmghx9Sa5PNXy866zKuQTCDK98xq/kb157c2zUCxjXn+5KynxHHvvzzF4SF34fSh+mgp9WvJLwaBqUwhYxd5czcAecn6u/m8jVNt+y7NuvmCwgHtPkM+sXwwqgb4wSYbMumbRJiPIVzTdTBnFPPoexmYgOkkFtU4PwSvua8P+8GcLYMler9k7drpaj5Nh6Vh+MQFhqRpTTGOdsQRcrKOzva5iRS7kKBaidRlH9HrNBaVcJXCSCG3yrOY0BfsFx6tWgIh9R0tEgJuDGMFeDnB3ENtcR3u93tbaF0E+ayn9aqxjTch34ykwcx9wKvTV0MZcuyzjDhx+HxDln+7VXEvRPKTAK6EAQT7jzGRNyJffWgKZI2Tvz4KoUp3szecH1SRt+0Ha632Dh9Qnx0OxaBJ0TzPzRmY1gbMb5BN+hNC3NKBRQ/HzNO7BmKuPgT3k+nPylWNQrPyKj8/ZXvQSLKz6BPkKq1Sh+hHkK5RMJbwTg30pGRqkqbXQvcIJ5HbfTsLxJ2lWtyYrHBCeqsW9OCUiUzSZxM9em55FD+vh4SBAFS8hynsI4CATQEh/WLZXi1lkX2HJeuy+rbVuvki9HuyaeTmK4CYT2fYx0QNjm/pgaH0vi+hrqUlZ0LNUIuCVeKnZhwIE+ezDDvayC2tCvgsRmZV1b8XYy+mtsw9vJ2D/cPbvEuusR6uQAvauAEE+4yxkNcjHcuatmw/NqT15Nijw9IPD+B8h8PDJ/iy/QiEvhvXmnEyfngJFyBQwj75cTSqHfMQXEFVpwKvpGuojcPGAfOJCCL0DDQqYn07CoAqQfzQPrKqwMY0gnzFqFdiXIF+BElGHYqPAlJ2hmH/8qX1DNhuqLQbQIEiIIfUk6FNNAr0A0GifVy+14dZoaSsqwBD0kUcaDNusgKqkenPqgbkdAjGtTe5Ew1Y0Ay1VTBQgyFdMDGmmY1gT8p14AozbDkSnmGnzr8g0ng7AhreBKr6vyIZpm6SAhRUgyGecwNaCfCyfnXLlHOgV6Xk2KG7WBbIBk3L9XLHkE2hvnsvdVyyB/N0ZENVqke8hDY6TyiAf/gVEVRsiv7yAL8v1xxbLd1xA2cwcgU6uRglPkM8ouQrqTJCvIIXo8+KjwJQdoZh/4qltYnbtXEYnMbCmvwMalhbxPIzUSq4CuSBfSb0LDPJ1JMhXcp8C852cIJ/5tCwOM1kT8h24D3ywFVC+AtlBzGlbNzmwuAfQqrw5Z6W5SIFXVwGCfMbZzhqQTxd6F4rfP4c+Ma+rtcDJDfIxcyEsXalgyJfDIy+/UxqEfACyPADzhXUFeOTlN64gD8D89kmQz7h7WkBvgnxmlZMms2sFnkM+u96mdTenB6r7CbG2vyM8HVigLrWSrsBzyJcBVYmHfAEl/TrQ+U1UgCCfiQIWs+HWgnxqHbD9JjBhR56iisVM0bzHcZYCszoAfWsW+6PSAUmBQilAkK9QMmV3sjTk0965COUfX0Gfkph3YwIBJG8MhrTL0Nyf5ZM3D+aAfPkV5yDIV6iLQ9V1CyVT/p2o8IaJAtJwZEK+aPLky7oLeqCWnxAbBjrCSWrHeQLp7lpVAYJ8rDRtlicfQT6rXr5iuBhBvmJoVBOOZC3Il64G1lwCZh0wYbOv6FBHCTCuGfBh01f0ALRtUsDMChDkM05Qi0E+vR6ak7uh3LIYUCkMAj5RzWaQD50BSKS5Pi9Mbr38TlmQJ19Rc+sZ7cmnUUNz9QT0KQkGt6p7fBuas/uyP2MFPEQ1DH+RC2QOENVpCVagxNaNIJ+JFiDIZ6KANJwg3wt3wE0KrB3giJr+IrodpEC2AgT5CPLR42A+BQjymU/L4jCTtSBfogL45TTw88nioJpxZ5CJgUG1gS87GDeOepMCxVUBgnzGWdYSkI9BOhUrsnHluGH3aoEA4vptIXt7ch7Ax3dvbk8+gQCygVMgbvwGL8qh+Gkq9GnJuYQqqIBGvpDPzQsOExZC4JU7r3W+oNI48/DeRQ0JLsJSBQ4hyFegRC/vQJDPRAFpOKZsf0KefFn3QA8MbyjB7A4O0JTUkEx6JgwqkA35NqWX7HDdN1hOPsMVxejqkAKFVYAgX2GVKhn9rAX5EjKAJaeAJadLhq45T8kg34BawJyOJe/sdGJSwJACBPmMuxfmhny6iIdQLv8SuqdhhjcikULSpg+kXYcBwvwdLwwX0HheJTe/UxY0ztw5+fKDgwT5jLuHJvamnHwmCkjDXyEFOOQ7TuG6zGRCPbB3pBMqe5MX3yt0ha2yVQ75HmowrKRDvk4E+axy4Yr5IgT5irmBjTyetSBfqgr48wIw9xDPPlCimoMEGN0ImNiyRB2bDksK5KuAImSyyepIOg2BqFJtk+d5FSYwJ+Rj1XB5/r10w2XOBW5e3KOOVbktqBmEdTk88gyNzw+sCRycIR/1NYTlquVbJZftzZBHXtY6+Yb5lqkK+djvwEJqczaCfAVZ2KyfE+Qzq5w0mV0r8Bzy2fU2rbK5su4C7H7PhXLxWUXtV2uR55AvrWR78nUKIk++V+vq2uVuCfLZpVlstilrQT6dHjj4ABi/HUgykPrJZgJYYWEvRyCkB9CyrBUWoyVIAVKg2ClgLsinvXEGypVzoFek59VIIADLOSd751MInN0KpaFqy2KoD23J01fa631I2vYzOIc+OR6KRZPyeBHmBHj5gkAnV8jHfg/mmWeoaa8cg2LlVzyUOGcT1WgC+ftz8g6hnHyFsrOZOhHkM5OQNM0roMCU7Y/Jk4/ZSQ+0rSDCqv7O0Ja0X/G/AvfU1lskyPcsJx9BPltfxWKxPkG+YmFGsx3CWpCPbfhhPPDdEWDPHZSYtBzs318dKgMLuwGsyi41UoAUAChc17hbYA7Ip4t8BMWST6FPjMm7uEQK6RuDIGk/4KXhuS8OVB/9B6pNi/LMx/LqyQZNNXhI3cMbUPwyHfqM1FyfC3N62+n14F6Ct87nnkMsgfzdGRDVamFwbtXuP6He/WeezySdh0DaeYhxorO0gyd3QbluQfY4HsLcZ4zR81h7AOXkM1FxyslnooA0HFP+YZAviqrr6oFe1SX4uZeTRSCfTqdHRGwKlGpNkW8dY4/ebo5wd5YXeQ4aWDQFsiHfxtQS7slXCtNep5x8RbtFNCpLAYJ8dBdyKmBNyKfWAiefAAuOAZcjSwboqxcIfNEeqEtf3fTgkQLZChDkM+4ymAz5WJGMlXOgZUU2XmgCuSOk/SZA3KCtcZsCkG94bPBrkH/0vcFKs5oTu6Dc8EOeYh8vArT8vAQlHQdC2u29vHtlYPDXGWDeirmatOAcgfkdnCCf0VfiZQPIk8+sctJkdq0AQb5n5tEDvWtIENLTCSykx5xNJBTg01/3489/LkAgYLio6E0qFWPnD++gcmmvok9CI41WgCBflicfQT6jLw8NyKMAQT66FDkVsCbkY+sqNZmgb/M14GoU8DQVSFfD7P/ut5WVhQLAWQZ4OQA1A4AhdYHGpW21G1qXFCAFioMCpkI+7bVTUKyYDaiVueWQyLjHnbhemyLJlG/ordwRslFfQ1S+Ru559XooV8yC5tLR3D834KGXX+itMB+AqI+LQsaiSdAnPM01t9C3FOTjFkDg6mn0GQnyGS3ZywYQ5DOrnDSZXSsw5Z9Hz8J17Xqblt8ch3xSi0A+tvn2Y1ciwMcFcz5oB53eeIrIIJNCqUGPyasxffjrGN6tLrTmppGWV/mVXSET8qkxbCPLyWe8/V7Zg+fcuB6Y26k0efIVC2Pa9hAE+Wyrv72tbm3Ix86v1gHhScDtGCA6DchQFR/IJxICTlLA2xGo4Q8EudqbxWk/pIDtFaDCG8bZwCTIlx9YAyCu0xKyYZ+bFFGmXPM9NKf/zXMgUbVGkA//ApA8z1OgvXEaiuWzAVXuxKxCv+BMEOfinj1PfgCRVfuV9vqAV/993lkP1V8/Q31kW559iJt1gWzAJOMEf9abIF+RZMtvEEE+s8pZzCdTaXTQvMIv/XMPhGP5+RjANAezIlk5TaVDYroWEMIm6+faNId8MotBvnZjV6BysDd+/aQHWOiusY2ZJ0OtQe0BIfjkvTYY0b2e0ZBPGJcA+YFjSO/X3djlc/UXPw4D1BpoKpYFdDoIU9Kgc3OB7OR5aEsFQFO66DFBgvQMOK9YD3WVilC0M28ZQNmRU1C2alKksz+HfCxc13j7FWlRrR6OMhH8nCWQimzwgBrY9NimfhjSwKdIx7HFIIlQCLlECBMdaG2x9WK9JkG+Ym1eow9nC8hn9CZpAClAChQrBbR3L5vlPFRdtwHko+e+VEt9QgwyFk6APj46Tz9ebVYqK7QtpL3H5Anr1T64BiXLsfdiMQ9WyKNmc8j6joXAxQOaC4eg2roE+pTE3OsJBJD2GgXJ62/m2Ydqx3Ko967Nuz+pnOfYk7TqBb1aCfWuP6A+vgPQ5k7LxAqI8EIdgeULfcacHQnyFUm2/AYR5DOrnMVwMqVGh6gkJSITVVBq9UXyzLIXWZg3mLWYxYtnVmn1eJqqxu67SThwPxkJCq3tZGGQrybz5HO2iB7ZkG9ajyLfF4Vag1bDf8P4wS0wpFPtAiGfKDoGkmu3szV12HsIzr+uQtyv30Hn/TzcV/1aBQ7nWGMAL6B2O8Qv+BLKFg0R0KgLYjb+CkXH5270rt/+BMe//0XM5qXwe/1NpIwfAXXFsvCY9hXUlcoho3dnaEoFQufjBf8mXbPXT5w5Ce5fPk8em/VBxI0j0Ab6cWDoOfoTOG3ajvgfZwESca77oGjVFNogf/h26A/Z2UsvvSsJ3/0Pqe8Pzu7juPEfeL0/FanvvIWERXP4WhCJCn3fsiHfhhSL5+RjzLuqjxxv1vBA3QAnuEhFELP4KztoWr0eRXBEtdnOWag8g3yB7lIEuMkgsRNYajNB7GRhgnx2Ygg72QZBPjsxBG2DFCAFSIF8FDDFk0979xKUv30OvdJARV0jFZe9PQnipl1yj2Kegn98xSFeUZqwXDXIx8w1mL9PH89CcKeA/dXoJhBA8sZgSLsMNXpo1gCCfEWWztBAgnxmlbOYTZaYrsal0FSLgKBiJlWhj8O8bBg4nbzzCW7GKVihW+u3bMjnYhHbmgPyMbiiZZ5zAgGEz6APQz/56eW4bTeHZrxpGdRi+OhZY5BLmPnPCV9/CmWbZtA5O0OYnm4Q8inbNIcoIgqa4FLw6T0M8sMnoXdyhKIt+3k0dG6ukB86AW2AH58zo10LpI55F34teiJ5xni4/PAbkieOhPtXCxEae4P3cdi+F97vfISwh2cg0GrgPfBDyM5chN7RgcM83lRqiJ+Eczf+p1uXQ9m6Kdy+XgjZiXPQBmWCSYetuzmkVDWsw/9ZGBOHlI/eg+L15jyprsOOffAeOh7JHw1H0pdTeJ+AWm2RMvkDpA7tX6i79hzyJVsU8kkEArxbzwtD6vqAQXBq5lGAKSkTC1Av2AWO0sLDXfOsTrO8qABBProTORUgyEf3gRQgBUgB+1bAJMh36xwUS7/IEyJblBMbhHzsXSglkVfD1YXdM2pagbsP5KO/gTCgbL7jWCEN5co5eT0FC1hJVLMZ5O9+livKwjmWAAAgAElEQVRc2KjNUXVdY+UqqD9BvoIUKqmfJ6RrcOFJii0iW0uE5IxbTdz5GJei0k3KzVAksewQ8jGot3jLGYTFpmQfKSfUY39fpYw3BnWsCdEzYJfr7BoNBAolHLfsgsfU2Yi4dhB6BzkEajX8m3RDyuihSB0xEJBIEFi5GVT1aiHhx1kGIZ8wKQVeH3yM2DWL4T1oNCIu7ofe3RVIS+fj5SfOwWPSTEClQsz2P6GqWQ2Suw/g17o3mKeef4seSHl/cCbke3oNgVVbQZiUDL2zE8LvHId/w04QRcdC0a4FHHYdQEbPTkiaMR6+nQdBFPUU8b99j7S+3fm9cP1qIVxDliH8/mnonRwQVK4xMnp0RPzC2XD+fQ3cP5uL+J++Rnrf7vB8fyr3DIxbtgDpvTtn3yv3Gd/A5Zc/kTh7GlLGvFvglbEK5NPr8UEjX/Sv6fVKecsVKJ4ddWC/UGha3o1791GznQIE+WynvT2uTJDPHq1CeyIFSAFS4LkC9g752E51T0OhXPoFdFGPC2U6gYcvh3DMk6+gxnL+qTb/XDhvRBYmXLUhZEM+hcDRpaCpi+XnBw4cgIeHB+rVq2dP5yPIZ0/WsJe9ME+zc49SuMcZNcsp8CRJiQ//foR0a+vMIZ8MIb3sw5OP5e17e+ZmXL4bhQBvZ4OCMwj4JDoJw7vXw+fDWucbvisKj4Jfmz5QNmuAuD8WZYKvjf/g6Z61UDapz+d22PMfvAeMRuzaxfAeOCZ3uO6GX+A58QtoPd2RMukDeL03kY9hYb6aiuWg9fEChAKIHzzhHn7RB/+Cqk51SG7dyxuuyyBfzA3Ij5wE1GpoypWBpkIZCJNTIHoYCqe1f8F55UYIlKrsM7NQYEXntlDXqIKMzm2hFwrh2+NdiMIiEHVmFwLqduSQj0FA3x5DkTR1DJI/GQv5wePw6TOceyzqRUII1LnzZLAF9HIZh4Pp/Xu+9FJnQj4Vhq1n4bqW8bCr7e+IeZ2Cs700LfeUleyZPR3FqF3ahfL02fAaEOSzofh2uDRBPjs0Cm2JFCAFSIEcCrwKkI//uV6ZDvXeddAc3wF9+nMniVzGlMogad4Nki5DDYbo5md4XXQoVNt+gfbW+Ty597LGMHAo7fk+xHVbW99hxY5uLEE+E41x4cIFJCQkoF27dibORMMLUiAySYXrEak8VJKa5RRg8n71XzgOPEy23CKGZs7y5OvlahfhuhqNDi3HLEONcr5Y8VlvqDV58xWqtTq0GbsCFQI8sH52X6gNgFG/dn0hPX/lpVpGnt0NTaXyCKzaEqr6tXl4a86cfCkjB8FlxXpEHdwCbZkgOC/5A07r/0bUyR3wHjgaDCJqSwdCvv95OXrmIZg6YlBeTz4DOfnils6H+8zvM+fx9+VhttKrN5AycjDE4ZGQHT8L6ZmLHNKF3z8FnZcHJLfvwaf7UMT8tZQDv4xu7aGXSiFMSUH8z99AL5FwcMg8+3jOwQA/aH29+T6z/0WsVMHzo+lIHdQHytbNCoZ8D1QYtiEJKp0FvgP0enzaOhAdKrmTF58VnvxG5VzhLKOwXStIbXAJgny2Ut4+1yXIZ592oV2RAqQAKfDKKqDXQxcbAd29y9CrMx0HBEIRhGWrQhhYDqxCbpGbWgVt6F3owu4+f6dwcAYrwsLCf6kBBPlMvAUE+UwU0Ijht6PSEZ6oNGIEdS2KAixk96/rcfjpZLR1K+5me/LZD+Rr9eHyQkO+dbPeMgz5WvfhufjiQ77K1xzMG08vk8J70IeQ7/4PAp0uF+TTOTtBG+CLqNO74Lx0LTw+ns3n0rm6IHVYfzjsOYiYrcshjE+Ef8teiF3zM/fkYyG+/s17cC87+b+HkPTxGB6u+/TvPzhITO/VGb5dByPyygFe8EOQnlnOXnrpGty+Woj4xd9A6+OdvW8G60SR0fCc8Hmus4hv3YPe1RnawGd5/FgOi7Kl+T7cZn4P14VL8z178pTRSPpsQoFXlXvyZUO+Arsb30Gnx6+9K6Cil9z4sTTCKAV0ej1qBTnD11Vq1DjqbD4FCPKZT8viMBNBvuJgRToDKUAKkAKkACmQqQBBPhNvAkE+EwU0Yvj1iDREJz8PITRiKHU1QgHmybfrdiLmHc0stmC1Vhwhn16PUn61kN6rE89pV1AThUZAoFQioEGnPNV1NZUrcHDGmtP6bXD99mdEXtwH1+8Ww/GvHTy3Xk6PQVW9mkiYPxN+7ftD0aoJZCfOIumTsRzyRe9ZB78O/aEpHwydizOiD22Bf/PuED8M5YUyBBkKHv6rlz8DXjodzy0Yu+JH6Lw9eThxziZMTYNeLOaht1lNU6kcov/bnA35QhOfVxnO6hNYow3SBvSyD8in1WNF34oIdn9+hoLsRZ8XTQEG+aoHOvFqu9RsowBBPtvobq+rEuSzV8vQvkgBUoAUIAVIAeMVIMhnvGa5RhDkM1FAI4YbC/mUKjUc5DLoWBXTlzRWMIG9dOpZgrVnTSQSQavNG54pFomgMfBzNozNo4ceLJdbYdrL5spvPKvsysaxlnO/L/Znn7F+ufo8A3bsZy8bmwn5EjDvsA0gXy05QnpbzpOvfJAnfprSDfqX2IhZTywSgP3HVE8+yY078G/WHTHrlvCcdoVpzKMuoHa7PJBP0bFN9nAO+eb+xMNqdW4uvEpu7JblEMYlgIUHx678Eeo6NSC+fR9ewych8sZh+Dfq/LzwRsx1+DftxnP2xa7/BRmdXs8Ee3o9nFZthse0OUj6fDJSRr3D15SdOs9z60Ud3gp17bzJcXMW3njxjFmefGaDfOsSLVNdV6fHin6VLA75xEIhNAV8J2VpKGTfTYXsy7+D2DOv0/Hvs5xzGHrmWdqDnP1etJtAIAD7nzHrF+Z+sz4E+QqrlOX6EeSznLav4swE+V5Fq9GeSQFSgBQgBUgBwwoQ5DPxZhDkM1FAI4a/DPJlvaxm+Z2xl+MF67YgI12JyYPfhFQi5i+sRy9fR/OaVcE+Z439bMU//yJVoYSDLDN0jEG624/DMLLXG6hStnR2fq50hRIL1m6Bn5cnc3LK0x5HPkWwnzc+6NOFF2BgkDH0aSwHJy+2dKUKq3btx6SBfRDg7fnCxzocO3EMj9Ol6Ne+GaSC5+MfRUbhmxUb8X6fzmhQpVImrBMIckE7trVHkU+x+K8dCPL1Bp4N1+l1uBcagVFvdkWN8mXyVZ5DvlsJmHfEBpCvphwhfcwP+YRCAUZ9+w/2nnkAFwdp3urM/DpkGpVp+nbHmpg8oLlROfkMheu6ff49XJavQ/jtY9A7OearuTAmDoHVW0OgUhf4RDCvO9nhkzyHns7TA4KUFF7YQlWzKjQVysJp49/I6NwO6hqvQRibwAt8sKq2jhv/QdKn4+D+5Xwo2reCfN9h6MUiQC5Dwrf/g/jhEw7zZMfOQPFGG8T+sQgeU77k+2GwkIXwRtw5AZ2HW549Fgby5Xcwo8N1LQX5mCdff8tBPvZdc+7mXazeuR+fjRgIbzfXrEfToDRqjRq/b9mNzi0ao3yQH+6HRcHLzQVODg68v0qtQkRsAiqWCsgev37vISSnZeDdru0hlUr4z79btRkyiRjDe7wBZ8fMsaydunoT4U9jEeibN3cJexIeRz1FRGw8xrzVFTJJ5lzmagT5zKVk0echyFd07YrjSIJ8xdGqdCZSgBQgBUiBkqoAQT4TLU+Qz0QBjRj+MsgXFRePlTv2QSyW4Gl8AlIzMhDo7Q32IiORyxD1NA6l/H2RkZaGVg3roFuLxhzmMG+WH9duRYZajT7MK0qnQ2qGAj+u2YLvJ4yAv9dzAJehVGHiD7+ia/NGCPLx4l57WU0oEGL17v9Qu3J5/oLNPQOhx4a9R5CuVELyzPsue4AAkEuk8HB1RtuGdXIVE0kMu4ZR89ahdOPOGFjPH0mpGQw9cSDJ2h8798PHzRVdWzbmQPLq/YdISknFR/17ws3ZiaOqJ9ExGPv9EnzYtxscn4VQxiYkY+2u/fhj9rRsoGlI/ueQL8wG4boM8rlZpPCGRqPF/nMPkJSmzAX5NFod5m84ibgkpnMm5BvWpS7+925rkyGf7OgpOP25GfG/z3vpTRekpsF95rx8K0XlHJw8eTTEj0LhuHkHEr//Hzw++gxJs6bCdW5ILqCsrl2dgz+HnfshvXCV5/RLG9ofXiMmIXnse2DsOHXIW/D45CskLPgSLvMW834ZfboibWBvCDQaeI6YzMN09Q4OUFepiOSPxxi8E/6Nu0LRsTUSZ3+c55yu85bwPIIJP2YCw5zN7cv5PFw3ZfzIAr8JMnPyKTHMopCvssU8+Zin78+btkOr1WDiwDdx8c59+Hq6IzQqBjUqlOXnv/0kDJVYARVWwEQoxJZDx7FxzyEsmT4OV+49QsjarahUJoh7maZlZOBeWCSWfj4J/l4e/DtEpdZg0GdzMe7t3mheuyr//cLs5Wvh7uSMCW/3AvMEzmoHzl7Cb1t3Y2i39vx7JNsDWQBcv/8YVcuW5r8cqV6hDMr4+xZoH2M6EOQzRi3L9CXIZxldX9VZCfK9qpajfZMCpAApQAqQAnkVIMhn4q0gyGeigEYMLyhcl8E5hVIFpVqF4TPnYd6U0ahSphRCNvyDmMQkjOvfExKxGN5uLtl4joGzRWu3wtnFCSN7duKQj3nCTJi3GN+NHwFPN9fsHSqUakz44Rf+8s3w3r0n4Qj290FMfCL0QiGcJGL0adcK/Tu04mN4uNsL52Pj2M+y/pqYkgpHuRwi0TPPQqEQf678FWuuJuKbj8ejopMW52/dhZuzM7YcOArmjfdmu5ZgwG770VNo16guyrKqpVodfD3dEOyX6ZXDPAjHfPczGlStDAnz1gKgUCpx/e5DrJ7zCeTPvBYNyZ8J+eIx77CNIN+b7haBfPldNYVKg44TV+FJdBLvYk7IZ8T1pq4FKJAN+dYmWCZcl3nyDXjNYpAvJS0DY777Calp6VBptPD2dEM5f1/ceBgKL3c3/pzefRyGEb06o2+7Fhymsu+jncfOoEerJjh17RZ2HDuDL0YO4qkB7oSG49s/N+HnqWNw/WEoQjb+DalYAq1Oy8Hh6Le6olfrpvh6xSZ4ujrhw77dOeTLCtX/79xlbNh/BJ+/9zZW7T6AsX17wMXJEewXJu9/tRBlA/3x/bgRHPSZuxHkM7eixs9HkM94zYrzCIJ8xdm6dDZSgBQgBUiBkqYAQT4TLU6Qz0QBjRheEOS7GxqByT/8CplcDqVKxT1bGGhjHnjuLs5Iz1DA1ckBv8+YkO3Jxj7/ce0WHLx4De7OTnw3Wr0OKqUKIVPHwNfDPXuHWZ58U1j4r1iML39fjVmjhmLj/iP85ZmFtPVu0wylfL2x+8Q57D55DmqNNvulmq0lFYugVLOQzMx8WGGR0ejQuC4mDOyTmf8qKRTvzvkV3jXb4sd323HvGvZCv2bPQWzeexhzxg5D5TKlebjwscvX8fOmnfBwccSCCe9ng7usULsPvgnhkJLBA+ZVqNHokJqcjDXfTIfzs5C/l0O+UNt48r3pYTXId+DcfUxbsh/xyYrs/GQE+Yx4KK3Y9Tnki7cw5DN/dV32bK/dfQDpKg18Pdxw4dY9zB71DhJS0jD625+w5OMP4eXuiiEzv8e0of0RGRuHLYdOICklHSKhAD9M/AC3H4di+9HTmDlyEP9Fw93QcMz9YxMWf/whZFIJzzMpFovw3apNYKkFJrzdm9fN+XHd33B3ckTv15th0YZt+G7cSP6dxCHfviNY8b8JHBLOWLwSc8e+h3V7DyE0OobPm5XWwNxmJshnbkWNn48gn/GaFecRBPmKs3XpbKQAKUAKkAIlTQGCfCZanCCfiQIaMbwgyPcoMho/rN6M2WPexdhvF6N5neoY0KE1fvt7Nx6HRaJ6xXI8nHF03+581RsPH6NiqVI4dPYitAKgculAJKakwclBznNVNa5Zlefmq1+lIu+flqHAR/OWoGP9Wjxx/q5T5/FWq6Y4fv0WREIRWterCaFIiM7NGoKFgEbHxXPPweNXbnBvu/CYOA4Epw3pCxcnBw4KWZgve+H29nDjL/O7Ni3FwiPR+HTqOLwe7AqWu++bZWtRyt+H5wJUqNTcU/DWo1B8tuQPDOnaAet3H8CkIX3RsFrlbKCYrlCAQT42/3s9O8LFwYGHDUfHJ3DAWKdyeVQIep7LK6cZMj354jDvsC0gnwNCrAj57obG4a8D13MVQmAhjg2rB6F9wwpoNWY5B7Odm1Z6FoKdmbOR5fhj0Emr1WP9gauoVykAhnLyGXG9qWsBCjyHfHEWhHxVEOxufsgXFh2Dr//YhOa1quLq/Ufcs7h2pfIIjXyKyPgEDtRYvr2hM+fh46H9+LMZERuHwxev4cy1W/jp4zE4dfUWFv+1Ex0a1eWev9Hxibh85wEWT/uQh/ey5/b45RuY9fsatG1UF9WfVWJmv2xgefza1q8FvUCAiqUDULFUYC7Ip9bqeIjurN9XQSKVYvlnEyGxgAdflokJ8tn+cSfIZ3sb2NMOCPLZkzVoL6QAKUAKkAKkgGkKEOQzTT8Q5DNRQCOGFwT5WOGLT39ajjKBfrzARLeWTTg4ux8WwQtR1KxUFnKxBGOeQb5/jp7Cpn8PoWJQAB5FPYWDXI5+b7TBorVbUKtcMC/GcTc8Esu/mAIvVxckpKTig68XoW7FsrzC7sW7D9GkSkXcjoyGUChCGR8vXLv/CCPf7Ip2DevwkyWmpmHSgl9RLtAPLerUwOo9BzG+fw8s374Xgzu3Q8OqlbJDh1XpsRj++Y9wqdYaPwzrAJkAuB8eyaESy9OVmp6BifOX4IfJo/Hjuq0cIE4fNgBpCgX3IszK2cdCgRes3ozo+CQ4Oshw4/5j9GnXAiv/+Rd9O7Tm4X+dmtbHB727GEz8nwvy5S1RYYTFjO/au6Z1IR/boYEaKlwX5p3ZcdyfuBfJwGhmc5FLsGJGH4yc+zcS0hTZP+/dqgp+mtSVw11qllEgG/KtsRDkY9V1B1gG8rG7dPTiNX7Z9pw4hzSFiofkMhi/Yvt+/D5j3HPIN6QfKpcJ4iIyz72D5y5h0ZQx2HTgKE5euYn2jevyZz82MYmDuU+HDYCDVILLdx9g9tK1UGq1CPLyQP3XKmLkm10wd+UmuDk74sN+3cHyUma1nJ58rFDQ9mOnsWX/USjUarSpXxvv9XwjV65Qc1qVIJ851SzaXAT5iqZbcR1FkK+4WpbORQqQAqQAKVASFSDIZ6LVCfKZKKARwwsD+b79YwPmjR+JwTPmYtygPqhVqRwWrP4LnZo1RHxKCsIin2JMvx581T0nz+PmoyeY9k5fLNmyk1eTZPCLFctYOHkUWPjv7N9X88T2zOvucVQ0Pv5xKVbNnoZR34bg3a4deJ6sVnVq4MrdBzh68Sr+N3Iwgv18IZdJuFfdtys3cgg3Z/RQHl67bPte/D59PCKexuGjb3/CO93bo3eb5hxGntq7Hp9tu45pkyaiQyWvPEV5GcRjXoFLNm+Ho1SGb8cN52HIOZtCpULI+r/h7uqClnWq47s/NmJEny44cfk6D+GbOLAPRn21ELNGD0WFHFU5c86RDfkO2cCTr5b1Id/LruDFO1H4etURJKcps7t5uDogMTkjG5D6ujni61HtUdovb9VZI643dS1AAYtDPpaT723LQL6so6k0Goz59mdIREI0qVEFHZvUx9SQZdyTz5uF6/7ve0wd2g+v5YB8+05fQIfG9fDgcRj8fL1w5tptNKrxGph34IheXXjxnnthEfht806M7tuNz7dw8mg4yqRwd3HCd3/+lQn5+nbLBaGzIN+yz8bj70Mnsf/sJcx4721Exsbjk5ClmPxOX7RrWNtQcXCT7ypBPpMlNHkCgnwmS1isJiDIV6zMSYchBUgBUoAUKOEKEOQz8QIQ5DNRQCOGFwT5WLjuglWbsWDyKPT7eDZc3Vx56G1kTBymvzuAh7+FReWGfJfu3MdHfbtj5c79iIxPROem9bF290HMGT0ED8OjuMccg3xyiQTbj53B0QvX8OOUDzB45ve8ii7L2Tfu25/QsVlDjO3XHVKJhId1snyAbM4n4VGYMWIg9xZjoXQrdu7Db5+Oh0QsxJW7jzB14W9YMGk0Kvo4YPSsBUjzq4+lE96Ec2atjFxNpVFj26GTPD+fh6sr/vfeAJQJ8OUhubzIhwB87QyFknv97D11gefvuhcegeXb/sXyzyfhfngUflq/DctnTs5X+eeQ77H1c/LVckTIm55Wy8lXmOsnFgtf6tHEip4wTyhqllUgE/IpMGxNrOXCdd+uZpFwXaYMe66OXLyGldv2YMWXUzBhwW9QazTcQ5iF07LcmaFRTzF37HBULVeai/nPkVO8cFDD6pUxtm93jP56Eaa+248D/DW7D/LvAhbKWy7Qn+fuZCG8o+aG4Lfp43ilbdbmrcqEfAwAxiem8NydDjIpD9ddv+8I6r9WHmKRCCN6duKbZN8lf+7aB2e5I7q3asznNXcjyGduRY2fjyCf8ZoV5xEE+YqzdelspAApQAqQAiVNAYJ8JlqcIJ+JAhoxvCDIdz8sEgvXbMX8ye9jesgyfPR2bw7hdp04iztPwhGXmIIyAT4Y+8yTj4Wt/nvqHF6vXxtHL10He5Xt1bY5Fm/ajj5tmiEmIRmHz1/GH7M/5pBu2sKl+GzkIPh5emDgjLlITU1F306vo2Pjevjfb6sQHfkUrh5uKOvni55tmuJReDT/64mrN7FwxXpopVL4erojZMpo/lLNQOC/py+gZd0auHryX0zfcBrjp0xB93Ju2V5i7AWbwb3ft/2Lw2cuolf7lujVqgmu3nuEheu2QqlQwj/Alyfzb1q9Cto2rIP/zl1BjQrBPHn+sq274e/jjfpVK/IwQZaXr0pwKXwybACv3GmoZUO+gzaAfLXtD/IZcUWpqwUVyIZ8qy0E+Vi4roUgH/fCvXwDS7fuwoJJH3AP3IcR0dhy6DhOXbmJX6aPg7ebKwZ9+jWmDuvP8/WxdvjCVaz8ew8mvvMWvlz8J+ZP+YADvaxw8lFfL0LNimV5kQ3mORyTmIz3v1mE14L88eDOA+ghQKpWywv1OIlEyBAK4SKXYfnsabywx+b9R9CmQR3uSfxiS8lQ4Nrt+/hi1DuoUCrQrJYlyGdWOYs0GUG+IslWbAcR5Cu2pqWDkQKkAClACpRABQjymWh0gnwmCmjE8IIg36OIaOw7fR4jenXms2bnqNPrER4Ti9/+2oWhPTpmF5w4f+senOQyVCsXjLCnsXB2lCMpLR0ZGUq8VrY0UtIz8DQ+AeUD/XH94RPEJaWgdd2a3CNn25GTqFq2NCoHB/FwNgbMWMhc2NM4tKhdDRIxy5H3/HCpGQoeRvtmu+aoHFwq+wO2R60qBb+sXI07Kh98M6oPHETPBx48dxl3QsN5fq3qFcrAQSbLHsu8gB6ER+NOaBhS0xXo3aYpT8DPfv7rll0I9vdFg6qVEODjCVYm4tyNu7gbGoYuzRtle/m8HPI9sr4nH4d8XnblyWfEFaWuFlTgOeSLsZwn38DqFvHkS0xJxe7jZ9GtZWO4ODlmq8TCd2MSkhDk48WftdiERHi5uWZ/dwF6XoH3/M273JvPzSnTOy+rRcUlcO/dIG9PDv7ik1Lw+7bd+LBvD54yIOubhH3G/14g4N9XYpGQr3v13kOUCfDLLtjzovlYVW53Z2f4eJg3FJ0gnwUflEJOTZCvkEKVkG4E+UqIoemYpAApQAqQAiVCAYJ8JpqZIJ+JAhoxvCDIx15kRQIBf+k11IRCVslWl51jigE25v2Ss7EXYUOjcwLDzHflvGOfvUPnm8OKecsYCutke2CJ+SEQQvyCRw3z9uMgMB+vu6y9sH3nPDervskKduQ8H+vD5spPnywduCffzVjMO2gLyOeEkLcI8hnxWJSYrpmQLwPDVlkS8tVAsIf5q+syI7GKzOyZLErL7/smD5TT63nl3cKuU9h5i7Lnl40hyGduRY2fjyCf8ZoV5xEE+YqzdelspAApQAqQAiVNAYJ8JlqcIJ+JAhoxvCDIZ8RU1PUlCnDId8OGkK8vQT66oHkV4JDvvoUh3yDLQT6y6XMFCPLZ/jYQ5LO9DexpBwT57MkatBdSgBQgBUgBUsA0BQjymaYfCPKZKKARwwnyGSGWCV0zIV8M5h18aINwXSeE9PWhcF0T7Fdchz6HfNGWC9cdVBPBHg7FVUK7ORdBPtubgiCf7W1gTzsgyGdP1qC9kAKkAClACpACpilAkM80/QjymaifMcMJ8hmjVtH7EuQrunY00nIKWB7y6bBiUC2CfJYzYfbMBPmsIHIBSxDks70N7GkHBPnsyRq0F1KAFCAFSAFSwDQFCPKZph9BPhP1M2Y4QT5j1Cp632zI9x/z5Cv6PEaP1AO96zgjpJ8PXpKC0OhpaUDxUCAb8v0ZZTlPvsEE+axxWwjyWUPll69BkM/2NrCnHRDksydr0F5IAVKAFCAFSAHTFCDIZ5p+BPlM1M+Y4QT5jFGr6H2fQ7771g/XreOEkH5+NoV8+RVfeVHRwvYriiVYPRihELmKuDC7GKopk3Mf+fXJbw+sDASr9ZJPrZqibN1iYzIhXzqGWQzy6bBicB3y5LOYBZ9PTJDPCiIXsARBPtvbwJ52QJDPnqxBeyEFSAFSgBQgBUxTgCCfafoR5DNRP2OGE+QzRq2i982GfAdsAPnqWh/yMXh05X40Svu6wUEmwfnb4WhcrRSvUmqoSURCfLf6GBrXKIXmtYJ5OWatXg9WCbmwLT9AqNZqwebfeOA6nBykaFAlEL4ezth08Bp83J3xer2yuZfQ67HhwHU0qVkKPm5OeBSZgNeCvbP7ZKg0SFeo4ePhlMcpUyQU4ue/TqNSsBfa1S9f4NZZZeiv/jiCYV3rcK2s3bIh3x+W8uTTYcU7BPmsYVeCfNZQ+eVrEOSzvQ3saQcE+ezJGrQXUoAUIAVIAVLANAUI8qT/uk8AACAASURBVJmmH0E+E/UzZrgtIZ9Op0d8agb83JyQlKHEoeuPEejujPoVA7gXVLpSjTSlGgI9oNRokZSuQN1y/lh58AqaVSmF8n7umZAlJwgSAGq1lsMh5lHFxp+7FwF/d2feLSI+FY1fC4KDRGyMTCb3FQgE2HU9GvNsAvmcEdLfup58IqEAy7ZfwK9bzmLXj4Mx8Iu/0KtlVYzq3cCgh9ujqAR0nriaf+bn7QyxSIiE+DTMGNEGb7WpDn0BbnEpMVHoM307SrVshqVDqkP0zGLsfvyx6xL2nb6HmhX9kJyhxp0nsfD3dMLjqCTUreyPmcNfh1AoyLWvMfN2wM/DCRP6N8UbE1chwMsZAqGA37f45AxotTrsD3kXUrGIe+3p2GUDOEwcu2AX1BotlkztBgbxOKhkfbI6Ze1NIMCKHRcwd/UxzBrZFv3bsXOafNWMmoBDvnvpGPZHpIXCdXVYMaSu3XjyxaWkw9PZAex5fLEx7aMSUxHo4cy/O3I2ZldmP/Y9xCCvi4MUYqEQmmcx8OweqDRa/rPsu8q8OZHX7kYZyIjOBPmMEMtCXQnyWUjYV3RagnyvqOFo26QAKUAKkAKkgAEFCPKZeC2ouq6JAhox3JaQj21z3t+n0LBiINYfvgqFVoeawT7w93TBoFbVkZSmxLYzt3HidjiHJh1qlsWJW2FwkEvQq0kV+Lg4YN2xG/y07AWbNfay/SQmCSPa10HjykFIzVBh0Pwt8PJw5p/HJqThz4k94e4kN0Il07s+h3z3rB+uW9fFapDvSXQiSvm4QSIWYvmOizh9Iww/jOuEvjM24NsPO+K1Mt44dysCDasEZoMWxlv6fLIeUQmpGNixFvq0qorpv+7n3nI/TerKPeZe1hjO3bpuJyZseoBlC4ajfTmnbFiWkq5CbFIaRn27na999mYExCIB3ulcB3/svIRl03vC3UWOVbsvoVvz1ziQS1Wo8N2a43B3lsPDxQGHLz7E1IHN4SyXcRi4//wDpGQosXhSFwiFQmw9chOxSRnwcXPkcHLp9gtgwGVkj/ocDF1/9JTTnqmDmmd7JrJ1Vuy6iFW7LuH3T3uicrAXft58BkKRkHv1MY9Aa7TnkC/CgpCvnk0hH4NuDMwxxvq/dYfwRu3yaFw5EDHJGXgt0JNrvv7odVT098DRm0/wODoJQ9vVQmKakgO7FlWD8fVfx/j42JQMPE1IRfOqpRAel4IP3qgHL2cHfLbmIFpWL4Oz9yLg6+7Mv3fYvZZLxBjfrSEcpBKLm5Mgn8UlLnABgnwFSlSiOhDkK1HmpsOSAqQAKUAKFHMFCPKZaGCCfCYKaMRwW0K+xzFJuPQomoMQBu8kYhFcZGIEermic70KuBeVgL2XHuBuZDzUGh2qB3nhZkQcqpb2Qbf6FdGgQgCHLgzsrThwGWKxiMNB5pGj1em4F1WaQoURi3eiWrAP98Jic/36QRfIpbby5LMB5GOFNwb4WyUn3+e/HUCNCn4c1jFPvpM3wrDwGeSbO6YDAr1d0eS9XzBhYHOM6tUAKo0On/z0L8oGeqB/x5qY8uMeODnJEBGZgGUz34KPu2OBtzk9Ngq9J29Aapma2P9FWzjk4GMMyCz+6yweRCXg8LmHEEnFaFQ1EFFPU6DW6dC1eWVs/PcKmtYpw8OJa1Xww6mbYfj76G3u7dewaiks+/scpg9rjcv3orHn5F10bFge5YI8OcRjHou//n0eWw5cw8g+jbhX36o9l7kH15BOtTkYWrf3MjxdHfHLtO4c9sUlZ2Dp3+dx9W4kvhnbES6OMu59mpyuxJwVh7mH4Rcj2qBl7bK5nFQLFKIIHUoC5GPfBesPXsWTqHgcfRCNJmV9IZeI4OTsiPc61kVCqgITl+9FldLeHMKKBAI8iUtGcpoCA1vWQJ3yfth0/AbO34/mXsY3Q2PgJJfijTrl0bZmWVx5/BTJGUos2nEGFQM84SyX4uzdCFQN8sSozg1QOdCrCJYxfghBPuM1M/cIgnzmVvTVno8g36ttP9o9KUAKkAKkACmQUwGCfCbeB4J8JgpoxHBbQT7m2Xbg8gNsOnmLAzf2ch0amwSNRo8aZX1RyssZozrWx6KdZ7g31cnb4fhpeEdMXLYXUrkE/ZpWRf0KAfykDLT8efAq96Ia0LJarpBHBvmGhWxHOwZMIMDRm6FYOqYrZDYJ143CvP13bePJNyDAKpCP6d1tyhr8PLkbzt4Mzw35PuyInSfu4NjFR9j49QBu99PXQxERm4Jerari2v1ozFp+COGxqSjj74r3ezZAjfJ+cHGSQSoWGgyxZCG0Ozbvxbh1dzBn1jAMrOaYp7DG6ethmL38EKQyMfQQICI6CVIpg8nOWPFZH7QYvRQhE7qgRe1gDuWYE92YebugUqoRl5KBe2HxWDSpC87djMDBcw8wZXBz7Dl2B6P7NkH5QHf8zmDmxUdY9nkf7oE3/oddYH6lIRM6c4++qSH/cm+x78d2hFajw6wVh7B8+0X4eTjCVSqGSCaBq6sD3Jxk3Es1LjEdV+9E4uSy9+EolxrxNBvfNRPypWHYynALevLVR7BnwbDW+N0XPIJ5020/exehsclQa3XYd/E+2tctD7lEgsS0DMQnpWP24Ne5196qQ1dw6MpDvNexHvcGTkpXYmb/llCoNBi4YBv6taiGEzfDUM7fHWExSTw0d0Cr6ngcm4z1x27ARS6Fq6MUCalKdKlbHhsOX8WCkZ1Qytu14I2aoQdBPjOIaOIUBPlMFLCYDSfIV8wMSschBUgBUoAUKNEKEOQz0fwE+UwU0IjhtoJ8bIvsJXnJvxdQs4wPUjOUiIxPxaWH0ZjauymuhcZwDxvmidW/ZXVM+eMAHKVivNe+Dpbtv4SQEW9wqJcf5GPegTHJ6TyP39ytJ/Fhp0yvq2UHLvOcXP2aVUX1YB8jlDKta2a4bvGHfKywxoxf9uPynUj0blMNp26Gc0++fp9twOg3G2PiD7tx4KehCPJ25dCOeVveePgUH/2wCwFeLjzHmVgsxMx3W2PU9ztwPzwBbs4yOErE+HfRELi9EGYtSE9Cv6mrEe5aBqe+6w6N9nk2NTb/L1vP8vnnf9QJ7T9agYY1SqNMgBvqVQzEip3nMb5fU/Satg6HlwxHkI8LUtKV2HzwOr5ZdQyv1yuHD3rWx6jvdmDL3AE4cukxth28jgUTOkOrYzBQgDJ+bli64wK2HriO8W83B7uSS7ae5WGeY/o04pDv923nUK6UJ4d8Go0OOp0Oa/Zdhb+nMxpUCeJ92X/Yfy/ciUQZf3e4OEgQYAU4VNwhH3tqGehj8PXQ1UdYvOc83qhXgef7ZN8RE7s3xr+X7mP1watoXi0Yf5+9g7QMFU8b8M07bSGTiPg93X3hPn7be57DWhaKKxYKMKRNbbzZtAoP/56+5hAaVQzE6TvhuBMZzwvMJCWm4fdxPRDsY52CKgT5TPuONsdognzmULH4zEGQr/jYkk5CCpACpAApQAoQ5DPxDhDkM1FAI4bbEvJde/IU87adhJuzI5ylEkzv2xzTVx/kHjRBns6Y2b8VboXFITYlHbfC4/DoaRI61SnP86G1rVU2G/KxvGhrD1+FSCTCgBbVsOfiA1Qr7Q0Zy88Xl4SvNx1Du1rlUc7HDX8cuooBLaujUaUAlPVx56DGGo1DvmuRzzz5rLHiszX0QO+6bgh52zqefGzVU9fDMPrbf/BmuxoIi0nmkO+tzzZCoVRjXL8m6NHiNe5t9yQqCSt2XUBqqhJ7zz+Ep6sD9+pzkInh6eLAczIy77bP3m2FxtVL8RDJXE0gwNGd+zFs2XWM/3ggxjX2zlMw4fbjWMz47QCHOhExKSgX6IFbj2IQMrkrHoQnYP3+q1Co1Dj003uQSUX499R9zF97DO5ujni9blmU8nXD9F/2oXntMhzu3Hkci8bVS3NvP5ZrkIHmRZtP48LNCHzUrzHP0Tdv7XF+PpbHj4GXH1YfQ+Xyvpj5XhtotDoOnfafe4DZyw5h7JuNMo+kBwQiAZb9cwHVK/ji+7FvWOWSZEO+FWFQvVAYxCwb0OqxYmgDm3ny5TzDzdBYnh6gYaVAzN96AqM6NUCtcn64+jgay/ZdRpVSXjzM9mlKOsr7eqByoAdGdqjLvX5P3g7DnfA4HvIvlohxOyIOPRpUQv3yAdh98T5WH7iE0v4eKO3tygsIsfQCzNC/ftAZfu4vzylpFp1ZgQ+9HtUDnRDgJjPXlDSPkQoQ5DNSsGLenSBfMTcwHY8UIAVIAVKgRClAkM9EcxPkM1FAI4bbCvIx0LHnwn2U8nZBaoYaBy4/hEKr5QU0WLGEUp4uaFqlFB4+TeQefwz8ZajUvEpuTGIaAr1c4OueWZVXyF69n7E6BlfY3B5OckTEpSI8NgmdG1ZCtSBvCIRAWFwK5m85iU/6Noevm3Vevpk5GOTbeS0S8/ffyd6rEWYqetdsyBdolXBdtlGlSoO9Z+4jLik925Ov97R1eL1BOUx7p2Um02KOa3oWPJvZGF/ae/o+Fm44gZ0L3uHhucPmbEXFYG9MH9KSw7EXmwAqDB6/Ag8cSmHHnK7wyCfNIvMWHDrrLySkKHjuvwyFCks/7cXDifv/bxM+GdICo3s3fLYnIE2hxLQl+1GznC/3SCwT5Ill285j+YxekMlE2Hf6Pm6FxuHP//XmYeYsl56zg5TbmBUcGbdgF9huQyZ24ftm4Z45c0Cy+3nw/COEbD6FLV8PyD4W8/56d85WVCnrg6kDm1ml0m4m5EvFMAtCvuVDG6CMp/WetfweFlZ849jNJ9h49AbPnfdp3+bcm+/4rVAcuxHKvUgjE9IQFZeMb4a0w/l7Efz7aGDrGth1/j5O3AqFQChEoIcTrjyOQZCHMyb3asJDfT/4eTsqBnlzEM28/NgvJIa1r41bobH4qGtD7rFq6UaQz9IKFzw/Qb6CNSpJPQjylSRr01lJAVKAFCAFirsCBPlMtDBBPhMFNGL43eh0PElQZsMWI4aa3JUBhqxXXx66qdVl/rNez8Pdsn3sGBV5sfEQx/x5GfuMVeRlRTlefL1mL8NsPev48GVunDkMrjnzBEuPP7R+Tr56zJPP8pAvKj4V4U+Tud4ikQD/HLmFS/ejMeXtZvhsyX6MfqsRygd64p8jNxHs746hXepw+zBDHL38GHNXHsHkwS14UYQgHzeM/HorpgxuiY6NKxgEXndOHEOP+ecwcuyb+LhtaeSI1M2+LQzCsXtw/FooFm88BQdHGZ5EJ6Fd/XI4fysCvp7OOHb5Ma98275BBTg7SrH39D1sOnQDOq0Obs4OGPtWI7z16Tp8/1EnSCUiHL30GCkZKvw8uWueaykRCfERh3x6hEzqyu90HjjJIN+Fh5i1/DCmD2mVXVyDeZXOX3cCreuVxccDW3AIaunGId9dBvlCLZOTT6fH/Ldqo05pd0sfpVDzs/My2Hfidhja1yrHvd9iktPg6iDjHntPYpLxOCYRLaqWzqyELADuRsTj2M1QtK4ejDK+7vyXDqyYx74rD3nxH08nB+69V7e8PxykYl6E415kAppUDsoMP7dSpWQGLOsFO8PT2bJ5HAsldAntRJCvhBo+n2MT5KP7QAqQAqQAKUAKFB8FCPKZaEuCfCYKaMTwmFQVLoemZr7QUrOYAgzYfLL1Cs49SbTYGgYnZp58DPINDLK4J19iigI/bTkDP08nfp/Y/1hhDAbLGLTlEFcPnnOPebi1rVeOe0pN/+0/uDlKMXdUe/h4OmH93qv4asVhlPZ3x6qZb8LbQIVdnUaJoROX4oreHzu+64PSjnnvL7vSB84+wI8bT6F8kCc+HtwcHs5yfDhvB9Iz1Jg/vhOC/dxw8MIjTP1pL/q1rY7JA5thx/Hb+HL5IXg4O2Dtl29xKDhk1hYsm94DUokY+8/cR2hsChZN6GwQ8o2dt4MX9pg/rpNhD0TmxXr6PhZtOInJbzeD/tnWWd64H9afQPuGFTGub2PrQr7lTywD+fR6DGtaFu80LWsVz0TrPlz2tRrzIGxUzhVySY7y0va1xWK/G4J8xd7ERh2QIJ9RclFnUoAUIAVIAVLArhUgyGeieQjymSigEcNZGNn5RylIVbF6oNQspcDZR3H47O+r0FjeOSv3ETjkc0XIwNIWh3xF0S4xVQFHuSTToy9Hi01Kh7uzDGJR7p/zLgIgJToaX228hHot6qF/XZ98AZKWeW3yirmZJI0VVWCuc05ySa71GIBkIDKrMU8t1hh4S1eoeFXerDHpCjXkMhGELP7bQEtIzoCbi/yl4Fyp1vBCMC+ej1WAZYUcrOVnmu3Jt/yxZSAfAHe5BL8MbgAfZ8oVV5RnpDBjGDyv5CtHsJdDYbpTHwspQJDPQsK+otMS5HtFDUfbJgVIAVKAFCAFDChAkM/Ea0GQz0QBjRyertTi3OMUaKyQN8rIrRWL7jEpCkzaeBERyQrrn4dBvvrMk88+IZ8pgrwsXNuUeUvS2FyQz1C8sznE0AO1gtww9806kInJy8wckuacgwE+XxcJqgU6cXBMzXYKEOSznfb2uDJBPnu0Cu2JFCAFSAFSgBQomgIE+YqmW/YognwmCliE4RkqLW5HpSM+TcPDB+lVsQgi5hjCQkVZjqzTD2Px4/47iElVWjcXX9ZeuCefO0IGlbJLTz7TVKbRpirAnvODt1IwfOVjqPOmDzR1+ufj9XpU9HHG2LaVUTPIneeopN8pmCYv008mEiDIU4ZyXnKeZ5SabRUgyGdb/e1tdYJ89mYR2g8pQAqQAqQAKVB0BQjyFV07PpIgn4kCFnE4yxuXlKFFWIICaSrdKw2FYlIVSExXF1EJ04YpNVrcj0nBtkthuB2ZnFl1w1YtG/IFv9L2tJV8xX1ddjNXnYrFjL8isnMDWvLMAr0eVQLc0Ll6ACr4uECcs8COJRd+ydzMIzTQXQ5fF7mNdmD8shKRAN4uEvi5SHklamr2oQBBPvuwg73sgiCfvViC9kEKkAKkAClACpiuAEE+EzUkyGeigGYYnlnY09oJ5Myw8WdTTFl3CQv23bG+9xyTjEE9zvXswCWSh+u6I2QwQT7z3a5iNJNejzGrnmDHpUTrweic3y328BWj1+Obt2riky5Vi5Fh6Si2UIAgny1Ut981CfLZr21oZ6QAKUAKkAKkgLEKEOQzVrEX+hPkM1FAGo4p6y9h/n4bQD570z4b8pUhTz57s40d7CdVoUXzWdeRoLIH2mYjQfR6zO1TE9MI8tnIAMVnWYJ8xceW5jgJQT5zqEhzkAKkAClACpAC9qEAQT4T7UCQz0QBaTimrL+I+ftvW9+Tz96055DPEyGDCfLZm2lsvR/mbLryeAw+3xJmlVBdW5833/U55KtNkM9uDfTqbIwg36tjK2vslCCfNVSmNUgBUoAUIAVIAesoQJDPRJ0J8pkoIA3HlHUE+fg1YJCvgQdCBpclTz56LrIVYDUaboRnoM/C20jTlGAvPv6MMMhXC9O6VqMbQgqYpABBPpPkK3aDCfIVO5PSgUgBUoAUIAVKsAIE+Uw0PkE+EwWk4Ziy7gLm77ttvTxj9qo5h3zMk48gn72ayBb7iklRYeDie7gdnUHerlmefAT5bHEVi9WaBPmKlTlNPgxBPpMlpAlIAVKAFCAFSAG7UYAgn4mmIMhnooA0HFPWncf8/7N3HtBRFXsY/7Zvem+E0HvvVToIqKCCWEAQRAVRmnR4Kk2KVAFBpFhpKgJKtdCl9w4hlCQkpPdk+31nJmyySXaT3b3JlmTmnHfkZad+M/fu3t/9l7/uMIChh3zDajBLPnZd0JwwjxOVGLT6DmJSVez6IGeCQL7XmmHaiw3ZCWEK8FKAQT5e8pW7xgzylbstZQtiCjAFmAJMgQqsAIN8PDefQT6eArLmmLztAoN8FGAQSz4/rGaQr0JfFSIhkJKlwfIDT/Dr2URkKHXPMkBXaFlyF58H+RoxMZgCvBRgkI+XfOWusb0hH8c5dygGAYkrwQpTgCnAFGAKMAUcRAEG+XhuBIN8PAVkzTF5qx7yVXAxOOCVVn746u0a0OoquBYVaPnk0U6l1iEyWYn7T3Nw7E4ajt1KQ1yGmsG9wueAQ64l30sM8lWgS6RMlsogX5nI6rSd2gPy5ag4xKXpkJ6jg9KJ460SvOciFcDPQwQ/dyEkIqc9BmziTAGmAFOAKVBOFGCQj+dGMsjHU0DWHJO3nGeWfM/OgRgcpLlGfaxUFAW43P0mz3gasmbyxMSsIozvPrHkG9ScQb6Kcm2U4ToZ5CtDcZ2wa1tDPqUG2H4qC98fy8TTVB20HKBzUms+YsUnEwNNq0gwto8HWlWXQixiln1OeBmwKTMFmAJMgXKjAIN8PLeSQT6eArLmmLzlHJb9dZuBDXYWmAJMgeIVoJCvBaa91JgpxRTgpQCDfLzkK3eNbQ35bkSpMXRdEmJTtOVKy75NXfDlYG8EeArL1brYYpgCTAGmAFPAuRRgkI/nfjHIx1NA1jwX8h1ikI8dBaYAU6AEBfSQrx+DfOys8FOAQT5++pW31raGfN8dy8DM7enlzmrfQy7A7kkBaFhZUt6OCFsPU4ApwBRgCjiRAgzy8dwsBvl4CsiaY/LPxJLvFos/xs4CU4ApULwCJCYfseTr14QpxRTgpQCDfLzkK3eNbQ35lu5Lw9K9meVOR4mQw59TAtGsGgk8wgpTgCnAFGAKMAXsowCDfDx1Z5CPp4CsOSb/dAbLDtwEhHaK4ULGZTHQ2ElkChRVgONAYqj7usvgJpXY/zLhgPF9GmJkt7pOs1vk9iITCyGy1/3NaZSy7UQZ5LOt3o4+mq0h35K9aVi2r3xCvr1Tg9C0KrPkc/Qzz+bHFGAKMAXKswIM8vHcXQb5eApoZXMSqF+h1iItW4OkTDUUGudNx/ogPgNPkrNtDhBIjOvYtCycux+Hm1GJSMxQgGOwz8oTyZqVLwU4uEpE6FCnEgZ3rIsgbzfIxCKaE8TehXOESVggArmlSIQCBHlKEeYjg4uUpZ60QL4yq8ogX5lJ65QdOwrk83IVItjL8ePZkd9PjxM1IAlEDAux5GOQzykvATZpB1RAc/kYxM27OODM2JSYAo6vAIN8PPeIQT6eAlrTnANuxGQiLkNNWzvZM681Ky7zNhzH4e9rkVi+7xLUTprhrsxFYgNUGAWCPVzw9Xvd4O0qrzBrLuuFkhcz5F5dJ8gVoT4ydt8ua8FL6J9BPjtvgIMN7yiQ77W2Llj4hreDqVN0OlkqDq+vSsK9mNzfofrCIJ/Dbx2boJMoQACf8rt5kI34lIE+J9kzNk3HUoBBPp77wSAfTwEtbK7U6HA5MgPZKue13LNwyTatfi82BTO2nEBqTsEfrjadBBuMKWBHBar5e2DFO13g6Sqz4yzK8dAcUDvIBWG+DKDac5cZ5LOn+o43tqNAvrc6uGLFUB/HE6jQjNJzdOi3NBF3GeRz+L1iE3Q+BfSATz9zBvqcbw/ZjO2vAIN8PPeAQT6eAlrQXMdxuPEkE4mZhfwjLOiDVS1eAeJad/DKIyz74wK0TCymQAVTQCIQ4PPXO6B9nZAKtnLbLpfcZ1pX9YC7XGzbgdloeQowyMcOg6ECDPJZdh4Y5LNML1abKWCuAoUBHwN95irH6jEFCirAIB/PE8EgH08BLWiekqXGpcgMCFjcOAtUs7yqVsdh3OZ/cSc2xfLGrAVTwIkVqB3khbXv94KQ3WPKdBdJeIBq/nLUDHAt03FY56YVYJCPnQ4G+YqeAR1nXg40BvnY9cMUKH0FTAE+Bvos11qxbjq0ty9A4OED+cSvIPSvZHknADSn90O5bbnV/WjvXIBi42w6tvy92RDVa2X2PLjsDChWT4buSQQglZvd3rCdpOsASAeMger3tVAf/R3C0JqQj10KgauHyXnotZO99QnE7V/Iq8dXC7MXXkoVGeTjKSSDfDwFtKD5g4RsPExUMMhngWbWVCUQ9ccj1/D9sZss6641ArI2zqkAx2Fgmzr46IWWIBCKlbJVwMdVjKZh7gyolq3MJntnkM9OwjvosM5iyZej4nDxgQqn7yuRoeBQN0SMHg3lCPbml9DnfIQS5x+oEB6rQb1QCZ6rK0ODUNMZ1Rnkc9CDzKbltAqUBPjKO+grALT0i5XKIRsyBeq/tuaCLmOlEPwy2k8xp6IwyCpclS/Y4gP59GBOPyc9sCvpkFsD+cg8Vb+sgmzMIqh+XUUBKdGGFM2V45B/uCgPFIrqt6L/39ELg3w8d4hBPp4CWtD8ZkwW4tJVFrRgVa1RgEC+vRfvY/kf5xjks0ZA1sY5FeA4DO3cECN6NGWQzwY76OkiRgsC+YQsdZIN5C4yBIN89lDdccd0BsiXmq3DvF3p2Hk2CwqDsMHV/EVYPNgHXepbHkdVo+Ow8UgWVuxLQ1pO7v4QQ+5ATyE+G+CF/i1dIBEVvUcxyOe4Z5nNzPkUMBfw6VdWHmP06cEUl55MLe8oaIq4kQ/5Ep4UsGTTJcZAsWI8OGVO3t/1QE6vkzEYZQjOzLFqsxfkM1yLuF0faC4dBVQKCt4MreuMnXZrIJ/eeo9oRgqBfJI+Q6H5by/V2BC2mgsb7X0lMsjHcwcY5OMpoAXNGeSzQCweVQnk238pAkt3n2WQj4eOrKmzKcBhaKeGGNGTQT5b7ByDfLZQ2fQYDPLZV39HG93RIR8JI7Lun0zM35VeRDoC5ZpWkWDNCB/UCpKYLS0x2D54NQef/5aGyKSiUYjD/ERYOdQH7evIUPhdBIN8ZsvMKjIFilXAUsBXXkGfpZCvsIWc+shvFEzRFxV+IeCSYum/9SCP/DvP9dXg78W5rZI29oB8hoBPD/VKsggkbVR7v6OAlKxJv1ZT7rpU7xXjIX1pBIWGev1FjTtAd+8StA9uQtJ1ILQ3TkPUqB3EnV/JhaoZhUJZWeBGbOtbAYN8PBVnkI+ngBY0Z5DPArF4VKWQ7+J9LN19xrzgNDzGYk2ZAg6jALXka4QRsLd53wAAIABJREFUPZsxSz4bbAqDfDYQuZghGOSzr/6ONrqjQ774dC06zn6KjGfWdoX1c5UKMKaXOz550bMIkDOldXKmDgv3pOOnk1kmt2NEFzdq0eciLWjNxyCfo51gNh9nVMBawFceQZ+lkK8wfCNgS/nt/6j1GYl7V9iqz/B8GLNEy4NoKoVFR6mwNaChRRxxaTUG50gdXXSE0ViBeZaGRuBZnvViRkoBi77Cfxc17VQi5NNePUFjDZJYf7KhU6E+uMWkSzSJayju+BLUB3+CXju9vo5s1ccgn0VHuWhlBvl4CmhBcwb5LBCLR9VcyBfOIB8PDVlTJ1QgD/I1Z5DPBtvHIJ8NRGaQz74iO9Hojg75rkep0GtBPLFRMaoq8ah9s4Mr5g7yhpvMvBAAlx6qMP7HFIQ/1ZjcqeqBIuyfEggfd2GBOgzyOdHhZlN1SAX4Ar7yBvpKjMmX8MRofD5T7quF49nlHQITlmemLOVMWfIZS2RhuAa9q3Dhfsk8aCIOlSIPmJG/GYI6QzdjY2BPDxINAaPhfGQjP4dy0xwK7UxZ8il/+IJaPhqOVXgPDLUtDC/14zHIZ/HtRSXgnCTyOYN8Fm+u1Q0Y5LNaOosa5kG+308zSz6LlGOVnVoBAvm6NMaIXgzy2WIfGeSzhcqmx2CWfPbV39FGd3TIdyNKTSGfqZRIYqEgF/K95gVXMyEfSbYx7scUPIwv6qqr358QbxH+nRUIXwb5HO3Isvk4sQKlBfjKE+iz1JLP2PYbAjH95/rsurrwK7mWa/pSCPaVBuQztAYszs22MKTTRd6l4E8gcyli3Vei9d6zmIR58BAwGj+vAAR8axIU62dR11tjIM9QWwISJc8PhnLLEgom9VBQ3585MQLtdakySz6eyjPIx1NAC5ozyGeBWDyq5kO+/xjk46Eja+pkClDI1wQjerVglnw22DoG+WwgcjFDMMhnX/0dbXRHh3zJmVq0mRWHTJVxzOcuF+Lj590wro/57rpJmTos2JOOLcW563Z1x2evejJ3XUc7sGw+TqtAaQO+8gL6SoR8prLrApAOHAPNmUN57qYlWZcVds0l9UUN2uRa2AEFEnxYYslnzNXWGDwsziW3sIWgPnZeYSBn7ALQw0OSqEMXFW7Skk/cuidUu9fnxSukMfzWTc9NttF1AHRxkXnxDQuPo4em+sQo8vdmU/doRywM8vHcFQb5eApoQXMG+SwQi0dVCvku3MPS3/9jiTd46MiaOpsCHIZ2JZCvpUWQjxida7RaSMRigOPwOC4eVYODCixeqVJDJBJCLBLRv5NrLCk1Hb5eHsWKRJzOtDod1FodZBIxbfc0MRlBfj5F2ul0OkTFJ6JKcKAJhzbz94OMQ+YsFgshFAiRrVDQeXi6uhaxpEnJyISbixxSsRixSSkI8PbMW2dxIzLIZ/5+lEVNBvnKQlXn7dPRIR9JkrF0XzqW788gt9kChSTeaBwmxap3fFCvktjsTSD97LqQjTk70xCXpivSLtRXhK+G+aBDHSmEZBCDwtx1zZaZVWQK5ClQVoBPP4AzZ90tEfIlPIG4RVdob54tmFyiUNZdw+NmSdKM0rDkM+ZGa6xfQ8hYGEjygXz69Qr9K1EZiBVgEXddI5+R+Sh/WgTZ0OkU2OnXQaz0SFEf35Mnq464TQ8cQ5N8CDx9IR+7lCb6cMTCIB/PXWGQj6eAFjQvS8in1Wrpw6v+IZw8MJOHWvrgXqiQz4TCgvFZDKuQn4KmXEpIPa1WRx+eC/9QNVeKkvo3tx9T9fIg386TzJKPr5isvfMoQCz5ujbFiOeNQz5yTUfHJ0KpUtE1keswITUD96OicT38Ica++Qq83Fwx7NPF+OC1fujbIf/N3p7jZ3D8wlVMeed1hPj7QCqW4N3Pl6J/tw7o3b4lvSdIpRLaf45SmadZTEIy7j2OxrX7D/HpyMGQSsT4aOEqDH6xJ17q2AY6g5tITEIS3p+3AiNe6YPOzRtBrdYiMi4ebRvVK/KASgbgtCpExSdDJ5JDo8qGAAJwz+5cJy/fRGpmFlxlUrz7Sh/sP3kOW/f9ixVTP0SIny8FgKQIhQL8dOAwrt2NwIKP38X8zdsoIJ054k08iolD5UB/+Hi6Gz0DDPLZ99JgkM+++jva6I4O+Yhe8ek6jN6YjFPh+fdI8neSdGPRW954vZ2rxbJqdcCULSnYcTob2gI/3DiacOP97u6QkIB/hQqDfBZLzRpUcAXKGvDp5XVW0Fci5DOw5CPwSVi7Gc32SgrJKKsHW4bHzFjcPFPHkG/iDUOLO0NwZwzyGca+K5y4ozjIV3juhV1ljbkrF4Z8+j70FnmGuhnOq3Df5PxyKfHUAlCfvdgwnp8jXt4M8vHcFQb5eApoQfOygHyZOTlISc+CSq3CnLXfY87H7yIzRwGdjsPqrb9j4bj3EODjlTdLAsAu3bmPQ6cvYNybr+DIhauoGhKY9xBNnrnDo56gX6e2ED2z2jFcIoGJM9Z+j36d2qFzs4b0kZo8FJN+SSFtthw8jDpVKkMuyQWMAqEQnC73LXOOSo2zN+5gRL9ecJHJLFDP/Kq5kO8uljLIZ75orKbzK5AH+VqZtOS7cu8BVm7ZCX9fbwT7+eL8rbvo3b41IiKjoeE4PN+2BU5fu42pwwZRIEeKWCzCR4u/Rr2qlXH5djimvfsmRAIh5m3ehqrBgagVFoK//7uAr2eOw73IaKzathvenh4I9vfF1XsR6NOhFe48jEJGegY6tWqG+5FPMGXYINqvYVn60078e+EKWtSrRQnk/agYKBVKLPhoBBrUqFpkf8IvH8XEDYfQZcBQeKQ9wJ/HzuDFLu1w/sZd1KkWhsqBfth34hxGvtwbf544S//btHZ1+nJi456DuHgnAlKJCPEp6dBoNajk70ehokAgRFigP1QqFTxc5Fg49l2IRUVfljDIZ99LhkE+++rvaKM7A+RLytBh3A8p+PdmweyPJNHGimE+6N/CxSpZp2xJxdb/sopAvvmve+Hdrh5Gs/UyyGeV1OWqUQ55fkhJQUTEA6SmpqJPn96QSCTlao2ltRhbAT79fJ0R9JmTeEPSfRDUh3+FqGYjiJt1pjH29KCpuGy6xe1jcbHzSDtz3XUNs9UaurCashA05bLLx5KPzJdY4XEJMXTJxVnyCQIqgWT/1dcjwJS4BBsrRZKIkAzEJhKYlNY1Uxr9MMjHU0UG+XgKaEHzsoB8xIJmwtK1qFm1Mi5cv4N2TRtAoVTBVS7D/SexWD7hAwrgCIIjVjPEZePmw0jM3bAFP86ZgtU79kAHDr3btqDALik1Ayu37cJ3n0+Cr6c7snIUWLdzH3q3y/2c9HTm5l38c+o8Zr33NrQ6LTbu2o8XO7XDix1bQyQUYv532yERCtGzXQuoNVos3LwN4956FV4ebohLTMHPBw5j7bSP4OFm+Vtrc+SmkO/8XSz97Tiz5DNHMFanfChAIF+3ZhjRu7VJyEeuf3J9e3m4o1HNqljy804KtOJTUqHR6pCekYngAD+oFEp88fG7CAvyx+On8ZiwbD02fToR2w8eQeXgQPriYP2u/agWEoSz129j6fgP0KBGFWpJvGr7Hnh7uqFqSBDW/PIHQgP96X1Fx+mQlJwKPz9vkKfRxeNGItjPByKhADsP/4cDp86jRb3acHd1of1/t+cQvvhoBGqEBhfZH5FIiwXLVuJsijvWfjoa/gINhv5vMeZ/NBxbDx1BZo4S5IXEvcgnCPLzRUx8IjzcXdGybi18MmQAvSf+sO9f9O/UBr/8c4K+JBnRvzeW/rwTVYMC8UavzrgSHgE3uRzN69Yyej4Y5LPvZcMgn331d7TRnQHypWTqMHlrKvZdzikgH0m0MXeQF97u6GaxrOSlxaSfU7D9dDZ0BpZ85DcfgXwjurqXa8hHQJVCoYBcLoeLi3WQ1BzRiQdMejpxtdaV+VjmzEdfJysri76QIi/YPTw88l64m9PHnTt38e677yE+Ph7169fHxo3rERRUMFRHcf1cuHAR//33nzlDFanTr18/1KhR3aq2tm5ka8CnX5+zgT69FRqZP7HM08d8kw2ZAvVfW0HcRAk8Ux/5DbroCOoqSrLHmkr8kAf9jMAoU+DN2Nkw1+XXmKsu6c/UWKZcdvlCPjKmITA1lV23sIutfj6GyT8M3XbF7V+g8phap62vK3PGY5DPHJWKqcMgH08BLWhe2pCPAL4/jp/GiSs3kalQIDI2Dq5yOWqGVUJicir9b52wUDxJTIZWo8bLXTvi6PkrSEzPwKnrt1E7LBRxySkUCDaoXoWuJCtHiUu37mL7olk0RlWOUoXxy9ahT4fWCPTxegYPBCCGe+THJYnlRWJ1yURitKxfGzKpBAt/2IHKAX54+4UeUKk1GDxzIdbOGIdAXy88inmKeZu2Y/XkDyGXSS1Qz/yqBSGf+e1YTaaAUytAIV/zkiHf9t2Ijo1HiJ83HsYnYuKbr9C395t2H4CPlyde6dKe4nwfDze4yGUYv2QtwqNisWLSKDx88hRxyangBMCh0xdprLsgXx+4SMR4tftz1Gpv1bY9iHoaR+P1pWZl472X+9C4eIt+/AW1wyrh9Z6d6c3Dy90dnu6u+OP4GerS+8GAFyCTijHss6XIzlFg3ph30KxOTaPAMu7+eYxZvQvt+r6B6X2bQqHWYNjnS9ClaUNcvBuBIS/0QLWQQGQrVVj0/Q5MHDyAgkNidVzJ3xfxKWn4aPEaVPLzQaUgf3i7udEXIRwEuBsZDW93N1y7F4Hn27fCe6/2NRr2gEE++14tDPLZV39HG90ZIF+GgsO839Pw44msAvJJxAIM7+yKeYO8LZY1U6HDxJ9S8eelguCQBC9Y+KY33unsTn+vFS7ObMmXkJCIH374ETt37gT5t76EhITg3XeH48033ygV4EfA3qlTp/DNN9+CAC2NRpM3lpeXJ7p27YJp06YiMDDQ4n3j0yAqKorO6eDBg0hLS8/rSiwWo3Hjxpg0aSLatWtL4d+1a9ehNAihYTguAaRr1nyNGzdugrSdPn0aatc2/lKLtKtfvx58fX3zuvj1152YMWOmVUvZuvUntGnTxqq2tmxkL8CnX6MzgT495NPHeVP+8AW0ETfyM8U+g3zEZVSfJdeYyylZu6HbqjGX0rKAfHqwJvD0ybOQI3MxNZa+vqh2U0gHjMk7lvaCfHp4RyZCdBV3fAnqgz8VSM5R2KXZkTPrknUwyMfzbscgH08BLWhe2pCPDH094hGu339EXWSJ1Zy/txfqVAnFmeu36cN1Rk42zt28hyF9uqFelcpITEtH5NMEfLvnAGYOfwOb9xxCi/q1Maj7cxi94Cv069oBxDFtQI9ONG6fQqXCJyu+xVu9u9IH3+qhwVj202+YNvwN6m575sYd/LD3b0x5+zX6GbHkIw/zj5/EoW71MGg0Wvxz/jK6NG8MuVyG9MwsPI6NtwHku4Olvx5jlnwWnE9W1ckV0EO+Pm2KteRbsW0XhXgEuP125D+Mf6M/hVhbDhym1r5D+nTHsUtX0attS0Q+jceJKzdwLfwROjRtgJOXrmP8W69QyLd1/2E0r1cLLevVpnH4alcJpZZ9q3f8AU5AYJofjly8ipH9+9DYd8Sqz9/LE4N7d8WJqzfRo1Uz2kalVlPrAxJG4Pcj/yHQ1wcigQD3op6gY7OGaFqrOgJ8vOHl7gq5VEqC8WHVqhU49FSOFdNHoY6XBGqNBsM++xJjBvXH3pPn0LxeTTSqURXZCiVWbtuN0QNeoDEDr997gLdf7Enj7V24dRcSqQTHL16n66CWzkIBDp+7jDpVK6N3u5Z4rmnDAnEDDU8Ig3z2vV4Y5LOv/o42ujNAvhwVh1WHMrBif0YB+YQCoGtDOTa971skC25JOl96pMb0bSm4FpkbZ1RfJCIOi970xpDnjMcUdWbId+7cOQwePNSkNK+++grmzPkcrq7We4tkZ2dj2bIVFCaaKqGhlbB580bUrFmzpG0qlc/JS6p9+/bj889nF4B7hTtfuHABBg0aSF1x33tvFK5evVoq4xcGc+Ud8tkb8Dkb6NMDJOKKS9xIKXQqBPnyrPqexeczBvAMAV/heHd6TYqz8it82M215DN1kVgCFEkf9oJ8ZOwiLtMGVpCGgI9k79VcOgpDq79SuUmUcicM8vEUlEE+ngJa0Ly0IR/5wr9x/xF1myOg7t9TF9GtXQvsO34GYcEB1LKGPMymZ2VjwlsvU8s74q534XY4Zn3zA2qEhiA5NQ2hQQH0gZhY1LRrXA/J6ZkI9PPG2Nf6URe+T5avpw/28zZtxZJx72HfyXNIy8rCtHfewPrf9+NWxCMsmfA+BXxioRBzN29DrUrBeKtvt1xLvhkLsG7mOPqgTiz55m7aVvaQ7xyBfEcZ5LPgfLKqTq4AgXzdW2BECZBv5fZdiIxLpAkozt26h9b1alGX1uOXryM+ORWvdu8IsVBEoRqxeqseGoIxi1Zh6YQPMH3VJvzvvcGYu3ELpBIJaoWF4kHMU6jVamycNYFmqSUhAMKfxCLEzwdX7kagRd2aFNztOX4aaq0W/Tu1g0wioVaCHZrUx8Vb97H/1Hk8eBILH08PuLvKoVKpqXtvYmoGZEIhXN1cMaRPV7zUqR0y4u9h2PzNaNnrNczs1woCjsuFfJ8vRafmjej9jWTIJfMmfyduwPWrV6FWgcSFt23DetS1mJTfDp/Eycs30K11U9CERAIhth86ioE9n6MWh8Ra2lRhkM++1wuDfPbV39FGdwbIp9EBuy9kY9JPKVDmG4VRKUkm3HmveeGF5ua7nJL+1v6VgaX7MqDSFEyX1rK6hFryNali3GPC2SHfpElTMWjQa2jevBmIRdqvv/6GI0eO5h3LNWtW0Rhz1pbCAKtu3TrUck8qlSIzMxOnT58BuQfZEvJFRERQ99onT3LjdRFrwhdffBF+fr70u4pY7Z0/fx6zZ39uc8inB4um9CZ7NGvWp/jjjz9pFWex5Cvp/GSN61lSlRI/l49dBmIN5uxFD9P01mHGIJ+ock1oH9ykcfgk3V6DYuNsGp9PH1vOMC5fcUkhLHE55Qv5zGlvNB6hmRtKQKakz9tQ/rQYILHyrChEc4FPINWT9vEM7mlvnYP66O8Feizs/uvIyTcY5LPiMBg2YZCPp4AWNC9tyJejUOHPE6fRv2t7fPPbfly4eRcT3x5IXWxJ0Pz9/51HZHQMhvV/Ht1bNwPJdPn1b3/i7PU7ND7ehpkTMPvbHzFxyEDUrRKKtz9djFnvDkaV4IDcuB4CAXWb+2jxWiz4+B0avJ5Aw3f7P4/xi9di1/LPMWrhaox782W0qlc7N7uvWIyJy9fDRSpBs3q16MM/icH3es8u9OE9ISWNgoU1Ze2ue+42lv56hEE+C84nq+rkClDI1xIj+rQ1aclH4t8t37ILnh5ukEsl+PnAEYQG+GH+h+9gyqqNFHRNf+cNGq+PJtQBqHv/R4tW48tx72PUwlX0BYKvpwd1uW3ToC6OX7lBXXM/GzkYErEIX23fDW8Pd5rde8ffx6l136KPRmDYnGVwd5Fh7Osvo03DurT/hzFPqRUhcfufs/5nGvfv+NUbOH3lJqaNeANzN2xFn/Yt0ap+Hdo3OA1++HYNfrylwKrPxqOhnwu976i1Ogz730JMGf4GNuw+iOSMTAzq1hHeHh74ce9fdGN/njetgFVeWmYWpqz8Fm2a1Ie/pyd9CSIQCnDpdjhik5IxZlA/NK9j2kKDQT77Xi8M8tlXf0cb3RkgH9Hs0kMVxv+YgvCnBSmfUAj0aiTH3EHeqOpfMCmRMa21Og5/XVdg8s8pSMosCPhI/Xc6u9GYfMYy65LPnRnypaen0xAThjH4yN8mT56Kw4ePULlGjXofU6ZMtuqYEiA1ffpMajVHyksvvYgFC+YXsAwk31/379+Hj48P/P39rRrH0kY7dvxCQRkpxIpww4ZvUadO7QLdJCYmIikpGQRKGsYR1Fd6/PgxVq5cjTFjRqF27YJtSR2y9m+/3YguXTqjSZPG1KNHX9zd3Qsk5jAEoQzyWbqb+fXLC+Qj4I3E2pO+NALKnWspbCIASfbOLChWT6bx90gxhEp51n/V6oHLyqB1jFnvGbqi6pUzZeVXeCfMgXSm2hj+3ZFdW0uyNtRbR5K90cfmI2vTg1jDRCPWn+TSb8kgH09NGeTjKaAFzUsb8lHT/RPnaEZIkiX3lW4dsePgEbzVtzu6t26KMYu+hlKlwk9zp8LH05263n7/5980U+X63Qcw/4OhmPb1ZriRLLdqNWLTMuDn5gry05NY5lUJDkRiahrGfrkOGz6dQONxzVn/I1ZM/hDzN22jAex/3PcP5owaSgPuk0IsdEhsrL7PtaHgj1jSTP1qAz59fwgFA0/ik7Dpz7/KHvKdvYWlvzDIZ8HxZFWdXQEC+Xq0xIi+7UxCvl1HT+G7Pw6hSe0a1FX23M27WDX5Q2zZ/y8ePY3HsBd7YvrX32HBh8NRs3IIBXkJaen4aNEaasU7euEqhAYHUHAX4OWJgT2ew/a/TyAhNQ1z3h+C3/49iZ/2/4MmtapTS7p7kVGY/+FwbDt4FPceR9EwAF9t3YVZI9+i45N7GCnk3jJ19SYM7t0ND2JiER4Zg77tW2HfqfMY+kJ3dG7WiMbLS316D8O/2IhaHQdi0ZttIQZH3X0nLvsGT5JS8FLHNrj54DG1RmzfqD4+XrwGw17qhYt3wpGclo7/jRycd68ikG/47KX4/IOh8HDLt54hIQYWf/8LzQBcv3qYyVPBIJ99LxgG+eyrv6ON7iyQjyTfWLI3HT+cyEJhQ2HyHqNTPRmmvOiJepUkkEsFRZJmkDZZSh3ORagxZUsKYlO1RbbCQy7ApBc9MaqH8Xh8pIEzQz5jZ48ArYULF+O7776nH5O4dB9+ONqqY1rYzfW990Zi2rQpZiW1IC+2Hz16hKtXr+HJkyd0fJLUon37djQxRuFCrMtJvevXb1BoSEqVKlXw3HPPISCgIDxcsmQp1q/fQOs0btwIGzd+Cz8/P7PXeODAQQpCSYw+Eg9v5crlCAwMKNB+167dmDFjFo0/2K1bV3zxxTyTMQcNIR/RqFOn50zOhcQH3LRpM86cOUvrMEu+fKnKC+Qz+yCyikwBMxVgkM9MoUxVY5CPp4AWNC9tyEeGJu63xB3t77OXqNva9YeRWPnJaJq1cuKK9VCq1Fg/czw83VzpA7VYJMTNB5GY/902dG7SAFlKNa6HP8i14AsJoNZ+E5d/g61fTKfA7r+rN7Hn2Bl8NWk0VBoNLt0JpxkwyQ+AmWs2Y1i/5+Hl7kbj9ZGsmAmp6Zi5aiOWTRoFTzc3KNVqvD1rEdbOHEfnRGL1zdm0tezddSnkOwzkv4S0YKdYVaaAEyrA4Rnka28S8pFs2TGJyahVOQQ3Ih7ReHXN69SgFrujX+tHE2Fs/vMv7D16CkNe7EldVmMTk2m8zlVTxuD7vf9g9MAXaQzQO4+iaOy6Ww+jaFKeLz58h4YGICC/frUwXLp7H9//+Rf9d2pmFj4ZMpAm29m45yD2Hj2NQb27YkjvrtQS7350DCav3IBurZshNSMTyWkZqBVWCWdv3MWIfr3Qs3UzCKDFrt9+wtoTUVj22RQ09pPTtqTcePCYWiSSe9EXm7ahaqUgXL4Vjuc7tKSwkCQAISBQKhbReKIkVAGBfENmLUKXVk1zY/09KxoSbP3qTSz8eARqVa5k8iAwyGffa4RBPvvq72ijOwvkI+81jt5S4LOdabj/VEMtiA0LcaKo4ifCq61d0bqmFEGeQsglQmqFnKXg8CRFi39vKrDnYg6ylUUt+Ii1dpf6Mix/2xvB3qYtAknCjg82puBBfEGLQpGAw8YP/FA/VOJoW1zsfEiG2LFjx+PixUtwc3PDd99tQosWza1aA4Fg//vfZyDAixRiNbdkyWK0bt26WNB35coVjBz5vtF4eQTYLVu2FB06kMRWuYVY1Y0Z8zHu3r1XZJ4ymQzz58/FK6+8nDfm7t17KKQjhXjNfPLJRAwfPoy6EJtTSJzBzz+fk7euwrELw8PD6XwePnxE+yfjDxyYm43eWCnvMfnM0ZS565qjEqvDFLBOAQb5rNMtrxWDfDwFtKB5aUM+Au3Iw/PN+49w4MwF+Hp4wMfLA0fOXYavtxca16qG6LhERETH4PXuz6Fn+1bYefgknsQn4vT1O6gaHIBP3xuCSSu/RePa1eHn5UkffI9fvIbtC2ZCJhFjwebt8PJyp9YvudZ6uV/2xHrm+KXr6NqqCc7fuItKgf6YMfx1bP7jL/rAP6hnZwoaiPXg2zMWYv64kTh28RoSU9MRGZ+IVZNGUYhYFoVm1z17MxfymfhxUhbjsj6ZAnZVgFjy9WyFEX1NQz79/MhVTMDaP+euoF61yujUrFG+Ww7H4dLdCJqYw8PNFSnpGfjrzCVqtUdi1pHkFL/8cwINa1RBi3q1cPjCFQggpPH1DMu9yGgcOn2Juv52bdkk70GBuOZeu/cQdaqFwt0l14IuKi6BzuXN57vk1SP3DxKrr1Ozhgj08UZ2ciSmLPseqN4RK0f2gMTIc4dOx+H3IycpmBzQrSMqB/rngcDk9AwKD6uGBFIX4YzsHBp/75VuHWgmcX0hcQP/PXcZL3VqCze53OSWMshn19NO42Ht3bsXffv2hbe35VlJ7Tt7NnppK+AskI+sm8C5tX9nYP2/mSAZd40V8tPF102AYC8RvN1E0HFAXJoWCRk6ZOSYjhUa7CWksfj6NHUp9uePWsvhwgMVsoyAwtY1pPBydew3pCQu3s2bt2gG2Zs3b4IAJwLNCJz66KMxGDNmNETPPEysOWvE6m3ixEkFMur26tUT48aNpa6whm6s+v71CUEI0GvYsCHCwsJojLw7d+7SKsQ9dv36tdRSjxR9jD2yljp16qJRowa4cuUarl+/TsclMfc2bdqAZs2a0fqRkZEYNWoMCIzTl6pVq1Irw86dO0GMR7RyAAAgAElEQVRezPeVvn58fAImTPgEZK6tW7fC3Lmz6bwMAaA5gI/0xyAfwCCfNVcXa8MUME8BBvnM08lkLQb5eApoQfPShnxZCgVmrPkOvdq2QM82zegD+MLvttPg9cP79aJxsUjZsOsAgv190LttS4ifgbvY5GRMGjwQIf4+mLj4a8x4fwhCAnwRE5+MRRt+wppZE2hw/iMXrmDky30o/HORSfWM79mqyVM2B5pqExy14lm2ZRfmjno7zyVOoVTh3wtX6ByJW8Kn3/xIH747Nm1o0trIAklN/Dh+Bvm2/8Ni8vEVk7V3HgUI5OvVGiP6diiza0svBgHpeldbWwmkUauQkaOC3NUVLmLTD6Dk4biwdUxZzJFBvrJQ1fw+GeQzX6uKUNOZIB8FNklaLNubjp3nc6DRGgd9lu6bh4sQcwZ64o32bhA5NqOzdGlF6hdOQkEqtGvXFhMmjKcWfMYgnCWDkt+ra9Z8jdWrvy7SjLjeknh/xGXW0MqNwEYC0Qhw0wNGEuNu9uy52LkzN/i9YUKQqKgomiyjR4/ueYCOuB2vWbMWq1atpvULux2fOnUaY8eOK2ItGBISggkTxqFfv5eKWPYZuvlaooFh3aZNm2LjxvU0BqG+kLUpFNYlCigc38/aedm7HYN89t4BNn55VoBBPp67yyAfTwEtaF7akC93aPLjMN+kRaPT0syYxRYaYZ7UENDW5EcFyYyr7408IdOH+Gd/sMQYjgbrL6ZBSZ9bIKfJqrmWfDewlEG+0pCT9eEsCuRBvo42B3DOIlFpzpNBvtJU0/K+GOSzXLPy3MLZIB/5GRaVpMW6fzLx/bHMPItja/coxEeEzwd44oVmrpDmGyZb253DtzMG+cikifXbxx9/hCFDBpvtxmpqsQT0kWywy5evRGxsbIFqxtxpC/dD4vOlpKTi55+3YO3adfTj4mIFkvHS0tLw99//5CXYeOON1zF79mcFEl7cuHETixd/STP8Fi4k4/Cnn84qkCSktCFfSXBPIBDCw8OdPlsQK0VTRV+Pj8WlvQ8qg3z23gE2fnlWgEE+nrvLIB9PAS1oXjaQz4IJVJCqFPKduYGl2/5ilnwVZM/ZMgnvJ5Z8bTHiRQb5bHEeGOSzhcqmx2CQz776O9rozgb59PoRd9m9l7Lx2W9pSMu23KKPvJ9tEibBoje90aiKBGKh8fhpjrZffOdDgFhGRiY4Tkczwv7xx15s2LAhz8Lts8/+h6FD3zYrWUZJcyHWaidP/od169bj6tWredULu9MSqHXq1Cls2vQdrl27ZjQ2n2HWX/LS+9atWzSbLXGfTUhILDKV/v370eQXhpmESSUyFonl9/33P2DPnj8KuBVPnjyJZhfWv3DXQz4Sq5DE+PP1zbfGK2nt+s89Pb3w+uuv0XiHJbnpkhiGmzdvRFJSEgYPHmpyCH29mjVNZ7E3d372qscgn72UZ+NWBAUY5OO5ywzy8RTQguYM8lkgFo+q+ZDvEPDMQpFHd6wpU8A5FKCQrw1GvPgcs+SzwY4xyGcDkYsZgkE+++rvaKM7K+SjwIYDbkWrsf5wJv65rqAx94gHr6mwAwTjkXBzAR4ivNXBFcM6u9HYfRW97N27j8abI6V58+Y0/p2vr2+pyULi//3yy6+YP39BHlQbPXoUtc7LdbPNd+8lce1q1qyBBg0aUNh3+PBhOg895COAj7jwkgQfJP4eKaR+rVq1QFxZ9e69piCfflGkH5LwY+rU6TRhhrG16yEfgWmbNn2LypUr89KEQb58+Rjk43WUWGOmQLEKMMjH84AwyMdTQAuaM8hngVg8qlLId/oalm5lkI+HjKypsylAIN/z7TDiJQb5bLF1DPLZQmXTYzDIZ1/9HW10Z4Z8ei1VGuDWExUOXVPiv7sKJGdqodKCxuwjYE8qFkIqFqCynwg9GsnRrYEMVf3EJt9lanWAmrY3nqhDJBJAKhIYjd9HAKNKw0GjI7CxoIWhgMxGwEEmFlLY6Ci2g/rEF0TPsrISI1aD06fPxL59++m26SHcvXv3MGzYCGRlZaFr1y5YsGA+AgMDaR1DKKaHfNHR0Rg58gOafIMk8li16isK+UgxXEdJkE9/dnbs+CXPxddw7YaZgo3F1bPmOjZcz7ffrqNAlRQSS/CHH37M097Qko9YVpJ4gcbqMUu+ZRDVbmrNVrA2TIFyrQCDfDy3l0E+ngJa0JxBPgvE4lE1D/JtOcgs+XjoyJo6mQIE8vUmkK8Ts+SzwdYxyGcDkYsZgkE+++rvaKOXB8hnqKlCxSE6WYuUbB3Ss7UQiwTwdhXC112IML+Sg+5lKXV4lKBFTIoW2UqdUatAV7kQwZ5C1AqRwFVqGNuZw6N4DY0ZmKngoCWmhgaF1JSIgSAvEWoESei8LIndzOfsEDdd4j5L3EYNCwGRv/22EzNmzKJ/JkkxNm78Fn5+fvT/E0u79PQMSCTiIm0Lz4eAMQLxSAINf3//Ah+np6dj8uSpOHz4CP37sGFDMWvWDPz++27MmDGT/m3OnNkYMuQt+m8y34ULF+H773+k/18P+QxB3ogRwzFjxjSaLISs46effsbcufNpfUPId+LESXh5eRVJ+EHaELfdL75YSNvUr1+fJskICgpCcnIyzch7+fJl9OzZA8uWLSlx/SXtjyHk27r1J7Rp04Y20VsMGnPXXbhwAQYNGmi0HoN8DPKVdObY5xVTAQb5eO47g3w8BbSgOYN8FojFo2ou5LuKpVsOsJh8PHRkTZ1MAQ4Y2rs9RrzUmUE+G2wdg3w2ELmYIRjks6/+jjZ6eYN8fPQlln/Xo9Q4Ha6igK+4IhEJ0KaWFG1ryaAP5xcRp8E/N3KQkVN8jECJWICGlSXoUFsGV5lt7PmIJd1nn80GcYd94YW+1PqNWM8RKLdhwyYQQEfKu++OwLRpU2iWW9Jm3rwvqKstSZhBQFefPr1NykLqz5r1KY4dO4auXbuie/du8Pb2xpMnT7Bjx695cfnIHFasWIa+fftg9+49FP6R0rJlC8ybNxd+fr44ePAvLFiwMG9eesh34cJFvP32MOqqW716NWr5R1x1z549hzlz5ubF5zOEfASuffrpZ2jVqiV69uyJ2rVr0bUfOnQI+/YdyHP7feutN2nyDalUSueqtzB8772RVJPikuOZc+4Y5MtXibnrmnNibFBHrYI2Khy66PC8wYT+lSCsVh8CVw8bTIANURYKMMjHU1UG+XgKaEFzBvksEItH1TzI9/N+Bvl46MiaOpkCesjXrwuDfDbYOgb5bCAyg3z2FdmJRmeQL3+z0rJ1+PeGAg/ic2O9lVQCPYUY0MYV7nJiSQb8cSkb4bHmtfV0EaBPUxdqXWgLaz49gCNZb00VYlm2cuVyBAYG0CqFM/G+9tpAzJnzOQV+xoo5Y5B2hplsIyMjMXLk+3lx8fT9kuQcTZo0AbHCI0UP+VJT0zB27LgiGXIJOOzcuXNeDL/CkE9vLWhq7bVr18bq1SspMCQWfuvWfUOzA5OyZs2qYuFmSedE/zmDfPlKMchn+tSoDvwI9YFcC1ZLi6TrAEgHjCmxmS4uCqrd30B75yKgNXLPEgggDKsD6cAxEFVvWGJ/rIJjKcAgH8/9YJCPp4AWNGeQzwKxeFSlkO/UFSz7eR9z1+WhozVNzckNaJv3/dbM3snbcByG9O6Ad/t3ZZDPBlvJIJ8NRC5mCGbJZ1/9HW10BvnydyQhXYcDV3IQn641a5t83HIhH/kvcc3ddiobT1PNaysRAb2buKBOCIkNWPbf7mq1msZ9I/CKJLQwLASoEWu14cPfKZCNtrAlH7Gae/nl/ia1IS62v/76GzZt2lwE2pFGJIYeSbjRu/fz1FqOFALUjhw5Qi0A9VlyAwL88b//zUJ2dk6eK69hdt1r165j2rQZCA/PtT4i0HHy5E9Qt25dDBs2nP7NEPKR+l9+uQTEClCfrEO/CLL2IUOGYNiwt/NcjAl4JK66pH9DF16zDkUxlVjijXxxGOQzfVBUv6+F+ujvVh23EiEfx0H97w4QkAi1quQxRGJIerwO6YsjYJO3ESXPiNUwQwEG+cwQqbgqDPLxFNCC5rdjsxCbZsbNyII+WVXjCihzMpGRluw4EaErwEaRYNx7ribgcaLC6Jco+fn/cnN/VPGRwRwYWAEkK/Ulurl5wMXdp9T7ZR0WVSDAXYJGoW68XZ+YttYpwCCfdbqV11YM8uXvbHyaFvuv5CAxo3hXXX0LElOPQD4S74+E39tyMhNxaea1FRPI19gFdUMlee6+tjhj+hh7HJc7T4FACE9PDxrXzlixJCafYXviDkuy6uoLgXqF4wEa1ieAMCMjE2ReJEuuRCIpVg7Ddcjl8gJw0lRDAjozMzPzPja19g0bNmLx4iW03kcfjcG4cR9T92W+hUG+fAUZ5DN9mlS/rob6xB6rjltJkI/0q/p9nXHrPVMjCgSQ9h0GSZ+hVs2JNbK9Agzy8dScQT6eAlrQPDpFgTux2TZ522nBtMpdVeJuUjfYBZV95OVubY6+oC8PRuJadP6PT8P5Esg3rW8VNAp1d/RlOO38clRanH2YTh/UWCk7BYi+dYNcEObL7jFlp3LxPTPIZy/lHXNcBvny94VAPmLJl1COIZ9jnkLHmlV8fAKmTp2Ohw8fYPPmjSitBBeGkI8kHalTpw5dOLF+3Lt3n9HsusTCslOn54zWK6152UN9BvlMq65YNx3a2xes2pbiIJ/21jkov58PTpFtcd8CuStk782BqE5uRmhWHFsBBvl47g+DfDwFtKA5eQA/9yijSKYyC7pgVc1QQCoWoHU1T8jExt/omtEFq2KlAl8efIxr0VlGWxPIN6VPFTSpzCCflfKW2IywvfCn2YhKUTALsxLVsr6CVCRA6+rsHmO9gvxbMsjHX8Py1AODfPm7ySBfeTrZ/NZCQN/Jkyepe3JpWPGR2URHR+Px40g6sfr168HX15f++969cCQkJNCkKA0bNqAWkLdv36GfVa1aBZUrVzZaj1g8OmthkM/0zhmDfAIXN0BcvHUr6VHcsR+kL7xTpHNOmQ3F2unQPbxV5DNh9YaQvTEewuCq0N69DOXWJeDSkorUEzVqB/m7n5s1D2c9l+Vl3gzy8dxJBvl4Cmhh85hUJW7HZrOQABbqZnZ1DmhQyRXBXsYDKpvdD6tolQJLDj7GVQb5rNKutBqpNDpcf5KJ1Gwtu8+UlqgG/QgFAjSt7AYft5J/qJbB8KzLZwowyMeOgqECDPLlq8EgH7s2mAK2UYBBPuM6c8ocKNZMhe7x7QIVZG99AnH7F6zeHM2Ff6HcsqSIm66wci3IP1wEgYd3Xt/aW2eh2DwPUCkKjCdwcYd89AIIqzeweh6soW0UYJCPp84M8vEU0MLmxJU0KlmBB4k5zKXOQu1Kqi4SAjUDXBDqLWdwoySxyujzpYce40oUs+QrI3nN7laj1eH20xwkZaqg5VhoSrOFK6Giu0yE+sGu8HARl1aXrB8rFWCQz0rhymkzBvnyN5Yk3th3OduimHwD2+Ym3iChCLb+l2V24g0Sk+/5xi6oZ+OYfOX0GLNlOZkCDPKZgHzZGVCsngzdk4j8ClI55O/NhqheK+t2meOg/G4uNFdOFGwvFEE2eDLEbXoV/Lup+gAkfYfR+HysOLYCDPLx3B9nhXzELY0AM5LRSh9+yjAMlWGOL/JvknFVIHCch13iunsnLhtp2VpoaeBgAVg2AisOswAQCQTwdhWhfogbc9G1QsLSbLL0UCQuR2WS01ykMHfd0lTavL4Uah1ILND4DDUNE8BC9Zmnm2Etcm695GJU8ZXBy1XM3KAtl7BMWjDIVyayOm2nDPLlbx1JuHHoag5izcyQS+DewDau8HYT0t/VO85kITrJvOy6MrEAfZq5oGaQ2KaJN5z2oLKJlysFGOQzAfmy0qFY9Ql0sY9KDfJxKQnI+WoCuOS4AoMKAytDPm45BJ65buOGRXNqP5Q7VuQCA4MiqteSWv5ZahGiS4yBYsV4cBkptDdhaE3Ixy6FwNWjXJ1rR1kMg3w8d8IZIF+OWodHqSrcT1IhPFmNqDQV4rI0SMrWIiVHiwylDioNVwD4kQczoVAAmUQID6kQvq5C+LuKEewmRlVvKWr7SVHTV4oqXhJIRMaQBE9hzWhO7jkaHQe1Vpcbp489gZuhWsEqYpEAYpEQ5L/22UWLp1yuGyz7KxKXIk1Dvsm9q6BpmPPGX3HWzaMvRNgNxqrto3cWB3pBZNUiymEjBvnK4abyWBKDfPniZSl1OHFbiZvRarPu+pV8RCCWfATYkfLPjRxceaQ2azcCPYXo28wVAZ4sBrJZgrFK5UoBBvmMb2dhGEZqCdw8If94CQVj1hTt7fNQbJoNqJQFgR2JsffBfKNdEktCxZop4LLSC3xeHBgsbm4M8lmzc9a3YZDPeu1oS0eAfIRtxWaocTNeifBEJW4lKPE4SYXoTA1iMjXIUuVCMI0O0BgDYSXRnUJtSHXi2kl+z4iFAnjKhQh1lyDUQ4waATI08Jehlp8UTYLk8HHhn26e5xax5kwBp1GAQT6n2So2UaaAUyvAIJ9Tb1+pT55BvoKSRiVpceRWDhLTdaZBHwd4uAjwQnNXVPbN/62breTwx6UsxCTpwBXz+9pdJkTHulLUD5VAJCzph3ipbznrkClgdwUY5LMA8nn4QD7xKwj9K1m1b+rDv0C1+9sibSXdX4f0lQ+M9smlJ+daFMZHF/hc4O4F+YSVEAaGWTQXBvkskot3ZQb5eEpoa8hHeFtqjhb3k1W4+jQHV2MUOB6Zjcg0NdIV2tw4dbn+tTxXZmVzYvKiA4QiUMBXx0+KTmGuaBQiR/MQF1TzlsJdyt5YWqkua1bOFSgZ8oWhaRgzay/nx4Atr4wVyFLrkK7U0RdgqQotErI0iM/SICNHR79HYzM1edbupC5xvNPpOOpqTJ7FJUIBvOUi+LuIUMldhEA3CVzkQvi5iBDoLoa/qwgeMhHcJLn1HPEBnkG+Mj5kTtY9g3xFNyxTwSE2RYv0HK1RTwdXuRBhfmK4yYr+3iYv1aOSNEjN1Bb2dKP3EalYgBAfEXXxZXzPyS4WNt1SU4BBPuNSasOvQPntZyDZcPVFIHeFpPsgwMC1lQA/YbX6Zrm7qn5fC/XR34sMWFwyD85YbEDSg5XxARnkK7VLx6yOGOQzSybTlWwB+ZRajj6EXHuag5+vpOFYZDZiU9XgyC8DO7E8i2TLCwAI1PKXoVdNNwxu4o06/lIKAskDEytMAaYAwCAfOwVMgdJRgLzwUml1NBxFUrYGD5JVOB2Vg7MxOXicqsbTDAL1tLlWOvqvIMOXY+Z+LRlauuf6ddP/SSQC+LqKEOYpQf0AGdqHuaBVJRcEuEvg6yKCi1hgt1AXZMkM8pXOOSsvvTDIV152kq2DKeA8CjDIZwLy3bkAxUbiWlsws62pnRV4+UHS801IOvXPtbIxUhTrpkN7+0LBT8QSyIfPgqjJcyYPjdF2UhnkI2dDVL+1RYeNQT6L5OJdmUE+nhKWJeQjVgY/Xk3BqjMpiEhUQkOTZDgJ2CtBVwHHQQoB2lR1xbh2vni1vqdDWjvwPB6sOVPAIgWW/xWJi6Zi8gmAyb3C0LQKs+SzSFRWuUIpkJilwd57Gfg7IgvHHmYiIVMDjT7RlL2+P5+BQAE4CCGATAg0qiRHj+ru6FvbHR2qutIESLYsDPLZUm3HH4tBPsffIzZDpkB5U4BBPhOQz0T8vJL2X1SzMWTD/wcC/QoX47Cu5Iy9RtsBKM4C0NQ8GeQraQdL93MG+XjqWdqQT63lsOdOOtadScKlpwqkqXS5pv62/f3PUxULmnMkuyuom1O7yi6Y2NEfz1V1o7H+WGEKVDQFVvwVhQuRGcaz6wqAT3qFoTmDfBXtWLD1FqNATLoaJx5n4fdbGbgSk4PoDA0UWi4/dIWjqvcM/EmEoMmt6vpK0bWWO/rX9aAWfyQZUlkWBvnKUl3n65tBvoJ7Rtxto5M0iErWIkthPKubq0yAMF8RqviLaZxqw5KQrsX9OC3Ss4m1cMFrmeM4yCQCVPIWoWqAGC7Ssr3Wne80shlXFAUY5DO+05rT+6HcttyqYyCsXItmvhV4eOe316ih+HoatBHXCvZphtstg3xWbYNDNGKQj+c2lBbku5eoxJarqdh+PY1mwdVV0O98ETi0CHHBkKbeeL2xF0I8JDx3iDVnCjiPAiv+jsKFxwzyOc+OsZnaWgGSUZ242x64l4G9dzNwISaHZoqncWid/XuT4+gLrmpeEvSp5Y5+9T3QprIrjetX2oVBvtJW1Ln7Y5Avf/+Iq/+9GDX+u6ekcToJ8DNWCNhzlwvRtpYMjcMkeaGw49K0OHRNgdQsHciLe/qivlAh77EJ3GtWTYoW1aV5mXmd+xSx2TMFLFOAQb7Sh3zkRiTp9hqkr4zK65xPbD1LIZ/u4S1oo+4ZX1h2BtSHfwWnyI01KPAJgKTzq4BEavweW68VSCZfVqxTgEE+63TLa8UH8uk4jsYJWnc2CZsuplCrPad/SOGpJ23+7AdRiLsYEzr4YWgzHwS75/+AKo0hWB9MAUdUgEE+R9wVNid7K6BPOHX8URY2XEjG4YeZyKGp4ssB2DMl7rP4ftV8pHitoSeGNvVB3QAZZKVk4ccgn71PtWONzyBf/n6k53D490YOIuKIo3/JJchTiIHt3OD6zCLvz4vZuBtrXlsvFwH6NnNBqJ+Y/fwvWWpWo5wpwCCf8Q3VRd2D7vFdCKvUBVzdC1QiGW+1l45Cc/kYuIwUox0IfALhMm45BH7BuZ+XtiWfQADZ4MkQt+1dZHxTCT6sObrWuARbM055bcMgH8+dtRbykbhB84/GY92ZRKjIHGwcj4fnsm3XXMfBVSzAnF5B+LC1P9xYZl7bac9GsrkCK/+JwvlHxVjy9QxD86osJp/NN4YNaBcFiEVNXKaavgRbejwh90VYRQzlwHEQckDHqq74tFsgOlVzh1zMz2yRQT67HGmHHdRRIF/dSmJ0qS+3iU71K4nxZnu3Ij+/E9J12H8lG+S/5hQfNyEGtHEF+a9OB2w/nY2YFPMgn0QE9GnqitrBIggr4r3NHIFZnXKrAIN8PLZWrYJy5xpoTh9AEXNhoQiyt6dB3Kp73gClGpOvGDdfBvl47GkpN2WQj6eglkI+Eovjm3NJmP1PHOJzNAzumam/gANq+kiwul8o+tTxNLNV2VbL0ehwOUbBrC/LVuYK1ftvF+JxKybbJPMf0jYQNQJdK5QmbLF2UkAHNK0khxsJGmeHEp2mxsy/Y7HnVjrS1Ry7zz7bAzGAql5izOsVgtcaelmdoZdBPjscagce0lEgny0l6tvUBZtG+RZ5bxCfpsWBKzlIyDAP8nm75kI+X3chjQW65WQm4tLMaysWAb0bu6BuqKRCvr+w5X6zsRxPAQb5+O2JSTdcAJLur0P6ygfFQ75iLPJIQ1P9C1zcIR+9AMLqDYosgEE+fntamq0Z5OOpprmQjzgW3Y5XYPSuSJyOzqHZ/lixUAEONCth79oeWPdyGCp52jdeH4mjWHf5PYCnRYWFKrDq5VqBEtwPqSu78SDg5VoWtjjbK6DU4crEOmgabBurGv0CH6aoMPdwHP64m47kHBbCwtTGkxdfjQJlmNDBH28384HUQjdeBvlsf0k58ogM8uXvDoN8jnxS2dzKkwIM8vHfTdWvq6E+sadIR5KuAyAdMCbv76bgGwGBBAgaK8Q1WLHqE+jiowt8TLL3ukz4Kt8d2OBTFpOP/56WVg8M8vFU0hzIp9Jy+OlyEibtj0GaSluOU+XyFNPc5hyH2r4yfPVSZWrVZy9P53tJBPKFM8hn7r6xekwBpoDzKKDS4uqEOmgSZBvIl67UYtOFJHx5PAFPs5iVu3kHJdeNt2ctd8ztEYzWlV0hNPMLkUE+8xSuKLVsDfnW/5uJz39Ls6u8zJLPrvKzwZkCYJCP/yFQH9sF1c6vS4R86hN/QPXrqiL1SFw92ZApRidCgJ3im5ngcjILfC6sWh/yj7+EQOZi0QJ0iTFQrBifF0tQGFoT8rFLIXBlYYgsEtLMygzymSmUqWolQb5MpQ5TDkRj/bkkcCzeBk+1DZpzAAnP93mPYEztHEQzEtq65EI+YslnH3c2W6+XjccUYApUIAVsBPlIfonrcTl457dIXInNqZgx9/geK/J9KACmdA7E5E6BZmXjZZCPr+jlq72tId/pcBWGfJ2IbKX9LNMZ5CtfZ5itxvkUYJCP/56ZtOTrOwzSvsPyBtDeuQDFxtmASlEQ2FWpC/nYJRDIioYC0pzaD+WOFUVi/hW2EjR3FQzymatU6dRjkI+njsVBPo2OQ9/N4fgnIoM9uPDU2VRzAcdhREs/fPtqVYhsDPqYu24ZbSrrlilQGgqQZ0dNBXT3JJZcFrpuGpWbQr66aFKG7rpaHYcN55Pw8R/R0Nr+PU1pnDLH6oPj0DBAjj+H1UB1X1mxc2OQz7G2zt6zsTXky1JyWLI3HT+fzEamwrz4daWtEYN8pa0o648pYJkCDPJZplfh2iZj8oklkA+fBVGT5/KamHS9lbtCNnoBRDUaFeye46D8bi40V04U/LuRvs1dBYN85ipVOvUY5OOpoynIl67Qoueme7gQk80iaPHUuKTmQnB4vbEvNg2sBlcbBonPhXx3S3TXJc+uMqEAWmKyUoEKYQ0kGaYlRV4BdSLudUoSrdvCQix3LG9l4SAOVl0sEECh48xad10fKX59qwrSlCREQsUoQghwOjobkw/E8n+xRCFfvTKDfGkKLUbsfIw/bqdDa9aOVow95L1KDgh0FePLvpXwTgs/k90xyMdb6XLVga0hHxFPpeFw+4kGZ+8rkJZDvs1sS/prB4vxcksXI9l1SeINBeLTzfvuMMyuq9UBOyzIrktiafZuKkedEIndQs+Uq4PMFuNUCjDIV3S7OGUOtJeOQtS4AwTuXqb3U6eF6vd1uQ8rqxIAACAASURBVPH4Cj1fCnyD4DJ+JQQ+AQXaK7csgebsoSJ9ihq0gXzkbEAizftMe+ssFJvnFbX8C6oC+bjlEHh4W3zWGOSzWDJeDRjk4yUfYAzyEcA3dMcD/HknDZxtf7PwXI0TN9cB07sGY/7zoTaz6KOQb9ntEt11A12E+GdkTSjVuopDZQQC3EpQ4N1d0dCaSaKIVeafQ6sjxF0MnRXQyxlPL5GGgNBemyJAn3HMLRyHL/uEoHs1t8Lf7eb24HT1yL00wE2Mrpse4HGausT51/GR4uQHNZGp0Nr40bHEqZVZBQKM/3uSjcE7IksH8k2sXyaQ72mGGoN3PMSRB5m2fq4vM+0drWM3sQALeodiTLsAo+EsGORztB2z73zsAfnsu2LTo6fncDhyS4Hw2JK/Z0gvQV5CvNbWDS5SAX1dsf9yNoWX5hQfdyGIRWGIj6jCfE+ZowurUzEUUO3/gfdCRbWbQVS7Ke9+HKWDPOu8p4+pdR2JmSeq0wwCL3+QNwEUAt65CPVfW6GLDi8C+EgdSe+3IX3hnSJL0j64ASWJsafILviZQABR446QDfoYAg8faC4dhWrXOnAZqUXqSV8ZDUm3gVbJxSCfVbJZ3YhBPquly21YGPKpdRxmHIjEsuNx/B+yeM6tojUXc8DK/mH4qEOwTZaeC/lulQj5fGVCXB1bF2q1tsIAGcK2L8Yp8fqOR+DM/OlKIN+Z0bUR5CICceOrCIWsMlPDoe26cFgUmkjHYVHvSnijvgcsNJZ0alnDfGSoveJOLuQr4QVKHR8JTnxQC5k5ugpjIUEiFvwXnYMhvzzm//1DLPko5LMssHJJByw2XY3e393D9ThFiXtYUl/s8+IVIPdUAvomdQqGpFA4Cwb52OkxVIBBvnw1iFHMvadqnLqnRHq2Drk/R4p+4RBvBTeZAK1qSNC0qjQv6c2TZC2O3FIiOVP77LeM8bYuEqBxFSmaV5NSQMgKU6CiKaANv1oqSy6XkO9JhFXaCCvXgvzDRcYt7YgL7g9fUIhnTRFWbwD5mEVG4/eZ0x+DfOaoVHp1GOTjqWVhyPf79WS8/nM4tGZmuOM5PGteSAF/uQgnP2qAugGl+2BqTGgK+ZbeNA/yjasHjUZXsSDfUwUGbX9oGeT7sA6CXcQVxrWZPExkaHRou/aexZBvcZ9KeKOBV4WBfOQ5K8xbitorbuNxqjmQT4oToyoi5MvGkB2lBPk+aVCqkC8lR4Mu6+8wwGfDb26BjsOm16pheMuAArCbQT4bboITDMUgX8FNIm630UlqxKbqqFuxsdeOEhEQ6CVGzUBxkRdJcWk6PE5UQ6Eq2lZArGaEgL+7CFX8RQzwOcH1waZYNgowd92iupqMs2fGFgh8gyEfNR/CkGomaxPrPMW66dBF3zejx/wqAu8AyD9cWGzfJXXIIF9JCpXu5wzy8dTTEPJlKDXosPoGbiQUzFzDcwjW3BIFOKBbdQ/8O7oByA+psiz3EhW5kK+EIPe+MhGujq9vEeRTZiUhJVuOkEAZ4p6mIyDID+rsNGjE7nAlaYVNFAHUeHD7PqrWbwASq7DYIhDg6aMIeFYqGMuQqMbXjo5a8j3NwaBtBPKZV3It+eoi2E1iNuTjtBpEPElCjSrBSEuMg7tPAMQCHdIVani5yosdOPPJLai9a8HXTVriHDVZyYhMA2pW8i2xrnmrza2VB/m+vgulJTEbOQ6L+4TijQbeZkM+cjnEPXkC30qVoUqKBTz84SblkJKSDS8fr2IN4xRpCXiqkqNaQMlp7oXIRFScGqHBvkXdCCwRp1DdPMi3/KaZ7roynBhduwJa8mVjyPaHpWPJN6lRqUE+pUaH4b9EYPu1FGbBx+M6sKapm0iIncNqoXed/Bg6DPJZo2T5bcMgn/G91XEcteQTGPmGJMaxxf3MJN9ZOhOm9qSdjXPFld/Dy1bmtAooVk/iPXdJn2Hl013XEks+8uKgekPIhk6DwC+kRE118VFQbpwN3dPHJdYlFQQ+gZAP/x+IJR8rzqMAg3w898oQ8n166DG++PdJqUIAntOrkM1JkosD7zdAt5rFBCwtBWUo5FtyvWTIJyeQr6HZkE8gFOLfjTNxML0lVkzrj7GDR2PiV+vB3dyBry/5YfHHzxtQOB0yM1Xw9HLL/QkqAJ5c/BWztiZjw9JRkEKHBzcuwq9OS7iL1IiNigZ52KY/WQUcsp9ewoqNRzF11iRISAeaTPz91wn0ffs9VPLMD8BqqVx5kG9rhNnXg4ADznxYz3zIJxAg49ExvDb+F2zfsQYnv5kCVadJGNDYHSM//AIrv1kAT3E+6FUrsiF28YD4GSPlcqIwZsw8/O+rdQj1FCEn7hZitMGoHuSF7PQExCdl0GVTWKzNwd4N8+HZfSq61PUCx3F4dPUoEr3bYUAX67/0ciGfFm3X3LEQ8gGL+1a2CPJxmY8xYcwUjF35M7xvbcYvSU0w9rUWWDFpIt6cvRaB8nyttGo1OKkcsmda6VQpWPbhYPRY8CdaBomhSIvBjUeZaN64FrJT45GQnEH3mZxdcDr8uXoGuJbD8XKHeiAPSTHX/0KcRxu80r2F1QQ5D/Itu4HHaaoSj2QdXwL56lZAyJeFIdse8H+CVOlwdTKBfK4lam1OhXWn4/Dx7kfQle27F3OmUiHr1POT4ezYxvCUi+j6GeSrkMfA5KIZ5GPngSnAFGAKOIACGjVNpqE+uhNcamLxL8sFAggDwyB5cQTETZ8r/q1DoaVxymyo/9oGzX97QawHjRapDJKOL0HywjtWu+g6gKIVdgoM8vHcej3k69atOxp8eRF3k0icoTJ+iuGA2v5yhLhLcDEmC1kkoYOxwnFoGOQKmViAG09zoCKvIzkg1FOC+Ew11OaYWJm0LiKvMHmKV1bNOQ4dqnri8OhGkOmJThmMRSHf4qtmuOuKcHViI7MhHxQxmDtjAT5YsAaVvXT4ZORETF62CjnXtuO7u5XxcY8guARUh5tMBHAKrHm/P6q8OgE+brlQjli3xabkoJK/BzitCuHXLiG4w5t4sV0tRNy4DJVABm36I+zYewkD3ngFcoEOiuQIfP/nTYwa8QpUCgUq1WiAQO/ch3uBOg0njhyDf90OqFfV3ywlKeSLzcagLffBmXk9CLQcznzcwGzIR6wWd345Fp7956NXwxDsXTkVwt5T0bu6CB+MW4kvF7wPNeeKIF8PQp9wfdc8/BERjK6tqua+mRcACU/j4R0YBImAQ1zEFaTI62LIG/2gS3uCu5GJ8HQV48Sf2+Fatyua1woEJxRj37fLUbvfSNTyEUMn90ODutWRnfgAJ06cg0LDQe7uh6ZtOyLEz61EoEUhn1qLtqtv5brrmntN6Tgs7huGNxr5mGfJJxDi/PZ5OKlojckj+yDh+Frsy2mLEX0bYOXUKRg260ukJGegSmgAnULSvZMYv+ooPhjUHsTCkvwtMyUWUq8QGtsrI/4RIuI1eGf0KMgzo3DnUSJcXMS4fOhXaGp0Q8safuCEIpzbvRFeHYahtpcOnMwHdevWhJjQXK0CF44dwNXbDyBy9UPbbn1Rr1pQscvPg3xLrpkZk0+KEx/WR6aigsXki8rEkK0RoP5gfIpSi6tTmqBJCH/I9yhZiS7rbiIyvWQ4y2fKrK1pBch1PKpdEL5+tTqNHcYgHzsthgowyMfOA1OAKWBrBZi7bvGKkyQbXFwUdJF3wekKZvsmsfeEoTUhkPEMT0WslRNjoLt/FZw69zeaQCiCsFp9CCtVB4S5LwZZcT4FGOTjuWd6yCeu2hLPr78BlTngjOeYpHmPWl7YObw+Bnx/C4fD056BxUKUgOMwsk0QFr9UHc+vv45LMdkQEjjQrxpahLlj/K4HuPE0u1goGeDjju5V5EUevk9HJONxFofGldzgZWAtpdPqkJCpwqNUFdSkFcch1M8V1T3EeavmdBxSstV4mKJAThmZdQi1OtyZ2Rq1yzA2373EHNRddMU8yPdJE/Mgn0CIk99NxZ6n9TBzUD3sP3MH+7b/hhcGD4U66iyOx/qgXYgajV54Dx0bVwF0Kqwa3hX9v9yPKoFeEOo0iE/JQFCAH9Vbo0j9f3vnAR1FtQbgb3ez6Y1AQg2EGkASEnqRakUQQQSkoyIqVRRBEBEU6SCoVB8IShUrgkpHeodQQ28hCQQS0tvuzjszoYlAEjaLJPnnnHf0mbl37v3+uzs73/z3Xk6dvkyFJ/w1WaOY4jh9MgKPAi78+HkvAntOwL+IG/vX/IihyotUck7gmsWDKhVK3Zi0q+PM2i95re8YCjfoyU9zR2I2ZT7IMyRfIm0XnMye5Ov7BEVc7LMwXVdH9Mn1vN5nGotX/I8VS3/myOY/sKvagoBCeuZ8v4o2LaujL1CFLm2f0+zZ4Z8+YoupOW+1qYXeTs+1iHDcCxfLWJDeYiL0UAjF/QNxdVDHqoUrF05gMnqQeHoDS7fFawKUtAgWrQil7UuNiDp/hvLV6+NsNHDk95H0Gr+Bjh1eJOrYFlYdSGb+Lz9RpuCDpwzfknxfHiY1O98L6uf4hZK0r+KVJcmnM8fQs20X3po8hyvbfuPqhT0cSi9Lg8DirFqyhPrNWxN+VUePd7rh7mAg+vhmes8OZd74N3CwM5Acdw2dUwGcjHrt+yLybCiKhy9FPNUfFzqiLpwg2eCCci2UMYuOMXxAG5ToU/z410E6dG7DudDjVKheB09neyzpCUx/90XWRZel99tdMUceYtHy3cyaPxfHB0j525IvhPPX0zIVolom3zuV86fkW3gq0wzjTIebuvHGB0E5Ivl6LDvFnF1XrM8uzKTR6veOi0FHgpqtrMuYYOduryc+zXLfz4m9Xoc6rBPVt17qFDrA1aiWMWf5u+sfzdKqUR5YVr1lqt87yTfamWkscuIERUGdtntwYJD2vSSSLyeg5p06RPLlnVhKT4SAEBACQkAIiOSzcgzclHzLoksya1u4bR5iFHBzNJCQYrrV2vp+7sxqV4Gm00K4kpiuZQx5uxuJSTRpGXpa9o0FOtTwoWe9ovRYekKbTqeW++tYDHNerUBCqpkBv56hZRUvDkcksfXcTVl44zIKNKhejg2diqF6/JtJfeoywt2n7+b7S7Du3Wo09bG7vaGE+lRlsfDn5lO0WR5Bihn6tw1gSn0vrVKtDjUJUFE4EhpO/Tmnic3cGWU/SmaFxV0r8Wo1n+yXzWKJE1HJ+I/ZB3dIznsV9VKn674XjMmchY034o4zbvgIEsu04vP+7dEbLQzoMYCBE78i5eBi5ob6MvK1erd5K+lM79GU5oMncjzCjuebBvHLhKHUevtzijobubJ/Ca8OWMyKDStw1pkwJx5n6MBpDBwxmPiII+y9ZE+9KkU5dfwCFQKqEH3oF1ZdLMbAni+jClu9Uc/I1jUo3n4Iq6Z8zsjf91DJM9MENe3hWs0ybbvgeNan61oUdvQLzJLk05PCvM8Hs+VEDLMWLECv6Fnx5WD0zw7i+TIG3uz7BV/N+Jjb77f0HP51ONvSGlNWf5Gn2nclYutsdqfVp3WjyqQlX+WV4Aq8+/NRGlUqgl5vYdWXb2GuNoBqZV3Y8PufVH+uBYlnQzAUroi3u45Zn49k4Nff46zTcXTlZwz/4TpLvpuEvS6ddtUr0W3Wal4ILvXA/t+SfFNDsr/xRnM/2gcUzFTyqcLhzy8HsWTTad77ahlVi9txbetMVibdzOQbyGsjp+FiuP2WMObkFvrMPkH3YIXKL3TBNeYAU34P55N+rbCzMzO2R0vMTYbx4at1QWfgzy8Hct63JS/VKM6qxd9Ro1U3LFfPkOpSHN9Czozr05ues5ZQ0duZ83sW8myX/7Fl72q8nTLkv16vx3K/xYtufx1lbLwxbl8WJZ8jm3tXyX+S70ICnRYczxnJN7gagUVdsviNeO/T4pJNPDF+H2HqfcrGh4dBx6FB1Rmx5gJzd19GFXh7BgSx8mg0w1ddwGS5S75ZFF4N9mZSCz9eXXiczWfjKO5s5MRHNRmw/Ayzd17+p0xWwKB+aB9wz3I06hj8tC8TNlwi/l5Z9opCt2o+vN+4OG2/C+X41Ue4y7ACHzYpxufN/EhMSGDFihU0a9YMT8/ba/XZOERS/WNKQCTfYxoYaZYQEAJCQAgIgYcgIJLvIaDdWUSVfNeio/nwoCf7LiZkml3yUJezKCzqUpkqRV20abbqNMNCrkbKejkSEp5Iyo1dWwOKOrPmxHW6LzzGU/4F6P1kcYp7OOBXwJHDkYmU8nJk08kYFL2OfRcz5t+npFsY3bwM07Ze4rM150k33/H0okq+GuXZ0Kk4F09e4sUfLt7aNTg8NoVYOwfW9q9BEy8d7367h1WXFeoEFGd2S1/szCaeHreNjVcs9G+XIfm27DpDr9VRFC1ZkLnty1HMXqHPd/uZfiDeJtwGNfFlbIuyNps9rUm+0XuyIPnsCHlflXzKg3fXNaeyZuU6qpZIZOYWE58N6IROlXyvv8sHk78iOWQJc0JL8Fn32qSawE6djqekMKFjUzrMWM/m2R/h/vR7POl1gtdGrGfB3FFs+mYol8p0o8czFbTnUnPSKT4bMZ+PP+rGp6Pn0bn/e/iXKERc5DFG93+HJzu340KMH326NcNkBtP1g7zUZTzfLp3Duond2OrZna/7qZlxDz4yJF8Cbb8PzabkC6KI64Mz+XQ6PYe3rcXo48u3Yz5lzPzF6BUdv08ZjOG5QTQrq+eNPlOYNnM4+pQU7O3tUXR69i8azB7nV3iu8Gm+2uHM5P4NebvTW/SaMpdiMVvpO+cC88a9rjlbvV5h7fQ+eDYbw5X1M4guWId2LZtgVFLZtHgMf5z1oFDSSd4dMwODgib5+kzYRNeurYk6vJ4d18oxd/YoPOwfPP82Q/KZqD1FlXzZsN0KjGteivYB3g+UfOp3xbWze7lgLs7m2Z/QaMAMgoobid46gxVJtXn9hcp88cH7vDZyOoa0JBwc1SnfOqKOrWfggjBmDwzi86mrGfZJP77v9wKlev/AUyXiGDb8a4ZMmoSrzqKtw7d6+lCuB3aheNgfhBqq0rlVUxz0aexcPpupK6MomXiaN6bPobynA39P7cSk47X4cdq7GLM8OjK8iib5xu7J+pp8farmQ8kXT6cFoda/cFLX5PuwulWST43Z7O0R9PrpVKYyOrPvlPv9Xc2Ia1w2Q1K5GnV829Gfz1df4MjlZG3G8oQXS7PhdCyR19OoWMSZbouPZyxdAZoEXNKlIkaDjlfnHSPRpFDExUD4p/WoM2U/uy4l/OOy6suuAY1LaJn0ceobLB0UdrVHvfduOHUddUfO6iVc2ReWwKlryQz94/y/JGHVYs6seiuA73Zd5qvN4VyMSc30HvKwbO5Vzs1Ox8mPauFMqki+nASby+sSyZfLAyjNFwJCQAgIASFwBwGRfFYOB1XyXbkaTZu1diRpGxrY4LAoLOj8BA5GPW8tOqZlaNTyc2fKS+V5ac5BohLS1dmF/PpmIAv3RTJra7j2YOFo0NEuuDA96hal5ayD9G5YggsxKYxqXpZlBy5r0xILOhvZezGOcevOa/LvH8ctyefL6cNnqTzrNOabp6jT6hydWPtuTRp76ej0xSaWhlko6VuI3QOqUhATTUZvZXOUif7tgzTJt+bvUFr8GkEadsztV5PXSjvywS+HmPj31Yw5Ujl8PFuhAMt7VLXZunwnopLwH7Uz8+m6jnaEfFAjc8mnWEhX9JiO/cLo5Zd4pmpx9K5u7N+5l0rVamKOOc/pOCfKeyQQll6cLu2aYWeJZUCL5gxdthHz0YUMmH6IxXM+pGW95kz/63d++2YO3QcNxUVdB02VfMmnGTl0Bt3f7MDRP+aSVKEZxTxcOLXrL5xrd6S2w2H+POlFn24vYDKb+PPT1iyIqErPdg25cmw9o2ZtZ+OOdRRwevAaDRmSL562849mWeOomac73g2miKtDptN1TSYTurQYPurbj7ZdOxNrcuDKqYMYiqtr+unZufso1YNKcSz0Em1ef4fC7vasnfg20XX680qAI12eeY4xaw7x18dtML44hjLhv1Cg2SCqFsrQTqrkWzejL2b/zhRzuMYfm49Qp3YNdEoqy/4M4b33uvDjF6PoP372LcnXf+pu+vftjCUphp++ncOTPSfxdpv6mG8IhXsN71uS74t9pD7gvH+VVSVfizK0D3yw5NNibkrH6ODAlx/0pPTTXTCaE7CLO0O4xYfSRd05vn8fpQOCObZzGw079iGglDdn9vzM9D3eTO5Tn0+7t6Riz6lUvLqE78Jq8XqZ4+w11aVzs2oZaxvq9ayZOYxz3o2o62tk/o/baP58TQxJkfy2OoT+A/sx88PBdJ82V5N8Gya1Z8qZ+prks1Oy/p15S/KN2cX565lPbq5Q0JHNfYNtJvnUfqsba6sZunZ2ei3z1aLosLPTaVPzdXodBr2O9HQzdkYDisWCxaLDzqjDdL91VK38DlS/wreej6XT98dyRvINqUlgMdeHbpU69ht9dYCt523zIkdtmHrraF2lIOW8HLV/H/q8H3O2XCI8Nk3LKH6rcQl2no9jz9lYbbxuPBvH/ohEzRpXKezE1v7B1Jq0l7plPWlUxoOv/w5j18AaBI3bRbJZ4Rn/Any/5woJN2JmBCa+VIZrCSYmrLvAUxU8mdOxIiU+3o6dXsf+D2uw+UwsfZad/OcUfEWhlq8rP772BJ/9dZ55ey5r42Pqy+W0l26L9l7Rpgjb7K3UzShaFP7uU5VgH4NIvoce2XmvoEi+vBdT6ZEQEAJCQAjkXwIi+ayM/U3J13ylgkWbh2plhfcqrkq+LlW0ujvPOahJpdqlPZjToTJNv9yjZfepKWJr+9Vg6f5Ivtl6STtX1TBv1C3BkGf92Hkujoj4VOr5eTB1wwUW7YnAaKfn67YVeSW4sFZPSGTiPSSfPxu6+JKSkMy2sCRNgCiKiXe+PcxZvSNr36tNk4J6Fmw8RUiigebBRalX2Mi6XWdp/9MFLTOif7tgpjQoyLZdp+m9NoriJbyY1q48vkaFLjN2sOhksk241ffzYHWvajjb22bRUE3yfbY9a5JvUK3MJd8N+slHfmHCumQ+G9AFxZLAqCGf8uoHn+CRHMaVVGf8y/qiR9GmN6bHXaLbW18wZ+EEjMlhfDf/L3r07cH50NPoYvazO748bZ4O1nY41YRP0ik+/WQeY6Z8zi9DXsKz63TqlS3M+gXj0NfsTUDKKn487KZJvuTrF2lZrz512nTH3ckOnWJi2/IFtJiwmm5Pln1gVqIm+S7F0Xb+kexJvgHVsyT51L5YkqIY2u89xs5fjMFi4ffZo1ECXqV5kDuHQiOpULkSzg6GjGmgej0zBr1J/T6TCSxmx6/TPqd2t49xSrqMiRSWfr+KfoP7YrZkTKnWMvlm9MX92dEE6A4wdtFBhg15Byxx9Pl4ITPH9WTywH70m/DNLck3fNl1flgwGaPFwqrRbfkpLJg5Mz8iLf2fi+Xe+SHTJF9aOrUn781eJp8FxrUsS/tAnyxlSOkNer4c+CYNtUw+O86vn8XqmCq83qIqoUdPUKxCAF4u9ljMGeuQ7Vs+kTD/XrSq6MLOX/5HQtnnebK0M9cVF5Z/M4OW7/TFx0mv7TKckcn3ETGBr9HaP43Xh/7GrK/fx+H6MYZ8uogJM8cyrH1Huk2bSzlPR05vnknLfj+xZuMKSng6aDhSU5Kxs//32p//YHUzk2/0Ds6r2U+ZfNdqkq9fdZtIPlXg7flxAmuuBjKoZ12mfTyCGl2GUMnhMKNm72HkiIGc37KIpTuTGPVJT2YN6U3JF/pTp3gcn439npGTJtrke+mW5Jt/JAem61oIGVrbKsmXmGam0uidXFQ33LDFvfHmALmRBOus13F2RF1+PRhFRHw6Ko83ahfl4z/PMndHxG3xeWPJiNEvlKFvwxI8Pe0AQb6u9KhTlIlrLrDotSqsPHoVF6OBqsVdCZ6wmwvqjs5qHxQoU8CBAx/U5KvNl9hxNpb/dahI6RHbGN+6HN6u9ry1NJTYVAvKjfNdjHperFyQYc/5MWzFGTacjMlY/0+no4CzHXM7VsLNwcCwP87wV2hMRjlbHRaFOe39afuEm0g+WzHOhfWK5MuFQZMmCwEhIASEgBC4DwGRfFYOjZuS76W/FNLunOpqZb3/KG5RWNg1gCrF3FiyJ1JLXVCn3rYK8GHOjnAS1LmbQI+6xRm39iyzt4bRoFwBetbz5cUqhQiPTWXAz6F81zmAD1ec5GqiOuVX3RQD+jbwpaiHA89O20N4/F07H6qZfDVVyVcKS1o6F+My1lRSdzVtNn43x/UOrH2vLk/52JGQko7Bzk7bqXX68kP0W3cZi5rmYlbo3746UxoU0oSAuiaS+mCTlJLGso0n6LUqInsbDmSDa9NyBVj5dnUc1VXVbXBokm/klixIPgMhH9bVpr9mZUZm0uGfmbAuhU/7vcKKKe8Q6f8OrzWvic6cxl+zh7I1qQof9O6Mm4MdkUf/ZHlYaV5vUkaLjE6dwasyNur5af58Gr7cmbSL+7EUDqBUQWfMSScZOXweY6Z+zq9DWnDGry3lfDw4tmM1NbuNpmLCX/x4xIO+r7Xg6PJxvPHVRVavmIqzGkudjmNLB9HvBzO/LJmIizpP9T6HJvnCYmn77cEsL16vU9fke78mRVydMs3kUy9rTrrC0L4Zku/CpvnMWBXFZyPe03bKDd+zjLHzd9L3o08oX8QNnTmesVN+pt+AzhjNGVNMFS2LTM/J7b8TVbwxtQvGcuiSQvXKfhj0Cmum9cL9ubEE6EMYPH4pz73wNDpLGj/viOabMa8z+YP+9J+YIfmOrRxF7wkb6dTxJZTEq/ywcCndxiym6zOB6kfgvsctyTdxVzYln8K4l8rTvmqRLEu+qe/30Kbr+lkO07v3WCZ8P58ibvbEXTrA0A/G0HnEFGpXKIaeJBaM+5R2g0ahu2MDA03wX93J+jPuNA0sMyHqNwAAHlZJREFUzO79Z6nToA4GvZ6/vh5MbFAPWldIpf2bk+j+WnOMieH8sSWcr2aNYlj7znSfPpdyHg5YUmMZ3rExx53r0r1DC5TY8/zw8zpmLlqqbWJyv+NWJt+oLZyPyVwaaZLv3Vo2kXzqZ+Hs9l/Yl1CWl5+uwIqF3+H/VAdK2F1g8Z8n6NyxNVHHNvJ3qIkuHZ5h1byv8K79ChW8Elm8ZB1der6BvQ12/tYk37nrdJp3KAckn4mQYU9aJfnULPNSn27N2GDiERwueh1nRtSny7zDHLycqL3o+v2tIL7eEsbcHf9cM7eyjzPregfj5Wxk2YEr1PVzx86g46d9V3i3SSmqjd2Bt7s9czs/gd/wLSgGHYUcDKh7Tat3lE9alCEp3cy+s3F88Yo/b/1wjL4NfXn9uyN4uznwUpA3o1ed1bIBhzztx2cvlCE53UxMsgmLujag+qJCgbgUE7HJJrxdjRRyscf/s21ctyUvRaF3/RKMea6YSL5HMCZzyyVE8uWWSEk7hYAQEAJCQAhkTkAkX+aMHniGKvmuXoum3057jl9Wd6q1ssJ7FbcoLO9ZjVNXk5iy+oyWjRDk58GEVv68+r8DRCeka2Lnm+4BzNsZzuLd4ZoE/PRFf3afv07boMI89eVubR2/cj6ulPBwYHr7J2g5Yw9JZjUjTCH0SgIpd++aqkm+SmzoWorTh09TdeaJG2vyKZh0OhQnJ9a+V5/GBeGNLzeyA2/+ejuAonoT/WduZdbpVG0acf9XMyTf7n1nGfz3ZWIS04iITSMq1ZSR/Wijo1c9X75qX1mTirY4TlxJxH/kpixIPjtChtTPsuRL3L+EEX/E8HJFE0kV2tA0oNhtSoqZ30d34Gq1Ybz5fDlWLPuZJq1b8PuPK3H3cL91nk6vkJKSjoO9kYTYa+jc/GjerDH6lGMMHTyPL2ZNIPZqFHZuXtouj+b0FI5uWcHMr8ZTod0k3uvUiPjoSFJ0nni5Z2RbqYdiTuFy1FUK+ZRQE0rve2RIvuu0/TYkG5l8quSrQxG3LEq+xEgGvNaDgSP6s+6Qmc7tnsd4K9R6zm+bx8Rfwpg2aRinVk2HwLaE71nLdcUJh5tT03U60lNTsHNwwJQUS1yqA01bvEiRAvasnPQGBVt8QU0/JxJTTbi4uGhiPDH6FEtmfcnyHVf5beUSdGYLppQ4oq5euTF91YCrZxHcXTLf1j5D8qVRe8KObEo+GNeqAu2rFs2y5Bv7TidqdOzLkW076TmgLw63fJqOlKtHad1xFAuWf0/6me2EJHjjl3aQ0Gt6nI3qBEXVIeswpyaB0VHdtpnr8akEP92GisXcWD55APE13qJjXT9ik9LxcHVWc02JvxbGT/OmM/eHwyxe/zMlXNU1/9RxlE74mUPs3X8U16LlqB4chIdrJjsR38zk+2wz52My36ygQkEnNg+oYxvJd/fIv5GxdQPTLZmvvUu5uen5Ddl767/Z4EtJk3xnY+g0LyQHJJ+ZkI8bEFjM7aFbejk+jVLDN2dvKvpDXw00yffpk9qLrOT0jLtLxcIu9P0xlLnbI9QdnzKmw5otLHujKhtPxTD+pfI0/mIX1Up58GylQvRaeJSIcY0JHrudUgUc+bp9JUoP36zxnP1qJS37VHVw2pKoCpqYCyjmyqZTMVhQtHX51Dio950d52L57K8z2pp/Q58tzf6wBDYfjiLBZMasrqWbsQ8vAaU9uBKXxnOVvZm365I27dtmh6LQtVZRvnqpFCtl4w2bYc5tFYvky20Rk/YKASEgBISAELg/AZF8Vo4OVfJFx8QwL6wgC3ep02Rt8+Pcx9lIdIpJy4RTjyfLFGBWhyo0nbqTywkZGXju9gZtTZ+biUOqg3m1RlHefrIkTabuvJVRFFDYlTX9a1Ph4w3EqU8k2sJa95hqrEq+2pXZ0NWP88fO0nS+uiZfxtNsUqqJaIMDawc20CRflwlrWXzRwouNKvJTuzKkxcXz5LjtHIhOp3/Hmkxp6M2a9Ydp8eMF0u5e+8/KGNyzuAXmdA7g9Xq+tqhdq1OTfMM3qDtgPPAaXk4GQoY21B4Ms5LJZ4q7QlhMCi4unvh4e2gZkHcelvQU0rHDqLOQmJyOm5tLRmZmJodaj8WcSPilWHxLFftXW9THzQunjlGgRAVcHTN2PX3YQ5N8F2NoO2e/9iCblUPL5BtUL8uSz2JK5cLZc9i7elC4SBFtfbR/HIpZyxh1dnIg5lo8Hl4e2hpYmR0ZvBViws/iWMgPJ/u7baaO5OuRRCXpKFXMJ8sS817X1SRfahq1x28lNTvJTorCuFb+tA8uniXJp1770rkz6B1c8PLxweFuWIpCYmIizq6upCTEY3R208REpoeSkZEUHXEBvUdRPJ1vCME7CpqSrnExWsGvRKF/jYSMjOKMOjI7bmXyjdiYxTX5nNg8sN6jkXyZNf4R/V2TfGei6TR3f4aFsuZIMxHySWMCiz+85LuSoEq+v0mxVZa7gjalVv28quPDyaDj2PAGdJkbwsHIBOx0On59O5j/bb/Ez/su88FzpZmw5hyuDgYalS/A6iNXOTGiAUGjt1G/XAFerOLNO4uOEDG2KYv2hGtr1pbwciTw821aJp9KVLsF3zFgW1QqyJwuAfgO3UDGKoB3HOr/vfGfShdw1F5iHI6IJ/WOF2rqn2v5efDDvgh6Lw3FYmXYMg25ovBm3RJMalFSMvkyhZV/ThDJl39iLT0VAkJACAiBvE9AJJ+VMVYlX0xMDFc9K9F57j5MWRQa1l1WoUFZL2Z1CKDp1B1E3j3NFkVbANzJoOeV6kV5va4v3b8L0f6b+kzt7+PCt92CeGrSNi2TT80eOHM1iZWHr/xzaqWi0LB2FdZ380Nvsfwj02/pb3t5c0c8qwY3orEXdB6/msVhCnZGO8a/XocBVT3YH3KGZv87Soe2tfiioTfr1h/khWUXH4nk05nM7B3WiGBfD+tQP6C0JvmGrYUHTDFUi3upG28Ma4TJosuS5LNZgx9hxbck3zd7sj5d12xhx+AGFHF3ztJ03UfYHZtd6pbkG7spI9spC7JWa4xFYVzrSrSvViLLks9mnXhEFd+SfJ+sy+KafE5s/qBBPpR81+g0Z6/1ki/VRMjIpgQWd3/oCKvTUCuM3MSVJPVFVBakcXavZFFoUcWbdtWKEJ9q1r5fm1UuxNXENHafj6Ogi5EGZQuw7cx14lJN+LgZiYxLY9Avx7meYqKYmz2nRjYi6PMt1C/vlSH5FhwmYvzTtJm5h+cCCrP3YiwXr6ew6ujVe36XvVipIP/rHEipjzaQ8oD2qxn0296rw5OTd2gvcW7iULX4xvdrM23TRRbsVjfNsgGnO9ulKExs5U/PWoVE8mV3vOXh80Xy5eHgSteEgBAQAkIg3xEQyWdlyG9KvoaNm1B66BouxWe+66OVl9SKP+1fiBkdAmk0aSvhd19TgWKejnzXLZiqJdzZdPIai3eF8WrNEtp6QDqdos1aykgcysjMSzNZGLnyOGrmxa1DgVLFfehe1fNfm98eDL3ELxdSaVfbF19HWLHrHMfiM1IcCri70qN2Ya3Myt0XcCzizbMlnTlz/grLjsff3qE3J0Dcqw5FoWIRN/YMaYiLvXUZaQ9q4onLCfh/tBoyWfNPk3zDn8p/ku9CNG1n78ye5PuwCUU88qHkG72e1Kyks90ckKrka/ME7auXzMgsygfHLck3fDXnozOfrlvJ24WtgxuRnLGUaL441CmiG05E0vGb3Tkj+T59hsASD/+ixGRWqDl6EwfUTZ1s5a6UGzOTFahW0oNlbwYTnZhOq1l7iU8xsfC1YO2+NHntWbacjr6dVajjhuRrQtDnm6hfriAvBvjw9vch/NG/Di1n7NbWs61S1I1Jr1Tiha92Y75Hll3Lyt5806UqpYaszVTybR9Yjycnb+ditLrZVAYQOxT+fr8e0zdd4PtdYbaXfBb4s3dN6pd0FMmXL74VstZJkXxZ4yRnCQEhIASEgBDIDQRE8lkZpZuS76mnnqL7t3uYv+Oi7X+kA7X9PLVFxXecu37/TJ50Mx3q+LLq6BWik0yg7jL6oCwBbWqRrZ7ErASdjeIql+9eq07H2rabqqs2R5N8Q//MdE0+b2cjB0c8qwnVfOJjtOf5XWev0XrG9ixnmuksFnYMaUqpQm63dgPORthz5alq5lFcchrBI9eQkpW53HdIvqkdgmhf3TfLfHMloDsarX52fNzsKf/Rn5y7lvmO3MHF3Nn3yTO5vdvZbv/S3Rd5ddaOnJF8o563SvKpQ/q9n48wZd1Zm0o+F4OOj1pUoHdDP/r+cJhFO8Iw3byfmSz0f7oMY1tV4ucDkXSas+/WeoUl3B04PrIpwaP+pl7ZAvRqVJrBPx/NuFfqM4xendKeDHvBn6ZTt7Pz3PV/9aPVEz580zUI38GrHyj5fD0dOTC0IdFJ6aTfMX1ZvSuU9HKm15JDj+T3g0Fdg/fTphR2tIjky/anK+8WEMmXd2MrPRMCQkAICIH8R0Akn5Uxv1PyhUUnUXfMBsLiHk02n5VNz7PFA4q4sXf4UxitXZMqE0InLsfjP3hFppKvpIcTR0Y3w9Xh3+uV5dkgABtCL9Psi02kqus+ZuFQ1+TbOewZapYpmIWz884pV+NTKT1wOQlZ5KT13KLwY+/6tKluW5H9OFKu+NEfHL8cn2nTfFwd6Frfj2R19/Hc/+4i0/6qJ+jQcT46id8P5MD6sKlmQsa8QGAJzyxd+34nnbuWRNCoDcSmmq2q536FK/q4MPmVKizYFcaqw5FEp9xel/ZmGVXXta1WjJeDi9J+1u6M72wF/Ao6sbJPHRpP3EKaWaF1UFG8XIz/GC/qxlSno5JYcyyKlHt8Rp/3L0Tjit589OvRG2vW3rulZQs5M6dzEF3n7iEt/fZ3ovpS6tM2VZiy/jSHLsXZ9kWbAq2qFmHpmzVITUoUyWeTEZk7KxXJlzvjJq0WAkJACAgBIXAvAiL5rBwXd0o+taqp604yYPH+LE9RtPLyUvwuAq5GA7/1rU/TSoVtzuZEZBz+g37LdOMNF3sDHeuUIlF7yM0/uXwJqemsCAnP8nRSnaLQtlZJ7A36/JPJh7qko55F289x9+bWDxzACjz9RGF83NQdafPPmHJ3MrJ453liszwHN7+wuXu05IDVVNfkG9uSQF/rJJ+2Tt6XW7WMclvIVnWKsirK0rU1Le//qVH/pJ5rviNjVt2Ix6jT3ZZ3N3dCvrOam0PoPnXrb+yQm9lIU6+tV8B0j8+rAR3/VpM5fwuzR8f6gQ20qcnx8fEi+XIeca6tUSRfrg2dNFwICAEhIASEwL8IiOSzclDcLfmS0sx0nLmV30LC1ScKK2uX4tkhoFcU3n3Gn4ntgh/JrGNN8r33U6Ybb2h9yM5UzOx0+nE/N7vTv4VT1iMqrLLOSs7MPgFV8o1vTWDJAtkve1eJjcejaPn1Nm33d1uIPqsbmB8qUDfSKleINQMaYG+nF8mXH2KejT6K5MsGLDlVCAgBISAEhMBjTkAkn5UBulvyqdVdjkuhwahVnLyaYJsdBa1sc54srii0CvZlyTv1cchkt9uc6v+JyFj83/0ha5Ivpy4q9QgBISAEHgWBlHRCJrUlsKRXjlzt3cX7mbrulG2no+ZIS/NmJV6OBnZ9/AxlfVy1DkomX96M88P2SiTfw5KTckJACAgBISAEHj8CIvmsjMm9JJ9a5cVriQR//DvXkvLR1o5WsrSmeGDxAmwY+gxeLg7WVJOtsiciruPfb5FIvmxRk5OFgBDIFQRSTIRMeZXAkjmzRmZUfCoNxqzh+JXEXNH9vNRIdVOjMa9UZfALlW91SyRfXoqw9X0RyWc9Q6lBCAgBISAEhMDjQkAkn5WRuJ/kU6s9fSWOlyav50jEdcnos5LzfYsrCs9ULsqi3o0opK1P9ugOTfL1+U4k36NDLlcSAkLgURFQM/mmdiawVKEcu+KRS7HUH7WK2FT15ZcsZ5FjYB9UkcVCr6YVmNyxBg7qhiM3DpF8j4R+rrmISL5cEyppqBAQAkJACAiBTAmI5MsU0YNPeJDkU0uei4qn68y/2Rx6GW7/vrbyqlJcJaAutt6udhlm9XgSN8dHv3PtifAY/HvNzXTjDYmWEBACQiDXEVDX5Pu6e45KPnVzir9DI2k9ZSPXUyTL/VGMieYBxfn+nScp4Gz/j8uJ5HsU9HPPNUTy5Z5YSUuFgBAQAkJACGRGQCRfZoQy+Xtmkk8tHpuUxuDFO5m74Tjp+XWxfCs5/6O4Au6ORoa0CuL95oHa7qT/xaFJvrdmSSbffwFfrikEhIBtCaSmEzLtTQL9vHP8OmsOX6LrzC1ExqVIQl+O082oUL0rPh9QnIW9GuJ5l+BT/y6Sz0bgc2m1IvlyaeCk2UJACAgBISAE7kFAJJ+VwyIrkk+9hOr2/jxwgc5frtEyGBSZqfRQ5HUK+Lg58OfQFwn2y7lpZA/TmBPh0fi/MQ2Mdg9TXMoIASEgBB5fAup03dlvE+jnY5M2Hjh/jWbjV4noswFdgwLt6pRmUe8m961dJJ8NwOfiKkXy5eLgSdOFgBAQAkJACNxFQCSflUMiq5Lv5mUuxyYxbMlO5q4/ikVEX7boO9sZ+LBVdd5tHoSb06Ofnnt3Y09cuob/61Mlky9bUZSThYAQyBUEVMn3TV8CSxe2WXPDohPp+c0m/jwQJstZ5BBlZ4OBL1+vT9cG5R+Y5S6SL4eA55FqRPLlkUBKN4SAEBACQkAIACL5rBwG2ZV86uVMZgtbQsMZvmQHW45dQtGL7btvGBRQ1wp/uXY5hr5cS1sfSveY4Dpx6Sr+3SZLJp+VnyEpLgSEwGNIICWNkLnvEli6iE0bl5RmYubqI4z4aTfxKSaZvvuQtHUWheDS3szq0YjqZbwzvU+K5HtI0Hm0mEi+PBpY6ZYQEAJCQAjkSwIi+awM+8NIvpuXTDdbWLH3DFOW72XHiQjSzBYy/WVuZXtzTXFFwcXejqerluL9l2pQz78YhsdMhp4Kv0adnlMkky/XDCppqBAQAlkmkJLOxhn9qOJnu0y+O9uy50wUw5fsZO2hi7J2bZaDpK4FAkXcHen9fCADWlTFxSFrWe4i+bIDOe+fK5Iv78dYeigEhIAQEAL5h4BIPitjbY3ku3lpRVH4a/9Zxv+8mz0nI0hMN6Gov9x5TFLWrGSU9eIKOkWn7QLYOLAUH75ci5rli2a9+H9wpsVi+Q+uKpcUAkJACNiegE6vf6R3IYtFYcm2EwxduBV1Kq9ZXcz2cUndtj3u7F1BUXA22vFsUEmmdG9IKW/3bJUXyZctXHn+ZJF8eT7E0kEhIASEgBDIRwRE8lkZ7JyQfDebYFEUrsUnM/qH7cxdE0JcUgr8RzvHWokle8VVn2m2UNjLlUFt6vLG0wG4OzvKs132KMrZQkAICIE8QSDNZGbJluMMmr+Zy9cTwZDfXng9OIx6s4UmQX7MeuspyhT2QPcQIlQkX574qORYJ0Ty5RhKqUgICAEhIASEwH9OQCSflSHIScl3Z1NU2Rdy9jLLthzlt62hRF5PzFi77yF+zFvZRdsUt6hZewqlfDzo3DSQ5rXKU9m3EO7ODra5ntQqBISAEBACuYpATEIKf+w9w8TfdhNy5vKN9WvzqfCzWPB0duCVJyvSq1kQgaW8Mej1Dx1PkXwPjS5PFhTJlyfDKp0SAkJACAiBfEpAJJ+VgbeV5LuzWVfjkthx/BIbQ86y5cgFjpy7TGKaCXUmE4/ZOnX3xqmAKvX0OjycHKherij1nyhFk0A/alQohqujvZVRkOJCQAgIASGQVwmkppvZFnqJhRuPsHzXSdR7onr7yzMvve4XOIuCvZ2BSr4F6dKkCi/XrYCfj2eOdFskX179tDxcv0TyPRw3KSUEhIAQEAJC4HEkIJLPyqg8Csl3ZxPVnXkjouNZuesEO0LDOHwmkkvX4rSHHnX9Iu3B5+bxqBMe7ri4mnBoNBgo7O5MCW8PqpYrRv3KvjxbvRwF3ZysykCwMmRSXAgIASEgBHIhAXX92qjYJH7deYKftoVy4FQEVxNSUJe60I5Hfc/LSYZ33D+Nej3linjSNKg07RpUpq5/CYzqNvM5eIjky0GYeaAqkXx5IIjSBSEgBISAEBACNwiI5LNyKDxqyXd3c9XngoSkVE38rdh5nK2HznHucgwXr8aSGJ+MSVEwq0ve2WAfD/V5Sn3ssFP/p2bpebhQ0tuTMsUK0rhqaZ6pVg6fAq44Z3G3PytDIcWFgBAQAkIgHxGITUrlr72nmL/mAHtPRnA9Pom0XGj69Cg46vWULuZF46DS9H2xJmWLeGFnwzV5RfLlow9KFroqki8LkOQUISAEhIAQEAK5hIBIPisD9V9Lvns1P91kJtVkJiU1nSvXE7Qsv+i4JM5GRnP0whXORcYQFZtIfGwiSanppKSbSDNbtOm/N3f1VQWemo3nYDDgbG+Hk6M9Hh7O+Hi6Uq54ISr5elPCxxMvNycKebjg7eGKg9GAg9HOpg8mVoZLigsBISAEhEAeI6Bm8iWlpBN2LY7txy6ybNMR9h8PIyoxGbPJkrGsxeOynq16o7UouDrZU9zLjedr+9OiVgUCShfB08VRu48+ikMk36OgnHuuIZIv98RKWioEhIAQEAJCIDMCIvkyI5TJ3x9HyfegJqvTnW7JPAVN8CUkp5Galq5NebLcmDKkPhPp9XqcHIzamnn22oOHTntOyhCAuXlelJVBl+JCQAgIASHw2BKwWBQSU9MIi4rjTGQ0B89GcuriNY5cuMLxC1Ekp6aRblHvd9qbrZs3tYz+PMyt7eZUW+2ft+s06HXY6/UULujOE6V8qOhbiAq+PlQp7aNlvRf2dNFeiv0X91ORfI/t8P1PGiaS7z/BLhcVAkJACAgBIWATAiL5rMSa2ySfld2V4kJACAgBISAEch0B1b+lpZtJSUvX1rE9FxlNxLV4rsYmEBmdQHhMPDFxSaSmpJGSZtJegKn/TDOZtQz3W8v+6XQYdDoc1Ax3ox2ORjscHIw4OztQ2NOVogVd8fF005aqKFbInfJFC+KuZeg9XlnuIvly3RC2aYNF8tkUr1QuBISAEBACQuCREhDJZyXum5Kvdu3aVtYkxYWAEBACQkAICIHHgYDFYiHNZMFksaAaPjXrT8tk1+nQo8POzoDxP8rCywk+alb/ihUraNasGZ6enjlRpdSRiwnclHxFixbNxb2QpgsBISAEhIAQEAIqgaNHj1KgQAGqVav2OAFJ0ynqL9BccKiS7/jx47mgpdJEISAEhIAQEAJCQAjcJiCST0aDSkCVfFFRUQJDCAgBISAEhIAQyCME/P39RfI9bCxjYmIetqiUEwJCQAgIASEgBITAf0ZAzUyUTL7/DP9jc+H09PTHpi3SECEgBISAEBACQiBnCBiNxpypKGdqyT2ZfDnTX6lFCAgBISAEhIAQEAJCQAgIASEgBISAEBACQkAI5DkCIvnyXEilQ0JACAgBISAEhIAQEAJCQAgIASEgBISAEBAC+Y2ASL78FnHprxAQAkJACAgBISAEhIAQEAJCQAgIASEgBIRAniMgki/PhVQ6JASEgBAQAkJACAgBISAEhIAQEAJCQAgIASGQ3wiI5MtvEZf+CgEhIASEgBAQAkJACAgBISAEhIAQEAJCQAjkOQIi+fJcSKVDQkAICAEhIASEgBAQAkJACAgBISAEhIAQEAL5jYBIvvwWcemvEBACQkAICAEhIASEgBAQAkJACAgBISAEhECeIyCSL8+FVDokBISAEBACQkAICAEhIASEgBAQAkJACAgBIZDfCIjky28Rl/4KASEgBISAEBACQkAICAEhIASEgBAQAkJACOQ5AiL58lxIpUNCQAgIASEgBISAEBACQkAICAEhIASEgBAQAvmNgEi+/BZx6a8QEAJCQAgIASEgBISAEBACQkAICAEhIASEQJ4jIJIvz4VUOiQEhIAQEAJCQAgIASEgBISAEBACQkAICAEhkN8IiOTLbxGX/goBISAEhIAQEAJCQAgIASEgBISAEBACQkAI5DkCIvnyXEilQ0JACAgBISAEhIAQEAJCQAgIASEgBISAEBAC+Y2ASL78FnHprxAQAkJACAgBISAEhIAQEAJCQAgIASEgBIRAniMgki/PhVQ6JASEgBAQAkJACAgBISAEhIAQEAJCQAgIASGQ3wiI5MtvEZf+CgEhIASEgBAQAkJACAgBISAEhIAQEAJCQAjkOQIi+fJcSKVDQkAICAEhIASEgBAQAkJACAgBISAEhIAQEAL5jYBIvvwWcemvEBACQkAICAEhIASEgBAQAkJACAgBISAEhECeIyCSL8+FVDokBISAEBACQkAICAEhIASEgBAQAkJACAgBIZDfCKT9H4QfAlv6pruiAAAAAElFTkSuQmCC"/>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11705936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p:cNvSpPr/>
          <p:nvPr/>
        </p:nvSpPr>
        <p:spPr>
          <a:xfrm>
            <a:off x="190399" y="214947"/>
            <a:ext cx="3143809" cy="461665"/>
          </a:xfrm>
          <a:prstGeom prst="rect">
            <a:avLst/>
          </a:prstGeom>
        </p:spPr>
        <p:txBody>
          <a:bodyPr wrap="none">
            <a:spAutoFit/>
          </a:bodyPr>
          <a:lstStyle/>
          <a:p>
            <a:pPr>
              <a:defRPr/>
            </a:pPr>
            <a:r>
              <a:rPr lang="zh-CN" sz="2400" b="1" dirty="0">
                <a:solidFill>
                  <a:schemeClr val="bg1"/>
                </a:solidFill>
                <a:latin typeface="微软雅黑" panose="020B0503020204020204" pitchFamily="34" charset="-122"/>
                <a:ea typeface="微软雅黑" panose="020B0503020204020204" pitchFamily="34" charset="-122"/>
              </a:rPr>
              <a:t>场景</a:t>
            </a:r>
            <a:r>
              <a:rPr lang="en-US" altLang="zh-CN" sz="2400" b="1" dirty="0">
                <a:solidFill>
                  <a:schemeClr val="bg1"/>
                </a:solidFill>
                <a:latin typeface="微软雅黑" panose="020B0503020204020204" pitchFamily="34" charset="-122"/>
                <a:ea typeface="微软雅黑" panose="020B0503020204020204" pitchFamily="34" charset="-122"/>
              </a:rPr>
              <a:t>1</a:t>
            </a:r>
            <a:r>
              <a:rPr lang="zh-CN" altLang="en-US" sz="2400" b="1" dirty="0">
                <a:solidFill>
                  <a:schemeClr val="bg1"/>
                </a:solidFill>
                <a:latin typeface="微软雅黑" panose="020B0503020204020204" pitchFamily="34" charset="-122"/>
                <a:ea typeface="微软雅黑" panose="020B0503020204020204" pitchFamily="34" charset="-122"/>
              </a:rPr>
              <a:t>：赋能资产管理</a:t>
            </a:r>
          </a:p>
        </p:txBody>
      </p:sp>
      <p:sp>
        <p:nvSpPr>
          <p:cNvPr id="31" name="文本框 30"/>
          <p:cNvSpPr txBox="1"/>
          <p:nvPr/>
        </p:nvSpPr>
        <p:spPr>
          <a:xfrm>
            <a:off x="6109856" y="358164"/>
            <a:ext cx="3260176" cy="306705"/>
          </a:xfrm>
          <a:prstGeom prst="rect">
            <a:avLst/>
          </a:prstGeom>
          <a:noFill/>
        </p:spPr>
        <p:txBody>
          <a:bodyPr wrap="square" rtlCol="0">
            <a:spAutoFit/>
          </a:bodyPr>
          <a:lstStyle/>
          <a:p>
            <a:pPr algn="ctr"/>
            <a:r>
              <a:rPr lang="zh-CN" altLang="en-US" sz="1400" dirty="0">
                <a:solidFill>
                  <a:schemeClr val="bg1">
                    <a:lumMod val="50000"/>
                  </a:schemeClr>
                </a:solidFill>
                <a:latin typeface="微软雅黑" panose="020B0503020204020204" pitchFamily="34" charset="-122"/>
                <a:ea typeface="微软雅黑" panose="020B0503020204020204" pitchFamily="34" charset="-122"/>
              </a:rPr>
              <a:t>中国联通研究院</a:t>
            </a:r>
          </a:p>
        </p:txBody>
      </p:sp>
      <p:graphicFrame>
        <p:nvGraphicFramePr>
          <p:cNvPr id="32" name="表格 31"/>
          <p:cNvGraphicFramePr/>
          <p:nvPr>
            <p:custDataLst>
              <p:tags r:id="rId1"/>
            </p:custDataLst>
            <p:extLst/>
          </p:nvPr>
        </p:nvGraphicFramePr>
        <p:xfrm>
          <a:off x="504190" y="1014095"/>
          <a:ext cx="11248708" cy="5494020"/>
        </p:xfrm>
        <a:graphic>
          <a:graphicData uri="http://schemas.openxmlformats.org/drawingml/2006/table">
            <a:tbl>
              <a:tblPr firstRow="1" bandRow="1">
                <a:tableStyleId>{5C22544A-7EE6-4342-B048-85BDC9FD1C3A}</a:tableStyleId>
              </a:tblPr>
              <a:tblGrid>
                <a:gridCol w="919480">
                  <a:extLst>
                    <a:ext uri="{9D8B030D-6E8A-4147-A177-3AD203B41FA5}">
                      <a16:colId xmlns:a16="http://schemas.microsoft.com/office/drawing/2014/main" val="20000"/>
                    </a:ext>
                  </a:extLst>
                </a:gridCol>
                <a:gridCol w="10329228">
                  <a:extLst>
                    <a:ext uri="{9D8B030D-6E8A-4147-A177-3AD203B41FA5}">
                      <a16:colId xmlns:a16="http://schemas.microsoft.com/office/drawing/2014/main" val="20001"/>
                    </a:ext>
                  </a:extLst>
                </a:gridCol>
              </a:tblGrid>
              <a:tr h="454025">
                <a:tc>
                  <a:txBody>
                    <a:bodyPr/>
                    <a:lstStyle/>
                    <a:p>
                      <a:pPr algn="ctr">
                        <a:buNone/>
                      </a:pPr>
                      <a:r>
                        <a:rPr lang="zh-CN" altLang="en-US" sz="1400" dirty="0">
                          <a:latin typeface="微软雅黑" panose="020B0503020204020204" pitchFamily="34" charset="-122"/>
                          <a:ea typeface="微软雅黑" panose="020B0503020204020204" pitchFamily="34" charset="-122"/>
                        </a:rPr>
                        <a:t>目标客户</a:t>
                      </a:r>
                    </a:p>
                  </a:txBody>
                  <a:tcPr anchor="ctr"/>
                </a:tc>
                <a:tc>
                  <a:txBody>
                    <a:bodyPr/>
                    <a:lstStyle/>
                    <a:p>
                      <a:pPr algn="ctr">
                        <a:buNone/>
                      </a:pPr>
                      <a:r>
                        <a:rPr lang="zh-CN" altLang="en-US" sz="1400" b="1" kern="1200" dirty="0">
                          <a:solidFill>
                            <a:schemeClr val="lt1"/>
                          </a:solidFill>
                          <a:latin typeface="+mn-lt"/>
                          <a:ea typeface="+mn-ea"/>
                          <a:cs typeface="+mn-ea"/>
                          <a:sym typeface="+mn-lt"/>
                        </a:rPr>
                        <a:t>针对供应链管理、计划排产、成本核算、设备管理等业务有需求的企业</a:t>
                      </a:r>
                      <a:endParaRPr lang="zh-CN" altLang="en-US" sz="1400" b="1" kern="1200" dirty="0">
                        <a:solidFill>
                          <a:schemeClr val="lt1"/>
                        </a:solidFill>
                        <a:latin typeface="+mn-lt"/>
                        <a:ea typeface="+mn-ea"/>
                        <a:cs typeface="+mn-ea"/>
                      </a:endParaRPr>
                    </a:p>
                  </a:txBody>
                  <a:tcPr anchor="ctr"/>
                </a:tc>
                <a:extLst>
                  <a:ext uri="{0D108BD9-81ED-4DB2-BD59-A6C34878D82A}">
                    <a16:rowId xmlns:a16="http://schemas.microsoft.com/office/drawing/2014/main" val="10000"/>
                  </a:ext>
                </a:extLst>
              </a:tr>
              <a:tr h="1236980">
                <a:tc>
                  <a:txBody>
                    <a:bodyPr/>
                    <a:lstStyle/>
                    <a:p>
                      <a:pPr algn="ctr">
                        <a:buNone/>
                      </a:pPr>
                      <a:r>
                        <a:rPr lang="zh-CN" altLang="en-US" sz="1400" b="1" dirty="0">
                          <a:latin typeface="微软雅黑" panose="020B0503020204020204" pitchFamily="34" charset="-122"/>
                          <a:ea typeface="微软雅黑" panose="020B0503020204020204" pitchFamily="34" charset="-122"/>
                        </a:rPr>
                        <a:t>需求痛点</a:t>
                      </a:r>
                    </a:p>
                  </a:txBody>
                  <a:tcPr anchor="ctr"/>
                </a:tc>
                <a:tc>
                  <a:txBody>
                    <a:bodyPr/>
                    <a:lstStyle/>
                    <a:p>
                      <a:pPr algn="ctr">
                        <a:buNone/>
                      </a:pPr>
                      <a:endParaRPr lang="zh-CN" altLang="en-US" sz="1400" b="1" kern="1200" dirty="0">
                        <a:solidFill>
                          <a:schemeClr val="lt1"/>
                        </a:solidFill>
                        <a:latin typeface="+mn-lt"/>
                        <a:ea typeface="+mn-ea"/>
                        <a:cs typeface="+mn-ea"/>
                      </a:endParaRPr>
                    </a:p>
                  </a:txBody>
                  <a:tcPr anchor="ctr"/>
                </a:tc>
                <a:extLst>
                  <a:ext uri="{0D108BD9-81ED-4DB2-BD59-A6C34878D82A}">
                    <a16:rowId xmlns:a16="http://schemas.microsoft.com/office/drawing/2014/main" val="10001"/>
                  </a:ext>
                </a:extLst>
              </a:tr>
              <a:tr h="2520950">
                <a:tc>
                  <a:txBody>
                    <a:bodyPr/>
                    <a:lstStyle/>
                    <a:p>
                      <a:pPr algn="ctr">
                        <a:buNone/>
                      </a:pPr>
                      <a:r>
                        <a:rPr lang="zh-CN" altLang="en-US" sz="1400" b="1" dirty="0">
                          <a:latin typeface="微软雅黑" panose="020B0503020204020204" pitchFamily="34" charset="-122"/>
                          <a:ea typeface="微软雅黑" panose="020B0503020204020204" pitchFamily="34" charset="-122"/>
                        </a:rPr>
                        <a:t>解决方案</a:t>
                      </a:r>
                    </a:p>
                  </a:txBody>
                  <a:tcPr anchor="ctr"/>
                </a:tc>
                <a:tc>
                  <a:txBody>
                    <a:bodyPr/>
                    <a:lstStyle/>
                    <a:p>
                      <a:pPr algn="ctr">
                        <a:buNone/>
                      </a:pPr>
                      <a:endParaRPr lang="zh-CN" altLang="en-US" sz="1400" dirty="0">
                        <a:latin typeface="微软雅黑" panose="020B0503020204020204" pitchFamily="34" charset="-122"/>
                        <a:ea typeface="微软雅黑" panose="020B0503020204020204" pitchFamily="34" charset="-122"/>
                      </a:endParaRPr>
                    </a:p>
                  </a:txBody>
                  <a:tcPr anchor="ctr"/>
                </a:tc>
                <a:extLst>
                  <a:ext uri="{0D108BD9-81ED-4DB2-BD59-A6C34878D82A}">
                    <a16:rowId xmlns:a16="http://schemas.microsoft.com/office/drawing/2014/main" val="10002"/>
                  </a:ext>
                </a:extLst>
              </a:tr>
              <a:tr h="1282065">
                <a:tc>
                  <a:txBody>
                    <a:bodyPr/>
                    <a:lstStyle/>
                    <a:p>
                      <a:pPr algn="ctr">
                        <a:buNone/>
                      </a:pPr>
                      <a:r>
                        <a:rPr lang="zh-CN" altLang="en-US" sz="1400" b="1" dirty="0">
                          <a:latin typeface="微软雅黑" panose="020B0503020204020204" pitchFamily="34" charset="-122"/>
                          <a:ea typeface="微软雅黑" panose="020B0503020204020204" pitchFamily="34" charset="-122"/>
                        </a:rPr>
                        <a:t>方案价值</a:t>
                      </a:r>
                    </a:p>
                  </a:txBody>
                  <a:tcPr anchor="ctr"/>
                </a:tc>
                <a:tc>
                  <a:txBody>
                    <a:bodyPr/>
                    <a:lstStyle/>
                    <a:p>
                      <a:pPr algn="l">
                        <a:lnSpc>
                          <a:spcPct val="150000"/>
                        </a:lnSpc>
                        <a:buNone/>
                      </a:pPr>
                      <a:r>
                        <a:rPr lang="en-US" altLang="zh-CN" sz="1400" dirty="0">
                          <a:latin typeface="微软雅黑" panose="020B0503020204020204" pitchFamily="34" charset="-122"/>
                          <a:ea typeface="微软雅黑" panose="020B0503020204020204" pitchFamily="34" charset="-122"/>
                        </a:rPr>
                        <a:t>1</a:t>
                      </a:r>
                      <a:r>
                        <a:rPr lang="zh-CN" altLang="en-US" sz="1400" dirty="0">
                          <a:latin typeface="微软雅黑" panose="020B0503020204020204" pitchFamily="34" charset="-122"/>
                          <a:ea typeface="微软雅黑" panose="020B0503020204020204" pitchFamily="34" charset="-122"/>
                        </a:rPr>
                        <a:t>、</a:t>
                      </a:r>
                      <a:r>
                        <a:rPr lang="zh-CN" altLang="en-US" sz="1400" b="1" dirty="0">
                          <a:latin typeface="+mn-lt"/>
                          <a:ea typeface="+mn-ea"/>
                          <a:cs typeface="+mn-ea"/>
                          <a:sym typeface="+mn-lt"/>
                        </a:rPr>
                        <a:t>通过编码规则分类和物品信息的承载增强生产物资的感知为计划排产、成本核算、生产调度提供便利；</a:t>
                      </a:r>
                      <a:endParaRPr lang="en-US" altLang="zh-CN" sz="1400" b="1" dirty="0">
                        <a:latin typeface="+mn-lt"/>
                        <a:ea typeface="+mn-ea"/>
                        <a:cs typeface="+mn-ea"/>
                        <a:sym typeface="+mn-lt"/>
                      </a:endParaRPr>
                    </a:p>
                    <a:p>
                      <a:pPr algn="l">
                        <a:lnSpc>
                          <a:spcPct val="150000"/>
                        </a:lnSpc>
                        <a:buNone/>
                      </a:pPr>
                      <a:r>
                        <a:rPr lang="en-US" altLang="zh-CN" sz="1400" b="1" dirty="0">
                          <a:latin typeface="+mn-lt"/>
                          <a:ea typeface="+mn-ea"/>
                          <a:cs typeface="+mn-ea"/>
                          <a:sym typeface="+mn-lt"/>
                        </a:rPr>
                        <a:t>2</a:t>
                      </a:r>
                      <a:r>
                        <a:rPr lang="zh-CN" altLang="en-US" sz="1400" b="1" dirty="0">
                          <a:latin typeface="+mn-lt"/>
                          <a:ea typeface="+mn-ea"/>
                          <a:cs typeface="+mn-ea"/>
                          <a:sym typeface="+mn-lt"/>
                        </a:rPr>
                        <a:t>、建立满足自身需求的编码规则，引入嵌套标识解析，可高效的实现产品溯源和品质管控。</a:t>
                      </a:r>
                      <a:endParaRPr lang="en-US" altLang="zh-CN" sz="1400" dirty="0">
                        <a:latin typeface="微软雅黑" panose="020B0503020204020204" pitchFamily="34" charset="-122"/>
                        <a:ea typeface="微软雅黑" panose="020B0503020204020204" pitchFamily="34" charset="-122"/>
                      </a:endParaRPr>
                    </a:p>
                  </a:txBody>
                  <a:tcPr anchor="ctr"/>
                </a:tc>
                <a:extLst>
                  <a:ext uri="{0D108BD9-81ED-4DB2-BD59-A6C34878D82A}">
                    <a16:rowId xmlns:a16="http://schemas.microsoft.com/office/drawing/2014/main" val="10003"/>
                  </a:ext>
                </a:extLst>
              </a:tr>
            </a:tbl>
          </a:graphicData>
        </a:graphic>
      </p:graphicFrame>
      <p:grpSp>
        <p:nvGrpSpPr>
          <p:cNvPr id="38" name="组合 7"/>
          <p:cNvGrpSpPr/>
          <p:nvPr/>
        </p:nvGrpSpPr>
        <p:grpSpPr>
          <a:xfrm>
            <a:off x="7531735" y="1671955"/>
            <a:ext cx="1858010" cy="855980"/>
            <a:chOff x="2839" y="2394"/>
            <a:chExt cx="2926" cy="1348"/>
          </a:xfrm>
        </p:grpSpPr>
        <p:sp>
          <p:nvSpPr>
            <p:cNvPr id="39" name="椭圆 38"/>
            <p:cNvSpPr/>
            <p:nvPr/>
          </p:nvSpPr>
          <p:spPr>
            <a:xfrm>
              <a:off x="3721" y="2394"/>
              <a:ext cx="1161" cy="1161"/>
            </a:xfrm>
            <a:prstGeom prst="ellipse">
              <a:avLst/>
            </a:prstGeom>
            <a:solidFill>
              <a:srgbClr val="1D6D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2839" y="3140"/>
              <a:ext cx="2926" cy="602"/>
            </a:xfrm>
            <a:prstGeom prst="rect">
              <a:avLst/>
            </a:prstGeom>
            <a:solidFill>
              <a:srgbClr val="CDCE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50" b="1" dirty="0">
                  <a:solidFill>
                    <a:srgbClr val="1D6DC2"/>
                  </a:solidFill>
                  <a:latin typeface="微软雅黑" panose="020B0503020204020204" pitchFamily="34" charset="-122"/>
                  <a:ea typeface="微软雅黑" panose="020B0503020204020204" pitchFamily="34" charset="-122"/>
                </a:rPr>
                <a:t>资产信息不同步</a:t>
              </a:r>
            </a:p>
          </p:txBody>
        </p:sp>
      </p:grpSp>
      <p:grpSp>
        <p:nvGrpSpPr>
          <p:cNvPr id="41" name="组合 29"/>
          <p:cNvGrpSpPr/>
          <p:nvPr/>
        </p:nvGrpSpPr>
        <p:grpSpPr>
          <a:xfrm>
            <a:off x="3632835" y="1671955"/>
            <a:ext cx="1858010" cy="855980"/>
            <a:chOff x="2839" y="2394"/>
            <a:chExt cx="2926" cy="1348"/>
          </a:xfrm>
        </p:grpSpPr>
        <p:sp>
          <p:nvSpPr>
            <p:cNvPr id="42" name="椭圆 41"/>
            <p:cNvSpPr/>
            <p:nvPr/>
          </p:nvSpPr>
          <p:spPr>
            <a:xfrm>
              <a:off x="3721" y="2394"/>
              <a:ext cx="1161" cy="1161"/>
            </a:xfrm>
            <a:prstGeom prst="ellipse">
              <a:avLst/>
            </a:prstGeom>
            <a:solidFill>
              <a:srgbClr val="FF76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2839" y="3140"/>
              <a:ext cx="2926" cy="602"/>
            </a:xfrm>
            <a:prstGeom prst="rect">
              <a:avLst/>
            </a:prstGeom>
            <a:solidFill>
              <a:srgbClr val="CDCE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50" b="1" dirty="0">
                  <a:solidFill>
                    <a:srgbClr val="1D6DC2"/>
                  </a:solidFill>
                  <a:latin typeface="微软雅黑" panose="020B0503020204020204" pitchFamily="34" charset="-122"/>
                  <a:ea typeface="微软雅黑" panose="020B0503020204020204" pitchFamily="34" charset="-122"/>
                </a:rPr>
                <a:t>资产管控弱</a:t>
              </a:r>
            </a:p>
          </p:txBody>
        </p:sp>
      </p:grpSp>
      <p:grpSp>
        <p:nvGrpSpPr>
          <p:cNvPr id="44" name="组合 47"/>
          <p:cNvGrpSpPr/>
          <p:nvPr/>
        </p:nvGrpSpPr>
        <p:grpSpPr>
          <a:xfrm>
            <a:off x="1683385" y="1671955"/>
            <a:ext cx="1858010" cy="855980"/>
            <a:chOff x="2839" y="2394"/>
            <a:chExt cx="2926" cy="1348"/>
          </a:xfrm>
        </p:grpSpPr>
        <p:sp>
          <p:nvSpPr>
            <p:cNvPr id="45" name="椭圆 44"/>
            <p:cNvSpPr/>
            <p:nvPr/>
          </p:nvSpPr>
          <p:spPr>
            <a:xfrm>
              <a:off x="3721" y="2394"/>
              <a:ext cx="1161" cy="1161"/>
            </a:xfrm>
            <a:prstGeom prst="ellipse">
              <a:avLst/>
            </a:prstGeom>
            <a:solidFill>
              <a:srgbClr val="FF76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2839" y="3140"/>
              <a:ext cx="2926" cy="602"/>
            </a:xfrm>
            <a:prstGeom prst="rect">
              <a:avLst/>
            </a:prstGeom>
            <a:solidFill>
              <a:srgbClr val="CDCE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50" b="1" dirty="0">
                  <a:solidFill>
                    <a:srgbClr val="1D6DC2"/>
                  </a:solidFill>
                  <a:latin typeface="微软雅黑" panose="020B0503020204020204" pitchFamily="34" charset="-122"/>
                  <a:ea typeface="微软雅黑" panose="020B0503020204020204" pitchFamily="34" charset="-122"/>
                </a:rPr>
                <a:t>缺乏精细化管理</a:t>
              </a:r>
            </a:p>
          </p:txBody>
        </p:sp>
      </p:grpSp>
      <p:grpSp>
        <p:nvGrpSpPr>
          <p:cNvPr id="47" name="组合 53"/>
          <p:cNvGrpSpPr/>
          <p:nvPr/>
        </p:nvGrpSpPr>
        <p:grpSpPr>
          <a:xfrm>
            <a:off x="5582285" y="1671955"/>
            <a:ext cx="1858010" cy="855980"/>
            <a:chOff x="2839" y="2394"/>
            <a:chExt cx="2926" cy="1348"/>
          </a:xfrm>
        </p:grpSpPr>
        <p:sp>
          <p:nvSpPr>
            <p:cNvPr id="48" name="椭圆 47"/>
            <p:cNvSpPr/>
            <p:nvPr/>
          </p:nvSpPr>
          <p:spPr>
            <a:xfrm>
              <a:off x="3721" y="2394"/>
              <a:ext cx="1161" cy="1161"/>
            </a:xfrm>
            <a:prstGeom prst="ellipse">
              <a:avLst/>
            </a:prstGeom>
            <a:solidFill>
              <a:srgbClr val="1D6D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矩形 48"/>
            <p:cNvSpPr/>
            <p:nvPr/>
          </p:nvSpPr>
          <p:spPr>
            <a:xfrm>
              <a:off x="2839" y="3140"/>
              <a:ext cx="2926" cy="602"/>
            </a:xfrm>
            <a:prstGeom prst="rect">
              <a:avLst/>
            </a:prstGeom>
            <a:solidFill>
              <a:srgbClr val="CDCE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50" b="1" dirty="0">
                  <a:solidFill>
                    <a:srgbClr val="1D6DC2"/>
                  </a:solidFill>
                  <a:latin typeface="微软雅黑" panose="020B0503020204020204" pitchFamily="34" charset="-122"/>
                  <a:ea typeface="微软雅黑" panose="020B0503020204020204" pitchFamily="34" charset="-122"/>
                </a:rPr>
                <a:t>标识能力差</a:t>
              </a:r>
            </a:p>
          </p:txBody>
        </p:sp>
      </p:grpSp>
      <p:grpSp>
        <p:nvGrpSpPr>
          <p:cNvPr id="50" name="组合 70"/>
          <p:cNvGrpSpPr/>
          <p:nvPr/>
        </p:nvGrpSpPr>
        <p:grpSpPr>
          <a:xfrm>
            <a:off x="9481185" y="1671955"/>
            <a:ext cx="1858010" cy="855980"/>
            <a:chOff x="2839" y="2394"/>
            <a:chExt cx="2926" cy="1348"/>
          </a:xfrm>
        </p:grpSpPr>
        <p:sp>
          <p:nvSpPr>
            <p:cNvPr id="51" name="椭圆 50"/>
            <p:cNvSpPr/>
            <p:nvPr/>
          </p:nvSpPr>
          <p:spPr>
            <a:xfrm>
              <a:off x="3721" y="2394"/>
              <a:ext cx="1161" cy="1161"/>
            </a:xfrm>
            <a:prstGeom prst="ellipse">
              <a:avLst/>
            </a:prstGeom>
            <a:solidFill>
              <a:srgbClr val="1D6D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a:off x="2839" y="3140"/>
              <a:ext cx="2926" cy="602"/>
            </a:xfrm>
            <a:prstGeom prst="rect">
              <a:avLst/>
            </a:prstGeom>
            <a:solidFill>
              <a:srgbClr val="CDCE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50" b="1" dirty="0">
                  <a:solidFill>
                    <a:srgbClr val="1D6DC2"/>
                  </a:solidFill>
                  <a:latin typeface="微软雅黑" panose="020B0503020204020204" pitchFamily="34" charset="-122"/>
                  <a:ea typeface="微软雅黑" panose="020B0503020204020204" pitchFamily="34" charset="-122"/>
                </a:rPr>
                <a:t>无法溯源</a:t>
              </a:r>
            </a:p>
          </p:txBody>
        </p:sp>
      </p:grpSp>
      <p:pic>
        <p:nvPicPr>
          <p:cNvPr id="74" name="图片 73" descr="议价"/>
          <p:cNvPicPr>
            <a:picLocks noChangeAspect="1"/>
          </p:cNvPicPr>
          <p:nvPr/>
        </p:nvPicPr>
        <p:blipFill>
          <a:blip r:embed="rId3"/>
          <a:stretch>
            <a:fillRect/>
          </a:stretch>
        </p:blipFill>
        <p:spPr>
          <a:xfrm>
            <a:off x="2439035" y="1764665"/>
            <a:ext cx="346710" cy="346710"/>
          </a:xfrm>
          <a:prstGeom prst="rect">
            <a:avLst/>
          </a:prstGeom>
        </p:spPr>
      </p:pic>
      <p:pic>
        <p:nvPicPr>
          <p:cNvPr id="75" name="图片 74" descr="支付"/>
          <p:cNvPicPr>
            <a:picLocks noChangeAspect="1"/>
          </p:cNvPicPr>
          <p:nvPr/>
        </p:nvPicPr>
        <p:blipFill>
          <a:blip r:embed="rId4"/>
          <a:stretch>
            <a:fillRect/>
          </a:stretch>
        </p:blipFill>
        <p:spPr>
          <a:xfrm>
            <a:off x="4388485" y="1775460"/>
            <a:ext cx="346710" cy="346710"/>
          </a:xfrm>
          <a:prstGeom prst="rect">
            <a:avLst/>
          </a:prstGeom>
        </p:spPr>
      </p:pic>
      <p:pic>
        <p:nvPicPr>
          <p:cNvPr id="76" name="图片 75" descr="企业需求"/>
          <p:cNvPicPr>
            <a:picLocks noChangeAspect="1"/>
          </p:cNvPicPr>
          <p:nvPr/>
        </p:nvPicPr>
        <p:blipFill>
          <a:blip r:embed="rId5"/>
          <a:stretch>
            <a:fillRect/>
          </a:stretch>
        </p:blipFill>
        <p:spPr>
          <a:xfrm>
            <a:off x="6331585" y="1751965"/>
            <a:ext cx="359410" cy="359410"/>
          </a:xfrm>
          <a:prstGeom prst="rect">
            <a:avLst/>
          </a:prstGeom>
        </p:spPr>
      </p:pic>
      <p:pic>
        <p:nvPicPr>
          <p:cNvPr id="77" name="图片 76" descr="daibiaoren"/>
          <p:cNvPicPr>
            <a:picLocks noChangeAspect="1"/>
          </p:cNvPicPr>
          <p:nvPr/>
        </p:nvPicPr>
        <p:blipFill>
          <a:blip r:embed="rId6"/>
          <a:stretch>
            <a:fillRect/>
          </a:stretch>
        </p:blipFill>
        <p:spPr>
          <a:xfrm>
            <a:off x="8272780" y="1744345"/>
            <a:ext cx="374650" cy="374650"/>
          </a:xfrm>
          <a:prstGeom prst="rect">
            <a:avLst/>
          </a:prstGeom>
        </p:spPr>
      </p:pic>
      <p:pic>
        <p:nvPicPr>
          <p:cNvPr id="78" name="图片 77" descr="监管风控"/>
          <p:cNvPicPr>
            <a:picLocks noChangeAspect="1"/>
          </p:cNvPicPr>
          <p:nvPr/>
        </p:nvPicPr>
        <p:blipFill>
          <a:blip r:embed="rId7"/>
          <a:stretch>
            <a:fillRect/>
          </a:stretch>
        </p:blipFill>
        <p:spPr>
          <a:xfrm>
            <a:off x="10212705" y="1751965"/>
            <a:ext cx="393700" cy="393700"/>
          </a:xfrm>
          <a:prstGeom prst="rect">
            <a:avLst/>
          </a:prstGeom>
        </p:spPr>
      </p:pic>
      <p:pic>
        <p:nvPicPr>
          <p:cNvPr id="3" name="图片 2">
            <a:extLst>
              <a:ext uri="{FF2B5EF4-FFF2-40B4-BE49-F238E27FC236}">
                <a16:creationId xmlns:a16="http://schemas.microsoft.com/office/drawing/2014/main" id="{5BB5978D-D579-4D51-A956-B882404C6143}"/>
              </a:ext>
            </a:extLst>
          </p:cNvPr>
          <p:cNvPicPr>
            <a:picLocks noChangeAspect="1"/>
          </p:cNvPicPr>
          <p:nvPr/>
        </p:nvPicPr>
        <p:blipFill>
          <a:blip r:embed="rId8"/>
          <a:stretch>
            <a:fillRect/>
          </a:stretch>
        </p:blipFill>
        <p:spPr>
          <a:xfrm>
            <a:off x="1683386" y="2730649"/>
            <a:ext cx="5848349" cy="2439372"/>
          </a:xfrm>
          <a:prstGeom prst="rect">
            <a:avLst/>
          </a:prstGeom>
        </p:spPr>
      </p:pic>
      <p:sp>
        <p:nvSpPr>
          <p:cNvPr id="28" name="文本框 27">
            <a:extLst>
              <a:ext uri="{FF2B5EF4-FFF2-40B4-BE49-F238E27FC236}">
                <a16:creationId xmlns:a16="http://schemas.microsoft.com/office/drawing/2014/main" id="{5E31B498-919D-4387-B3A5-B85518D9B61F}"/>
              </a:ext>
            </a:extLst>
          </p:cNvPr>
          <p:cNvSpPr txBox="1"/>
          <p:nvPr/>
        </p:nvSpPr>
        <p:spPr>
          <a:xfrm>
            <a:off x="7895721" y="3074669"/>
            <a:ext cx="3686698" cy="1346907"/>
          </a:xfrm>
          <a:prstGeom prst="rect">
            <a:avLst/>
          </a:prstGeom>
          <a:noFill/>
        </p:spPr>
        <p:txBody>
          <a:bodyPr wrap="square" rtlCol="0">
            <a:spAutoFit/>
          </a:bodyPr>
          <a:lstStyle/>
          <a:p>
            <a:pPr>
              <a:lnSpc>
                <a:spcPct val="150000"/>
              </a:lnSpc>
            </a:pPr>
            <a:r>
              <a:rPr lang="zh-CN" altLang="en-US" sz="1400" b="1" dirty="0">
                <a:latin typeface="微软雅黑" panose="020B0503020204020204" pitchFamily="34" charset="-122"/>
                <a:ea typeface="微软雅黑" panose="020B0503020204020204" pitchFamily="34" charset="-122"/>
                <a:sym typeface="+mn-ea"/>
              </a:rPr>
              <a:t>   基于对设备资产对象赋予唯一</a:t>
            </a:r>
            <a:r>
              <a:rPr lang="en-US" altLang="zh-CN" sz="1400" b="1" dirty="0">
                <a:latin typeface="微软雅黑" panose="020B0503020204020204" pitchFamily="34" charset="-122"/>
                <a:ea typeface="微软雅黑" panose="020B0503020204020204" pitchFamily="34" charset="-122"/>
                <a:sym typeface="+mn-ea"/>
              </a:rPr>
              <a:t>“</a:t>
            </a:r>
            <a:r>
              <a:rPr lang="zh-CN" altLang="en-US" sz="1400" b="1" dirty="0">
                <a:latin typeface="微软雅黑" panose="020B0503020204020204" pitchFamily="34" charset="-122"/>
                <a:ea typeface="微软雅黑" panose="020B0503020204020204" pitchFamily="34" charset="-122"/>
                <a:sym typeface="+mn-ea"/>
              </a:rPr>
              <a:t>身份证</a:t>
            </a:r>
            <a:r>
              <a:rPr lang="en-US" altLang="zh-CN" sz="1400" b="1" dirty="0">
                <a:latin typeface="微软雅黑" panose="020B0503020204020204" pitchFamily="34" charset="-122"/>
                <a:ea typeface="微软雅黑" panose="020B0503020204020204" pitchFamily="34" charset="-122"/>
                <a:sym typeface="+mn-ea"/>
              </a:rPr>
              <a:t>”</a:t>
            </a:r>
            <a:r>
              <a:rPr lang="zh-CN" altLang="en-US" sz="1400" b="1" dirty="0">
                <a:latin typeface="微软雅黑" panose="020B0503020204020204" pitchFamily="34" charset="-122"/>
                <a:ea typeface="微软雅黑" panose="020B0503020204020204" pitchFamily="34" charset="-122"/>
                <a:sym typeface="+mn-ea"/>
              </a:rPr>
              <a:t>信息，面向企业提供资产入库、资产管理、资产盘点、资产运维、资产报表、资产统计等六大功能板块集成创新应用。</a:t>
            </a:r>
          </a:p>
        </p:txBody>
      </p:sp>
    </p:spTree>
    <p:extLst>
      <p:ext uri="{BB962C8B-B14F-4D97-AF65-F5344CB8AC3E}">
        <p14:creationId xmlns:p14="http://schemas.microsoft.com/office/powerpoint/2010/main" val="29404754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14859" y="214947"/>
            <a:ext cx="3759362" cy="461665"/>
          </a:xfrm>
          <a:prstGeom prst="rect">
            <a:avLst/>
          </a:prstGeom>
        </p:spPr>
        <p:txBody>
          <a:bodyPr wrap="none">
            <a:spAutoFit/>
          </a:bodyPr>
          <a:lstStyle/>
          <a:p>
            <a:pPr>
              <a:defRPr/>
            </a:pPr>
            <a:r>
              <a:rPr lang="zh-CN" sz="2400" b="1" dirty="0">
                <a:solidFill>
                  <a:schemeClr val="bg1"/>
                </a:solidFill>
                <a:latin typeface="微软雅黑" panose="020B0503020204020204" pitchFamily="34" charset="-122"/>
                <a:ea typeface="微软雅黑" panose="020B0503020204020204" pitchFamily="34" charset="-122"/>
              </a:rPr>
              <a:t>场景</a:t>
            </a:r>
            <a:r>
              <a:rPr lang="en-US" altLang="zh-CN" sz="2400" b="1" dirty="0">
                <a:solidFill>
                  <a:schemeClr val="bg1"/>
                </a:solidFill>
                <a:latin typeface="微软雅黑" panose="020B0503020204020204" pitchFamily="34" charset="-122"/>
                <a:ea typeface="微软雅黑" panose="020B0503020204020204" pitchFamily="34" charset="-122"/>
              </a:rPr>
              <a:t>2</a:t>
            </a:r>
            <a:r>
              <a:rPr lang="zh-CN" altLang="en-US" sz="2400" b="1" dirty="0">
                <a:solidFill>
                  <a:schemeClr val="bg1"/>
                </a:solidFill>
                <a:latin typeface="微软雅黑" panose="020B0503020204020204" pitchFamily="34" charset="-122"/>
                <a:ea typeface="微软雅黑" panose="020B0503020204020204" pitchFamily="34" charset="-122"/>
              </a:rPr>
              <a:t>：赋能产品溯源管理</a:t>
            </a:r>
          </a:p>
        </p:txBody>
      </p:sp>
      <p:sp>
        <p:nvSpPr>
          <p:cNvPr id="3" name="文本框 2"/>
          <p:cNvSpPr txBox="1"/>
          <p:nvPr/>
        </p:nvSpPr>
        <p:spPr>
          <a:xfrm>
            <a:off x="6109856" y="358164"/>
            <a:ext cx="3260176" cy="306705"/>
          </a:xfrm>
          <a:prstGeom prst="rect">
            <a:avLst/>
          </a:prstGeom>
          <a:noFill/>
        </p:spPr>
        <p:txBody>
          <a:bodyPr wrap="square" rtlCol="0">
            <a:spAutoFit/>
          </a:bodyPr>
          <a:lstStyle/>
          <a:p>
            <a:pPr algn="ctr"/>
            <a:r>
              <a:rPr lang="zh-CN" altLang="en-US" sz="1400" dirty="0">
                <a:solidFill>
                  <a:schemeClr val="bg1">
                    <a:lumMod val="50000"/>
                  </a:schemeClr>
                </a:solidFill>
                <a:latin typeface="微软雅黑" panose="020B0503020204020204" pitchFamily="34" charset="-122"/>
                <a:ea typeface="微软雅黑" panose="020B0503020204020204" pitchFamily="34" charset="-122"/>
              </a:rPr>
              <a:t>中国联通研究院</a:t>
            </a:r>
          </a:p>
        </p:txBody>
      </p:sp>
      <p:graphicFrame>
        <p:nvGraphicFramePr>
          <p:cNvPr id="4" name="表格 3"/>
          <p:cNvGraphicFramePr/>
          <p:nvPr>
            <p:custDataLst>
              <p:tags r:id="rId1"/>
            </p:custDataLst>
            <p:extLst/>
          </p:nvPr>
        </p:nvGraphicFramePr>
        <p:xfrm>
          <a:off x="230822" y="1028700"/>
          <a:ext cx="11183620" cy="5494020"/>
        </p:xfrm>
        <a:graphic>
          <a:graphicData uri="http://schemas.openxmlformats.org/drawingml/2006/table">
            <a:tbl>
              <a:tblPr firstRow="1" bandRow="1">
                <a:tableStyleId>{5C22544A-7EE6-4342-B048-85BDC9FD1C3A}</a:tableStyleId>
              </a:tblPr>
              <a:tblGrid>
                <a:gridCol w="919480">
                  <a:extLst>
                    <a:ext uri="{9D8B030D-6E8A-4147-A177-3AD203B41FA5}">
                      <a16:colId xmlns:a16="http://schemas.microsoft.com/office/drawing/2014/main" val="20000"/>
                    </a:ext>
                  </a:extLst>
                </a:gridCol>
                <a:gridCol w="10264140">
                  <a:extLst>
                    <a:ext uri="{9D8B030D-6E8A-4147-A177-3AD203B41FA5}">
                      <a16:colId xmlns:a16="http://schemas.microsoft.com/office/drawing/2014/main" val="20001"/>
                    </a:ext>
                  </a:extLst>
                </a:gridCol>
              </a:tblGrid>
              <a:tr h="454025">
                <a:tc>
                  <a:txBody>
                    <a:bodyPr/>
                    <a:lstStyle/>
                    <a:p>
                      <a:pPr algn="ctr">
                        <a:buNone/>
                      </a:pPr>
                      <a:r>
                        <a:rPr lang="zh-CN" altLang="en-US" sz="1400" dirty="0">
                          <a:latin typeface="微软雅黑" panose="020B0503020204020204" pitchFamily="34" charset="-122"/>
                          <a:ea typeface="微软雅黑" panose="020B0503020204020204" pitchFamily="34" charset="-122"/>
                        </a:rPr>
                        <a:t>目标客户</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400" b="1" kern="1200" dirty="0">
                          <a:solidFill>
                            <a:schemeClr val="lt1"/>
                          </a:solidFill>
                          <a:latin typeface="+mn-lt"/>
                          <a:ea typeface="+mn-ea"/>
                          <a:cs typeface="+mn-ea"/>
                          <a:sym typeface="+mn-lt"/>
                        </a:rPr>
                        <a:t>需要把控销售</a:t>
                      </a:r>
                      <a:r>
                        <a:rPr lang="en-US" altLang="zh-CN" sz="1400" b="1" kern="1200" dirty="0">
                          <a:solidFill>
                            <a:schemeClr val="lt1"/>
                          </a:solidFill>
                          <a:latin typeface="+mn-lt"/>
                          <a:ea typeface="+mn-ea"/>
                          <a:cs typeface="+mn-ea"/>
                          <a:sym typeface="+mn-lt"/>
                        </a:rPr>
                        <a:t>/</a:t>
                      </a:r>
                      <a:r>
                        <a:rPr lang="zh-CN" altLang="en-US" sz="1400" b="1" kern="1200" dirty="0">
                          <a:solidFill>
                            <a:schemeClr val="lt1"/>
                          </a:solidFill>
                          <a:latin typeface="+mn-lt"/>
                          <a:ea typeface="+mn-ea"/>
                          <a:cs typeface="+mn-ea"/>
                          <a:sym typeface="+mn-lt"/>
                        </a:rPr>
                        <a:t>渠道商、产品附加值较高、需要对产品进行防伪溯源的企业</a:t>
                      </a:r>
                      <a:endParaRPr lang="zh-CN" altLang="en-US" sz="1400" b="1" kern="1200" dirty="0">
                        <a:solidFill>
                          <a:schemeClr val="lt1"/>
                        </a:solidFill>
                        <a:latin typeface="+mn-lt"/>
                        <a:ea typeface="+mn-ea"/>
                        <a:cs typeface="+mn-ea"/>
                      </a:endParaRPr>
                    </a:p>
                  </a:txBody>
                  <a:tcPr anchor="ctr"/>
                </a:tc>
                <a:extLst>
                  <a:ext uri="{0D108BD9-81ED-4DB2-BD59-A6C34878D82A}">
                    <a16:rowId xmlns:a16="http://schemas.microsoft.com/office/drawing/2014/main" val="10000"/>
                  </a:ext>
                </a:extLst>
              </a:tr>
              <a:tr h="1236980">
                <a:tc>
                  <a:txBody>
                    <a:bodyPr/>
                    <a:lstStyle/>
                    <a:p>
                      <a:pPr algn="ctr">
                        <a:buNone/>
                      </a:pPr>
                      <a:r>
                        <a:rPr lang="zh-CN" altLang="en-US" sz="1400" b="1" dirty="0">
                          <a:latin typeface="微软雅黑" panose="020B0503020204020204" pitchFamily="34" charset="-122"/>
                          <a:ea typeface="微软雅黑" panose="020B0503020204020204" pitchFamily="34" charset="-122"/>
                        </a:rPr>
                        <a:t>需求痛点</a:t>
                      </a:r>
                    </a:p>
                  </a:txBody>
                  <a:tcPr anchor="ctr"/>
                </a:tc>
                <a:tc>
                  <a:txBody>
                    <a:bodyPr/>
                    <a:lstStyle/>
                    <a:p>
                      <a:pPr algn="ctr">
                        <a:buNone/>
                      </a:pPr>
                      <a:endParaRPr lang="zh-CN" altLang="en-US" sz="1400" dirty="0">
                        <a:latin typeface="微软雅黑" panose="020B0503020204020204" pitchFamily="34" charset="-122"/>
                        <a:ea typeface="微软雅黑" panose="020B0503020204020204" pitchFamily="34" charset="-122"/>
                      </a:endParaRPr>
                    </a:p>
                  </a:txBody>
                  <a:tcPr anchor="ctr"/>
                </a:tc>
                <a:extLst>
                  <a:ext uri="{0D108BD9-81ED-4DB2-BD59-A6C34878D82A}">
                    <a16:rowId xmlns:a16="http://schemas.microsoft.com/office/drawing/2014/main" val="10001"/>
                  </a:ext>
                </a:extLst>
              </a:tr>
              <a:tr h="2520950">
                <a:tc>
                  <a:txBody>
                    <a:bodyPr/>
                    <a:lstStyle/>
                    <a:p>
                      <a:pPr algn="ctr">
                        <a:buNone/>
                      </a:pPr>
                      <a:r>
                        <a:rPr lang="zh-CN" altLang="en-US" sz="1400" b="1" dirty="0">
                          <a:latin typeface="微软雅黑" panose="020B0503020204020204" pitchFamily="34" charset="-122"/>
                          <a:ea typeface="微软雅黑" panose="020B0503020204020204" pitchFamily="34" charset="-122"/>
                        </a:rPr>
                        <a:t>解决方案</a:t>
                      </a:r>
                    </a:p>
                  </a:txBody>
                  <a:tcPr anchor="ctr"/>
                </a:tc>
                <a:tc>
                  <a:txBody>
                    <a:bodyPr/>
                    <a:lstStyle/>
                    <a:p>
                      <a:pPr algn="ctr">
                        <a:buNone/>
                      </a:pPr>
                      <a:endParaRPr lang="zh-CN" altLang="en-US" sz="1400" b="1" dirty="0">
                        <a:latin typeface="微软雅黑" panose="020B0503020204020204" pitchFamily="34" charset="-122"/>
                        <a:ea typeface="微软雅黑" panose="020B0503020204020204" pitchFamily="34" charset="-122"/>
                      </a:endParaRPr>
                    </a:p>
                  </a:txBody>
                  <a:tcPr anchor="ctr"/>
                </a:tc>
                <a:extLst>
                  <a:ext uri="{0D108BD9-81ED-4DB2-BD59-A6C34878D82A}">
                    <a16:rowId xmlns:a16="http://schemas.microsoft.com/office/drawing/2014/main" val="10002"/>
                  </a:ext>
                </a:extLst>
              </a:tr>
              <a:tr h="1282065">
                <a:tc>
                  <a:txBody>
                    <a:bodyPr/>
                    <a:lstStyle/>
                    <a:p>
                      <a:pPr algn="ctr">
                        <a:buNone/>
                      </a:pPr>
                      <a:r>
                        <a:rPr lang="zh-CN" altLang="en-US" sz="1400" b="1" dirty="0">
                          <a:latin typeface="微软雅黑" panose="020B0503020204020204" pitchFamily="34" charset="-122"/>
                          <a:ea typeface="微软雅黑" panose="020B0503020204020204" pitchFamily="34" charset="-122"/>
                        </a:rPr>
                        <a:t>方案价值</a:t>
                      </a:r>
                    </a:p>
                  </a:txBody>
                  <a:tcPr anchor="ct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b="1" kern="1200" dirty="0">
                          <a:solidFill>
                            <a:schemeClr val="dk1"/>
                          </a:solidFill>
                          <a:latin typeface="+mn-lt"/>
                          <a:ea typeface="+mn-ea"/>
                          <a:cs typeface="+mn-ea"/>
                          <a:sym typeface="+mn-lt"/>
                        </a:rPr>
                        <a:t>1</a:t>
                      </a:r>
                      <a:r>
                        <a:rPr lang="zh-CN" altLang="en-US" sz="1400" b="1" kern="1200" dirty="0">
                          <a:solidFill>
                            <a:schemeClr val="dk1"/>
                          </a:solidFill>
                          <a:latin typeface="+mn-lt"/>
                          <a:ea typeface="+mn-ea"/>
                          <a:cs typeface="+mn-ea"/>
                          <a:sym typeface="+mn-lt"/>
                        </a:rPr>
                        <a:t>、对不同产业涉及的各类订单管理业务，可基于工业互联网标识对订单业务采用“一码到底”的模式进行跟踪和更新，实现订单管理的连续性和透明化；</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b="1" kern="1200" dirty="0">
                          <a:solidFill>
                            <a:schemeClr val="dk1"/>
                          </a:solidFill>
                          <a:latin typeface="+mn-lt"/>
                          <a:ea typeface="+mn-ea"/>
                          <a:cs typeface="+mn-ea"/>
                          <a:sym typeface="+mn-lt"/>
                        </a:rPr>
                        <a:t>2</a:t>
                      </a:r>
                      <a:r>
                        <a:rPr lang="zh-CN" altLang="en-US" sz="1400" b="1" kern="1200" dirty="0">
                          <a:solidFill>
                            <a:schemeClr val="dk1"/>
                          </a:solidFill>
                          <a:latin typeface="+mn-lt"/>
                          <a:ea typeface="+mn-ea"/>
                          <a:cs typeface="+mn-ea"/>
                          <a:sym typeface="+mn-lt"/>
                        </a:rPr>
                        <a:t>、产品流向实时追踪，精准定位经销渠道，为企业经济利益保驾护航。</a:t>
                      </a:r>
                    </a:p>
                    <a:p>
                      <a:pPr algn="ctr">
                        <a:buNone/>
                      </a:pPr>
                      <a:endParaRPr lang="zh-CN" altLang="en-US" sz="1400" dirty="0">
                        <a:latin typeface="微软雅黑" panose="020B0503020204020204" pitchFamily="34" charset="-122"/>
                        <a:ea typeface="微软雅黑" panose="020B0503020204020204" pitchFamily="34" charset="-122"/>
                      </a:endParaRPr>
                    </a:p>
                  </a:txBody>
                  <a:tcPr anchor="ctr"/>
                </a:tc>
                <a:extLst>
                  <a:ext uri="{0D108BD9-81ED-4DB2-BD59-A6C34878D82A}">
                    <a16:rowId xmlns:a16="http://schemas.microsoft.com/office/drawing/2014/main" val="10003"/>
                  </a:ext>
                </a:extLst>
              </a:tr>
            </a:tbl>
          </a:graphicData>
        </a:graphic>
      </p:graphicFrame>
      <p:grpSp>
        <p:nvGrpSpPr>
          <p:cNvPr id="5" name="组合 68"/>
          <p:cNvGrpSpPr/>
          <p:nvPr/>
        </p:nvGrpSpPr>
        <p:grpSpPr>
          <a:xfrm>
            <a:off x="1683385" y="1671955"/>
            <a:ext cx="1858010" cy="855980"/>
            <a:chOff x="2651" y="2633"/>
            <a:chExt cx="2926" cy="1348"/>
          </a:xfrm>
        </p:grpSpPr>
        <p:grpSp>
          <p:nvGrpSpPr>
            <p:cNvPr id="6" name="组合 13"/>
            <p:cNvGrpSpPr/>
            <p:nvPr/>
          </p:nvGrpSpPr>
          <p:grpSpPr>
            <a:xfrm>
              <a:off x="2651" y="2633"/>
              <a:ext cx="2926" cy="1348"/>
              <a:chOff x="2839" y="2394"/>
              <a:chExt cx="2926" cy="1348"/>
            </a:xfrm>
          </p:grpSpPr>
          <p:sp>
            <p:nvSpPr>
              <p:cNvPr id="8" name="椭圆 7"/>
              <p:cNvSpPr/>
              <p:nvPr/>
            </p:nvSpPr>
            <p:spPr>
              <a:xfrm>
                <a:off x="3721" y="2394"/>
                <a:ext cx="1161" cy="1161"/>
              </a:xfrm>
              <a:prstGeom prst="ellipse">
                <a:avLst/>
              </a:prstGeom>
              <a:solidFill>
                <a:srgbClr val="FF76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839" y="3140"/>
                <a:ext cx="2926" cy="602"/>
              </a:xfrm>
              <a:prstGeom prst="rect">
                <a:avLst/>
              </a:prstGeom>
              <a:solidFill>
                <a:srgbClr val="CDCE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50" b="1" dirty="0">
                    <a:solidFill>
                      <a:srgbClr val="1D6DC2"/>
                    </a:solidFill>
                    <a:latin typeface="微软雅黑" panose="020B0503020204020204" pitchFamily="34" charset="-122"/>
                    <a:ea typeface="微软雅黑" panose="020B0503020204020204" pitchFamily="34" charset="-122"/>
                  </a:rPr>
                  <a:t>产品来源不可查</a:t>
                </a:r>
              </a:p>
            </p:txBody>
          </p:sp>
        </p:grpSp>
        <p:pic>
          <p:nvPicPr>
            <p:cNvPr id="7" name="图片 6" descr="仓库库存"/>
            <p:cNvPicPr>
              <a:picLocks noChangeAspect="1"/>
            </p:cNvPicPr>
            <p:nvPr/>
          </p:nvPicPr>
          <p:blipFill>
            <a:blip r:embed="rId3"/>
            <a:stretch>
              <a:fillRect/>
            </a:stretch>
          </p:blipFill>
          <p:spPr>
            <a:xfrm>
              <a:off x="3803" y="2675"/>
              <a:ext cx="620" cy="620"/>
            </a:xfrm>
            <a:prstGeom prst="rect">
              <a:avLst/>
            </a:prstGeom>
          </p:spPr>
        </p:pic>
      </p:grpSp>
      <p:grpSp>
        <p:nvGrpSpPr>
          <p:cNvPr id="10" name="组合 69"/>
          <p:cNvGrpSpPr/>
          <p:nvPr/>
        </p:nvGrpSpPr>
        <p:grpSpPr>
          <a:xfrm>
            <a:off x="5582285" y="1671955"/>
            <a:ext cx="1858010" cy="855980"/>
            <a:chOff x="5721" y="2633"/>
            <a:chExt cx="2926" cy="1348"/>
          </a:xfrm>
        </p:grpSpPr>
        <p:grpSp>
          <p:nvGrpSpPr>
            <p:cNvPr id="11" name="组合 5"/>
            <p:cNvGrpSpPr/>
            <p:nvPr/>
          </p:nvGrpSpPr>
          <p:grpSpPr>
            <a:xfrm>
              <a:off x="5721" y="2633"/>
              <a:ext cx="2926" cy="1348"/>
              <a:chOff x="2839" y="2394"/>
              <a:chExt cx="2926" cy="1348"/>
            </a:xfrm>
          </p:grpSpPr>
          <p:sp>
            <p:nvSpPr>
              <p:cNvPr id="13" name="椭圆 12"/>
              <p:cNvSpPr/>
              <p:nvPr/>
            </p:nvSpPr>
            <p:spPr>
              <a:xfrm>
                <a:off x="3721" y="2394"/>
                <a:ext cx="1161" cy="1161"/>
              </a:xfrm>
              <a:prstGeom prst="ellipse">
                <a:avLst/>
              </a:prstGeom>
              <a:solidFill>
                <a:srgbClr val="1D6D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839" y="3140"/>
                <a:ext cx="2926" cy="602"/>
              </a:xfrm>
              <a:prstGeom prst="rect">
                <a:avLst/>
              </a:prstGeom>
              <a:solidFill>
                <a:srgbClr val="CDCE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50" b="1" dirty="0">
                    <a:solidFill>
                      <a:srgbClr val="1D6DC2"/>
                    </a:solidFill>
                    <a:latin typeface="微软雅黑" panose="020B0503020204020204" pitchFamily="34" charset="-122"/>
                    <a:ea typeface="微软雅黑" panose="020B0503020204020204" pitchFamily="34" charset="-122"/>
                  </a:rPr>
                  <a:t>产品去向不可追</a:t>
                </a:r>
              </a:p>
            </p:txBody>
          </p:sp>
        </p:grpSp>
        <p:pic>
          <p:nvPicPr>
            <p:cNvPr id="12" name="图片 11" descr="数据"/>
            <p:cNvPicPr>
              <a:picLocks noChangeAspect="1"/>
            </p:cNvPicPr>
            <p:nvPr/>
          </p:nvPicPr>
          <p:blipFill>
            <a:blip r:embed="rId4"/>
            <a:stretch>
              <a:fillRect/>
            </a:stretch>
          </p:blipFill>
          <p:spPr>
            <a:xfrm>
              <a:off x="6917" y="2719"/>
              <a:ext cx="533" cy="533"/>
            </a:xfrm>
            <a:prstGeom prst="rect">
              <a:avLst/>
            </a:prstGeom>
          </p:spPr>
        </p:pic>
      </p:grpSp>
      <p:grpSp>
        <p:nvGrpSpPr>
          <p:cNvPr id="15" name="组合 70"/>
          <p:cNvGrpSpPr/>
          <p:nvPr/>
        </p:nvGrpSpPr>
        <p:grpSpPr>
          <a:xfrm>
            <a:off x="3632835" y="1671955"/>
            <a:ext cx="1858010" cy="855980"/>
            <a:chOff x="8791" y="2633"/>
            <a:chExt cx="2926" cy="1348"/>
          </a:xfrm>
        </p:grpSpPr>
        <p:grpSp>
          <p:nvGrpSpPr>
            <p:cNvPr id="16" name="组合 8"/>
            <p:cNvGrpSpPr/>
            <p:nvPr/>
          </p:nvGrpSpPr>
          <p:grpSpPr>
            <a:xfrm>
              <a:off x="8791" y="2633"/>
              <a:ext cx="2926" cy="1348"/>
              <a:chOff x="2839" y="2394"/>
              <a:chExt cx="2926" cy="1348"/>
            </a:xfrm>
          </p:grpSpPr>
          <p:sp>
            <p:nvSpPr>
              <p:cNvPr id="18" name="椭圆 17"/>
              <p:cNvSpPr/>
              <p:nvPr/>
            </p:nvSpPr>
            <p:spPr>
              <a:xfrm>
                <a:off x="3721" y="2394"/>
                <a:ext cx="1161" cy="1161"/>
              </a:xfrm>
              <a:prstGeom prst="ellipse">
                <a:avLst/>
              </a:prstGeom>
              <a:solidFill>
                <a:srgbClr val="FF760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2839" y="3140"/>
                <a:ext cx="2926" cy="602"/>
              </a:xfrm>
              <a:prstGeom prst="rect">
                <a:avLst/>
              </a:prstGeom>
              <a:solidFill>
                <a:srgbClr val="CDCE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50" b="1" dirty="0">
                    <a:solidFill>
                      <a:srgbClr val="1D6DC2"/>
                    </a:solidFill>
                    <a:latin typeface="微软雅黑" panose="020B0503020204020204" pitchFamily="34" charset="-122"/>
                    <a:ea typeface="微软雅黑" panose="020B0503020204020204" pitchFamily="34" charset="-122"/>
                  </a:rPr>
                  <a:t>产品信息不可视化</a:t>
                </a:r>
              </a:p>
            </p:txBody>
          </p:sp>
        </p:grpSp>
        <p:pic>
          <p:nvPicPr>
            <p:cNvPr id="17" name="图片 16" descr="价值 - 副本"/>
            <p:cNvPicPr>
              <a:picLocks noChangeAspect="1"/>
            </p:cNvPicPr>
            <p:nvPr/>
          </p:nvPicPr>
          <p:blipFill>
            <a:blip r:embed="rId5"/>
            <a:stretch>
              <a:fillRect/>
            </a:stretch>
          </p:blipFill>
          <p:spPr>
            <a:xfrm>
              <a:off x="9981" y="2721"/>
              <a:ext cx="546" cy="546"/>
            </a:xfrm>
            <a:prstGeom prst="rect">
              <a:avLst/>
            </a:prstGeom>
          </p:spPr>
        </p:pic>
      </p:grpSp>
      <p:grpSp>
        <p:nvGrpSpPr>
          <p:cNvPr id="20" name="组合 71"/>
          <p:cNvGrpSpPr/>
          <p:nvPr/>
        </p:nvGrpSpPr>
        <p:grpSpPr>
          <a:xfrm>
            <a:off x="7531735" y="1671955"/>
            <a:ext cx="1858010" cy="855980"/>
            <a:chOff x="11861" y="2633"/>
            <a:chExt cx="2926" cy="1348"/>
          </a:xfrm>
        </p:grpSpPr>
        <p:grpSp>
          <p:nvGrpSpPr>
            <p:cNvPr id="21" name="组合 17"/>
            <p:cNvGrpSpPr/>
            <p:nvPr/>
          </p:nvGrpSpPr>
          <p:grpSpPr>
            <a:xfrm>
              <a:off x="11861" y="2633"/>
              <a:ext cx="2926" cy="1348"/>
              <a:chOff x="2839" y="2394"/>
              <a:chExt cx="2926" cy="1348"/>
            </a:xfrm>
          </p:grpSpPr>
          <p:sp>
            <p:nvSpPr>
              <p:cNvPr id="23" name="椭圆 22"/>
              <p:cNvSpPr/>
              <p:nvPr/>
            </p:nvSpPr>
            <p:spPr>
              <a:xfrm>
                <a:off x="3721" y="2394"/>
                <a:ext cx="1161" cy="1161"/>
              </a:xfrm>
              <a:prstGeom prst="ellipse">
                <a:avLst/>
              </a:prstGeom>
              <a:solidFill>
                <a:srgbClr val="1D6D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2839" y="3140"/>
                <a:ext cx="2926" cy="602"/>
              </a:xfrm>
              <a:prstGeom prst="rect">
                <a:avLst/>
              </a:prstGeom>
              <a:solidFill>
                <a:srgbClr val="CDCE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50" b="1" dirty="0">
                    <a:solidFill>
                      <a:srgbClr val="1D6DC2"/>
                    </a:solidFill>
                    <a:latin typeface="微软雅黑" panose="020B0503020204020204" pitchFamily="34" charset="-122"/>
                    <a:ea typeface="微软雅黑" panose="020B0503020204020204" pitchFamily="34" charset="-122"/>
                  </a:rPr>
                  <a:t>无法全流程追溯</a:t>
                </a:r>
              </a:p>
            </p:txBody>
          </p:sp>
        </p:grpSp>
        <p:pic>
          <p:nvPicPr>
            <p:cNvPr id="22" name="图片 21" descr="替代料"/>
            <p:cNvPicPr>
              <a:picLocks noChangeAspect="1"/>
            </p:cNvPicPr>
            <p:nvPr/>
          </p:nvPicPr>
          <p:blipFill>
            <a:blip r:embed="rId6"/>
            <a:stretch>
              <a:fillRect/>
            </a:stretch>
          </p:blipFill>
          <p:spPr>
            <a:xfrm>
              <a:off x="13050" y="2721"/>
              <a:ext cx="546" cy="546"/>
            </a:xfrm>
            <a:prstGeom prst="rect">
              <a:avLst/>
            </a:prstGeom>
          </p:spPr>
        </p:pic>
      </p:grpSp>
      <p:grpSp>
        <p:nvGrpSpPr>
          <p:cNvPr id="25" name="组合 72"/>
          <p:cNvGrpSpPr/>
          <p:nvPr/>
        </p:nvGrpSpPr>
        <p:grpSpPr>
          <a:xfrm>
            <a:off x="9481185" y="1671955"/>
            <a:ext cx="1858010" cy="855980"/>
            <a:chOff x="14931" y="2633"/>
            <a:chExt cx="2926" cy="1348"/>
          </a:xfrm>
        </p:grpSpPr>
        <p:grpSp>
          <p:nvGrpSpPr>
            <p:cNvPr id="26" name="组合 21"/>
            <p:cNvGrpSpPr/>
            <p:nvPr/>
          </p:nvGrpSpPr>
          <p:grpSpPr>
            <a:xfrm>
              <a:off x="14931" y="2633"/>
              <a:ext cx="2926" cy="1348"/>
              <a:chOff x="2839" y="2394"/>
              <a:chExt cx="2926" cy="1348"/>
            </a:xfrm>
          </p:grpSpPr>
          <p:sp>
            <p:nvSpPr>
              <p:cNvPr id="28" name="椭圆 27"/>
              <p:cNvSpPr/>
              <p:nvPr/>
            </p:nvSpPr>
            <p:spPr>
              <a:xfrm>
                <a:off x="3721" y="2394"/>
                <a:ext cx="1161" cy="1161"/>
              </a:xfrm>
              <a:prstGeom prst="ellipse">
                <a:avLst/>
              </a:prstGeom>
              <a:solidFill>
                <a:srgbClr val="1D6D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2839" y="3140"/>
                <a:ext cx="2926" cy="602"/>
              </a:xfrm>
              <a:prstGeom prst="rect">
                <a:avLst/>
              </a:prstGeom>
              <a:solidFill>
                <a:srgbClr val="CDCE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50" b="1" dirty="0">
                    <a:solidFill>
                      <a:srgbClr val="1D6DC2"/>
                    </a:solidFill>
                    <a:latin typeface="微软雅黑" panose="020B0503020204020204" pitchFamily="34" charset="-122"/>
                    <a:ea typeface="微软雅黑" panose="020B0503020204020204" pitchFamily="34" charset="-122"/>
                  </a:rPr>
                  <a:t>责任精确不到位</a:t>
                </a:r>
              </a:p>
            </p:txBody>
          </p:sp>
        </p:grpSp>
        <p:pic>
          <p:nvPicPr>
            <p:cNvPr id="27" name="图片 26" descr="05采购"/>
            <p:cNvPicPr>
              <a:picLocks noChangeAspect="1"/>
            </p:cNvPicPr>
            <p:nvPr/>
          </p:nvPicPr>
          <p:blipFill>
            <a:blip r:embed="rId7"/>
            <a:stretch>
              <a:fillRect/>
            </a:stretch>
          </p:blipFill>
          <p:spPr>
            <a:xfrm>
              <a:off x="16091" y="2773"/>
              <a:ext cx="606" cy="606"/>
            </a:xfrm>
            <a:prstGeom prst="rect">
              <a:avLst/>
            </a:prstGeom>
          </p:spPr>
        </p:pic>
      </p:grpSp>
      <p:pic>
        <p:nvPicPr>
          <p:cNvPr id="34" name="图片 33">
            <a:extLst>
              <a:ext uri="{FF2B5EF4-FFF2-40B4-BE49-F238E27FC236}">
                <a16:creationId xmlns:a16="http://schemas.microsoft.com/office/drawing/2014/main" id="{11A3D857-F529-4864-ADBA-C1E531488309}"/>
              </a:ext>
            </a:extLst>
          </p:cNvPr>
          <p:cNvPicPr>
            <a:picLocks/>
          </p:cNvPicPr>
          <p:nvPr/>
        </p:nvPicPr>
        <p:blipFill>
          <a:blip r:embed="rId8"/>
          <a:stretch>
            <a:fillRect/>
          </a:stretch>
        </p:blipFill>
        <p:spPr>
          <a:xfrm>
            <a:off x="1334452" y="2773021"/>
            <a:ext cx="6610985" cy="2424767"/>
          </a:xfrm>
          <a:prstGeom prst="rect">
            <a:avLst/>
          </a:prstGeom>
        </p:spPr>
      </p:pic>
      <p:sp>
        <p:nvSpPr>
          <p:cNvPr id="35" name="文本框 34">
            <a:extLst>
              <a:ext uri="{FF2B5EF4-FFF2-40B4-BE49-F238E27FC236}">
                <a16:creationId xmlns:a16="http://schemas.microsoft.com/office/drawing/2014/main" id="{2BDBEF07-DF62-445D-81C5-1BD7F4FE2FDD}"/>
              </a:ext>
            </a:extLst>
          </p:cNvPr>
          <p:cNvSpPr txBox="1"/>
          <p:nvPr/>
        </p:nvSpPr>
        <p:spPr>
          <a:xfrm>
            <a:off x="7945437" y="3054949"/>
            <a:ext cx="3191379" cy="1670073"/>
          </a:xfrm>
          <a:prstGeom prst="rect">
            <a:avLst/>
          </a:prstGeom>
          <a:noFill/>
        </p:spPr>
        <p:txBody>
          <a:bodyPr wrap="square" rtlCol="0">
            <a:spAutoFit/>
          </a:bodyPr>
          <a:lstStyle/>
          <a:p>
            <a:pPr>
              <a:lnSpc>
                <a:spcPct val="150000"/>
              </a:lnSpc>
            </a:pPr>
            <a:r>
              <a:rPr kumimoji="0" lang="zh-CN" altLang="en-US" sz="1400" b="0" i="0" u="none" strike="noStrike" kern="1200" cap="none" spc="0" normalizeH="0" baseline="0" noProof="0" dirty="0">
                <a:ln>
                  <a:noFill/>
                </a:ln>
                <a:effectLst/>
                <a:uLnTx/>
                <a:uFillTx/>
                <a:latin typeface="+mn-lt"/>
                <a:ea typeface="+mn-ea"/>
                <a:cs typeface="+mn-ea"/>
                <a:sym typeface="+mn-lt"/>
              </a:rPr>
              <a:t>   </a:t>
            </a:r>
            <a:r>
              <a:rPr lang="zh-CN" altLang="en-US" sz="1400" b="1" dirty="0">
                <a:latin typeface="微软雅黑" panose="020B0503020204020204" pitchFamily="34" charset="-122"/>
                <a:ea typeface="微软雅黑" panose="020B0503020204020204" pitchFamily="34" charset="-122"/>
                <a:sym typeface="+mn-lt"/>
              </a:rPr>
              <a:t>打造</a:t>
            </a:r>
            <a:r>
              <a:rPr lang="en-US" altLang="zh-CN" sz="1400" b="1" dirty="0">
                <a:latin typeface="微软雅黑" panose="020B0503020204020204" pitchFamily="34" charset="-122"/>
                <a:ea typeface="微软雅黑" panose="020B0503020204020204" pitchFamily="34" charset="-122"/>
                <a:sym typeface="+mn-lt"/>
              </a:rPr>
              <a:t>PCB</a:t>
            </a:r>
            <a:r>
              <a:rPr lang="zh-CN" altLang="en-US" sz="1400" b="1" dirty="0">
                <a:latin typeface="微软雅黑" panose="020B0503020204020204" pitchFamily="34" charset="-122"/>
                <a:ea typeface="微软雅黑" panose="020B0503020204020204" pitchFamily="34" charset="-122"/>
                <a:sym typeface="+mn-lt"/>
              </a:rPr>
              <a:t>生产过程追溯应用，实现企业从原材料、发料、加工、电测、</a:t>
            </a:r>
            <a:r>
              <a:rPr lang="en-US" altLang="zh-CN" sz="1400" b="1" dirty="0">
                <a:latin typeface="微软雅黑" panose="020B0503020204020204" pitchFamily="34" charset="-122"/>
                <a:ea typeface="微软雅黑" panose="020B0503020204020204" pitchFamily="34" charset="-122"/>
                <a:sym typeface="+mn-lt"/>
              </a:rPr>
              <a:t>FQC</a:t>
            </a:r>
            <a:r>
              <a:rPr lang="zh-CN" altLang="en-US" sz="1400" b="1" dirty="0">
                <a:latin typeface="微软雅黑" panose="020B0503020204020204" pitchFamily="34" charset="-122"/>
                <a:ea typeface="微软雅黑" panose="020B0503020204020204" pitchFamily="34" charset="-122"/>
                <a:sym typeface="+mn-lt"/>
              </a:rPr>
              <a:t>（最终检查验证）、包装</a:t>
            </a:r>
            <a:r>
              <a:rPr lang="en-US" altLang="zh-CN" sz="1400" b="1" dirty="0">
                <a:latin typeface="微软雅黑" panose="020B0503020204020204" pitchFamily="34" charset="-122"/>
                <a:ea typeface="微软雅黑" panose="020B0503020204020204" pitchFamily="34" charset="-122"/>
                <a:sym typeface="+mn-lt"/>
              </a:rPr>
              <a:t>/</a:t>
            </a:r>
            <a:r>
              <a:rPr lang="zh-CN" altLang="en-US" sz="1400" b="1" dirty="0">
                <a:latin typeface="微软雅黑" panose="020B0503020204020204" pitchFamily="34" charset="-122"/>
                <a:ea typeface="微软雅黑" panose="020B0503020204020204" pitchFamily="34" charset="-122"/>
                <a:sym typeface="+mn-lt"/>
              </a:rPr>
              <a:t>出货的产品生命周期全流程追溯。</a:t>
            </a:r>
          </a:p>
          <a:p>
            <a:pPr>
              <a:lnSpc>
                <a:spcPct val="150000"/>
              </a:lnSpc>
            </a:pPr>
            <a:endParaRPr lang="zh-CN" altLang="en-US" sz="1400" b="1" dirty="0">
              <a:latin typeface="微软雅黑" panose="020B0503020204020204" pitchFamily="34" charset="-122"/>
              <a:ea typeface="微软雅黑" panose="020B0503020204020204" pitchFamily="34" charset="-122"/>
              <a:sym typeface="+mn-ea"/>
            </a:endParaRPr>
          </a:p>
        </p:txBody>
      </p:sp>
    </p:spTree>
    <p:extLst>
      <p:ext uri="{BB962C8B-B14F-4D97-AF65-F5344CB8AC3E}">
        <p14:creationId xmlns:p14="http://schemas.microsoft.com/office/powerpoint/2010/main" val="2828249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5D080CFF-A238-F940-B15C-C0036B3156B2}"/>
              </a:ext>
            </a:extLst>
          </p:cNvPr>
          <p:cNvPicPr>
            <a:picLocks noChangeAspect="1"/>
          </p:cNvPicPr>
          <p:nvPr/>
        </p:nvPicPr>
        <p:blipFill>
          <a:blip r:embed="rId2"/>
          <a:stretch>
            <a:fillRect/>
          </a:stretch>
        </p:blipFill>
        <p:spPr>
          <a:xfrm>
            <a:off x="0" y="2073039"/>
            <a:ext cx="12192000" cy="4078224"/>
          </a:xfrm>
          <a:prstGeom prst="rect">
            <a:avLst/>
          </a:prstGeom>
        </p:spPr>
      </p:pic>
      <p:sp>
        <p:nvSpPr>
          <p:cNvPr id="18" name="矩形 17">
            <a:extLst>
              <a:ext uri="{FF2B5EF4-FFF2-40B4-BE49-F238E27FC236}">
                <a16:creationId xmlns:a16="http://schemas.microsoft.com/office/drawing/2014/main" id="{AD1DA440-6DE1-424B-BEAE-DE10865B7D05}"/>
              </a:ext>
            </a:extLst>
          </p:cNvPr>
          <p:cNvSpPr/>
          <p:nvPr/>
        </p:nvSpPr>
        <p:spPr>
          <a:xfrm>
            <a:off x="0" y="651587"/>
            <a:ext cx="12192000" cy="1877437"/>
          </a:xfrm>
          <a:prstGeom prst="rect">
            <a:avLst/>
          </a:prstGeom>
        </p:spPr>
        <p:txBody>
          <a:bodyPr wrap="square">
            <a:spAutoFit/>
          </a:bodyPr>
          <a:lstStyle/>
          <a:p>
            <a:pPr lvl="0" algn="ctr" eaLnBrk="1" fontAlgn="auto" hangingPunct="1">
              <a:spcBef>
                <a:spcPts val="0"/>
              </a:spcBef>
              <a:spcAft>
                <a:spcPts val="0"/>
              </a:spcAft>
              <a:defRPr/>
            </a:pPr>
            <a:r>
              <a:rPr lang="zh-CN" altLang="en-US" sz="4000" b="1" kern="0" dirty="0">
                <a:solidFill>
                  <a:schemeClr val="accent1"/>
                </a:solidFill>
                <a:latin typeface="微软雅黑" panose="020B0503020204020204" pitchFamily="34" charset="-122"/>
                <a:ea typeface="微软雅黑" panose="020B0503020204020204" pitchFamily="34" charset="-122"/>
              </a:rPr>
              <a:t>融合 ∙ 协作 </a:t>
            </a:r>
            <a:r>
              <a:rPr kumimoji="0" lang="zh-CN" altLang="en-US" sz="4000" b="1" kern="0" dirty="0">
                <a:solidFill>
                  <a:schemeClr val="accent1"/>
                </a:solidFill>
                <a:latin typeface="微软雅黑" panose="020B0503020204020204" pitchFamily="34" charset="-122"/>
                <a:ea typeface="微软雅黑" panose="020B0503020204020204" pitchFamily="34" charset="-122"/>
              </a:rPr>
              <a:t>∙ 共赢</a:t>
            </a:r>
            <a:endParaRPr kumimoji="0" lang="zh-CN" altLang="en-US" sz="3600" b="1" i="0" u="none" strike="noStrike" kern="0" normalizeH="0" baseline="0" noProof="0" dirty="0">
              <a:solidFill>
                <a:schemeClr val="accent1"/>
              </a:solidFill>
              <a:uLnTx/>
              <a:uFillTx/>
              <a:latin typeface="微软雅黑" panose="020B0503020204020204" pitchFamily="34" charset="-122"/>
              <a:ea typeface="微软雅黑" panose="020B0503020204020204" pitchFamily="34" charset="-122"/>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200" i="0" u="none" strike="noStrike" kern="0" normalizeH="0" baseline="0" noProof="0" dirty="0">
                <a:solidFill>
                  <a:schemeClr val="accent1"/>
                </a:solidFill>
                <a:uLnTx/>
                <a:uFillTx/>
                <a:latin typeface="微软雅黑" panose="020B0503020204020204" pitchFamily="34" charset="-122"/>
                <a:ea typeface="微软雅黑" panose="020B0503020204020204" pitchFamily="34" charset="-122"/>
              </a:rPr>
              <a:t>共同把握工业互联网的历史机遇</a:t>
            </a:r>
            <a:endParaRPr kumimoji="0" lang="zh-CN" altLang="en-US" sz="3200" kern="0" dirty="0">
              <a:solidFill>
                <a:schemeClr val="accent1"/>
              </a:solidFill>
              <a:latin typeface="微软雅黑" panose="020B0503020204020204" pitchFamily="34" charset="-122"/>
              <a:ea typeface="微软雅黑" panose="020B0503020204020204" pitchFamily="34" charset="-122"/>
            </a:endParaRPr>
          </a:p>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4400" i="0" u="none" strike="noStrike" kern="0" normalizeH="0" baseline="0" noProof="0" dirty="0">
              <a:solidFill>
                <a:schemeClr val="accent1"/>
              </a:solidFill>
              <a:uLnTx/>
              <a:uFillTx/>
              <a:latin typeface="微软雅黑" panose="020B0503020204020204" pitchFamily="34" charset="-122"/>
              <a:ea typeface="微软雅黑" panose="020B0503020204020204" pitchFamily="34" charset="-122"/>
              <a:cs typeface="+mn-cs"/>
            </a:endParaRPr>
          </a:p>
        </p:txBody>
      </p:sp>
      <p:sp>
        <p:nvSpPr>
          <p:cNvPr id="19" name="矩形 18">
            <a:extLst>
              <a:ext uri="{FF2B5EF4-FFF2-40B4-BE49-F238E27FC236}">
                <a16:creationId xmlns:a16="http://schemas.microsoft.com/office/drawing/2014/main" id="{641698C9-AA8A-AC40-8BA0-33D98C71B63B}"/>
              </a:ext>
            </a:extLst>
          </p:cNvPr>
          <p:cNvSpPr/>
          <p:nvPr/>
        </p:nvSpPr>
        <p:spPr>
          <a:xfrm>
            <a:off x="3951510" y="5124641"/>
            <a:ext cx="4408164" cy="369332"/>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联盟网址：</a:t>
            </a:r>
            <a:r>
              <a:rPr kumimoji="0" lang="en-US" altLang="zh-CN" sz="180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http://www.aii-alliance.org/</a:t>
            </a:r>
            <a:endParaRPr kumimoji="0" lang="zh-CN" altLang="en-US" sz="180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sp>
        <p:nvSpPr>
          <p:cNvPr id="20" name="矩形 19">
            <a:extLst>
              <a:ext uri="{FF2B5EF4-FFF2-40B4-BE49-F238E27FC236}">
                <a16:creationId xmlns:a16="http://schemas.microsoft.com/office/drawing/2014/main" id="{57016D11-9B75-9F45-AC02-CE34BC4E63C8}"/>
              </a:ext>
            </a:extLst>
          </p:cNvPr>
          <p:cNvSpPr/>
          <p:nvPr/>
        </p:nvSpPr>
        <p:spPr>
          <a:xfrm>
            <a:off x="2851201" y="5503694"/>
            <a:ext cx="6489595" cy="369332"/>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联盟邮箱：</a:t>
            </a:r>
            <a:r>
              <a:rPr kumimoji="0" lang="en-US" altLang="zh-CN" sz="180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aii@caict.ac.cn</a:t>
            </a:r>
            <a:endParaRPr kumimoji="0" lang="zh-CN" altLang="en-US" sz="180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sp>
        <p:nvSpPr>
          <p:cNvPr id="35" name="矩形 34">
            <a:extLst>
              <a:ext uri="{FF2B5EF4-FFF2-40B4-BE49-F238E27FC236}">
                <a16:creationId xmlns:a16="http://schemas.microsoft.com/office/drawing/2014/main" id="{D50CF93E-4F75-3A49-9515-7241D5F5DF96}"/>
              </a:ext>
            </a:extLst>
          </p:cNvPr>
          <p:cNvSpPr/>
          <p:nvPr/>
        </p:nvSpPr>
        <p:spPr>
          <a:xfrm>
            <a:off x="2851202" y="4752009"/>
            <a:ext cx="6489595" cy="369332"/>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i="0" u="none" strike="noStrike" kern="1200" cap="none" spc="0" normalizeH="0" baseline="0" noProof="0" dirty="0">
                <a:ln>
                  <a:noFill/>
                </a:ln>
                <a:solidFill>
                  <a:schemeClr val="accent4"/>
                </a:solidFill>
                <a:effectLst/>
                <a:uLnTx/>
                <a:uFillTx/>
                <a:latin typeface="微软雅黑" panose="020B0503020204020204" pitchFamily="34" charset="-122"/>
                <a:ea typeface="微软雅黑" panose="020B0503020204020204" pitchFamily="34" charset="-122"/>
                <a:cs typeface="+mn-cs"/>
              </a:rPr>
              <a:t>联盟公众号：工业互联网产业联盟</a:t>
            </a:r>
          </a:p>
        </p:txBody>
      </p:sp>
      <p:pic>
        <p:nvPicPr>
          <p:cNvPr id="37" name="图片 36">
            <a:extLst>
              <a:ext uri="{FF2B5EF4-FFF2-40B4-BE49-F238E27FC236}">
                <a16:creationId xmlns:a16="http://schemas.microsoft.com/office/drawing/2014/main" id="{0DB89796-1E0B-0343-B53A-55469871792E}"/>
              </a:ext>
            </a:extLst>
          </p:cNvPr>
          <p:cNvPicPr>
            <a:picLocks noChangeAspect="1"/>
          </p:cNvPicPr>
          <p:nvPr/>
        </p:nvPicPr>
        <p:blipFill>
          <a:blip r:embed="rId3" cstate="email"/>
          <a:stretch>
            <a:fillRect/>
          </a:stretch>
        </p:blipFill>
        <p:spPr>
          <a:xfrm>
            <a:off x="5074967" y="2487731"/>
            <a:ext cx="2042061" cy="2014534"/>
          </a:xfrm>
          <a:prstGeom prst="rect">
            <a:avLst/>
          </a:prstGeom>
        </p:spPr>
      </p:pic>
    </p:spTree>
    <p:extLst>
      <p:ext uri="{BB962C8B-B14F-4D97-AF65-F5344CB8AC3E}">
        <p14:creationId xmlns:p14="http://schemas.microsoft.com/office/powerpoint/2010/main" val="97958462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M_UNIT_TABLE_BEAUTIFY" val="smartTable{852235eb-2051-42d2-9d18-49b5cd20b173}"/>
  <p:tag name="TABLE_ENDDRAG_ORIGIN_RECT" val="880*178"/>
  <p:tag name="TABLE_ENDDRAG_RECT" val="36*151*880*178"/>
</p:tagLst>
</file>

<file path=ppt/tags/tag2.xml><?xml version="1.0" encoding="utf-8"?>
<p:tagLst xmlns:a="http://schemas.openxmlformats.org/drawingml/2006/main" xmlns:r="http://schemas.openxmlformats.org/officeDocument/2006/relationships" xmlns:p="http://schemas.openxmlformats.org/presentationml/2006/main">
  <p:tag name="ISLIDE.ICON" val="#393627;"/>
</p:tagLst>
</file>

<file path=ppt/tags/tag3.xml><?xml version="1.0" encoding="utf-8"?>
<p:tagLst xmlns:a="http://schemas.openxmlformats.org/drawingml/2006/main" xmlns:r="http://schemas.openxmlformats.org/officeDocument/2006/relationships" xmlns:p="http://schemas.openxmlformats.org/presentationml/2006/main">
  <p:tag name="KSO_WM_UNIT_TABLE_BEAUTIFY" val="smartTable{852235eb-2051-42d2-9d18-49b5cd20b173}"/>
  <p:tag name="TABLE_ENDDRAG_ORIGIN_RECT" val="880*178"/>
  <p:tag name="TABLE_ENDDRAG_RECT" val="36*151*880*178"/>
</p:tagLst>
</file>

<file path=ppt/tags/tag4.xml><?xml version="1.0" encoding="utf-8"?>
<p:tagLst xmlns:a="http://schemas.openxmlformats.org/drawingml/2006/main" xmlns:r="http://schemas.openxmlformats.org/officeDocument/2006/relationships" xmlns:p="http://schemas.openxmlformats.org/presentationml/2006/main">
  <p:tag name="KSO_WM_UNIT_TABLE_BEAUTIFY" val="smartTable{852235eb-2051-42d2-9d18-49b5cd20b173}"/>
  <p:tag name="TABLE_ENDDRAG_ORIGIN_RECT" val="880*178"/>
  <p:tag name="TABLE_ENDDRAG_RECT" val="36*151*880*178"/>
</p:tagLst>
</file>

<file path=ppt/theme/theme1.xml><?xml version="1.0" encoding="utf-8"?>
<a:theme xmlns:a="http://schemas.openxmlformats.org/drawingml/2006/main" name="1_Office 主题​​">
  <a:themeElements>
    <a:clrScheme name="自定义 3">
      <a:dk1>
        <a:srgbClr val="232326"/>
      </a:dk1>
      <a:lt1>
        <a:srgbClr val="FFFFFF"/>
      </a:lt1>
      <a:dk2>
        <a:srgbClr val="071342"/>
      </a:dk2>
      <a:lt2>
        <a:srgbClr val="ACCBF9"/>
      </a:lt2>
      <a:accent1>
        <a:srgbClr val="303E82"/>
      </a:accent1>
      <a:accent2>
        <a:srgbClr val="269A53"/>
      </a:accent2>
      <a:accent3>
        <a:srgbClr val="297FD5"/>
      </a:accent3>
      <a:accent4>
        <a:srgbClr val="CAA875"/>
      </a:accent4>
      <a:accent5>
        <a:srgbClr val="436E9A"/>
      </a:accent5>
      <a:accent6>
        <a:srgbClr val="A78F99"/>
      </a:accent6>
      <a:hlink>
        <a:srgbClr val="E7D61A"/>
      </a:hlink>
      <a:folHlink>
        <a:srgbClr val="7D92C4"/>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27592</TotalTime>
  <Words>1291</Words>
  <Application>Microsoft Office PowerPoint</Application>
  <PresentationFormat>宽屏</PresentationFormat>
  <Paragraphs>136</Paragraphs>
  <Slides>9</Slides>
  <Notes>2</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9</vt:i4>
      </vt:variant>
    </vt:vector>
  </HeadingPairs>
  <TitlesOfParts>
    <vt:vector size="18" baseType="lpstr">
      <vt:lpstr>Microsoft YaHei Light</vt:lpstr>
      <vt:lpstr>等线</vt:lpstr>
      <vt:lpstr>等线 Light</vt:lpstr>
      <vt:lpstr>Microsoft YaHei</vt:lpstr>
      <vt:lpstr>Microsoft YaHei</vt:lpstr>
      <vt:lpstr>Arial</vt:lpstr>
      <vt:lpstr>Times New Roman</vt:lpstr>
      <vt:lpstr>Wingdings</vt:lpstr>
      <vt:lpstr>1_Office 主题​​</vt:lpstr>
      <vt:lpstr>PowerPoint 演示文稿</vt:lpstr>
      <vt:lpstr>PowerPoint 演示文稿</vt:lpstr>
      <vt:lpstr>PowerPoint 演示文稿</vt:lpstr>
      <vt:lpstr>PowerPoint 演示文稿</vt:lpstr>
      <vt:lpstr>案例：微智造助力转型企业释放“升规潜能”</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王雨晨</dc:creator>
  <cp:lastModifiedBy>DELL</cp:lastModifiedBy>
  <cp:revision>379</cp:revision>
  <dcterms:created xsi:type="dcterms:W3CDTF">2020-06-22T09:38:05Z</dcterms:created>
  <dcterms:modified xsi:type="dcterms:W3CDTF">2023-04-12T06:50:53Z</dcterms:modified>
</cp:coreProperties>
</file>