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4886" r:id="rId2"/>
    <p:sldMasterId id="2147485130" r:id="rId3"/>
    <p:sldMasterId id="2147485208" r:id="rId4"/>
  </p:sldMasterIdLst>
  <p:notesMasterIdLst>
    <p:notesMasterId r:id="rId17"/>
  </p:notesMasterIdLst>
  <p:sldIdLst>
    <p:sldId id="2924" r:id="rId5"/>
    <p:sldId id="3161" r:id="rId6"/>
    <p:sldId id="3162" r:id="rId7"/>
    <p:sldId id="3168" r:id="rId8"/>
    <p:sldId id="3165" r:id="rId9"/>
    <p:sldId id="3173" r:id="rId10"/>
    <p:sldId id="3169" r:id="rId11"/>
    <p:sldId id="3170" r:id="rId12"/>
    <p:sldId id="3166" r:id="rId13"/>
    <p:sldId id="3167" r:id="rId14"/>
    <p:sldId id="3172" r:id="rId15"/>
    <p:sldId id="3114" r:id="rId16"/>
  </p:sldIdLst>
  <p:sldSz cx="12192000" cy="6858000"/>
  <p:notesSz cx="6797675" cy="987425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tx1"/>
        </a:solidFill>
        <a:latin typeface="Tahoma" pitchFamily="34" charset="0"/>
        <a:ea typeface="黑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3366FF"/>
    <a:srgbClr val="0000FF"/>
    <a:srgbClr val="0066FF"/>
    <a:srgbClr val="33CCCC"/>
    <a:srgbClr val="CCFFFF"/>
    <a:srgbClr val="CCECFF"/>
    <a:srgbClr val="66CCFF"/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7" autoAdjust="0"/>
    <p:restoredTop sz="94523" autoAdjust="0"/>
  </p:normalViewPr>
  <p:slideViewPr>
    <p:cSldViewPr>
      <p:cViewPr varScale="1">
        <p:scale>
          <a:sx n="124" d="100"/>
          <a:sy n="124" d="100"/>
        </p:scale>
        <p:origin x="126" y="162"/>
      </p:cViewPr>
      <p:guideLst/>
    </p:cSldViewPr>
  </p:slideViewPr>
  <p:outlineViewPr>
    <p:cViewPr>
      <p:scale>
        <a:sx n="33" d="100"/>
        <a:sy n="33" d="100"/>
      </p:scale>
      <p:origin x="0" y="15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41363"/>
            <a:ext cx="65786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2FBFD54-0C40-4251-B6D7-4B6BEEF6332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613635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/>
              <a:pPr>
                <a:defRPr/>
              </a:pPr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86954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09538" y="741363"/>
            <a:ext cx="6578600" cy="37020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FBFD54-0C40-4251-B6D7-4B6BEEF63325}" type="slidenum">
              <a:rPr lang="en-US" altLang="zh-CN" smtClean="0">
                <a:solidFill>
                  <a:srgbClr val="000000"/>
                </a:solidFill>
              </a:rPr>
              <a:pPr>
                <a:defRPr/>
              </a:pPr>
              <a:t>12</a:t>
            </a:fld>
            <a:endParaRPr lang="en-US" altLang="zh-CN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240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19EE0C4C-1884-4D72-A7A3-400ED6F434B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4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5" name="矩形 12"/>
          <p:cNvSpPr>
            <a:spLocks noChangeArrowheads="1"/>
          </p:cNvSpPr>
          <p:nvPr userDrawn="1"/>
        </p:nvSpPr>
        <p:spPr bwMode="auto">
          <a:xfrm>
            <a:off x="787400" y="981075"/>
            <a:ext cx="11404600" cy="107950"/>
          </a:xfrm>
          <a:prstGeom prst="rect">
            <a:avLst/>
          </a:prstGeom>
          <a:solidFill>
            <a:srgbClr val="94B6D2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6" name="矩形 16"/>
          <p:cNvSpPr>
            <a:spLocks noChangeArrowheads="1"/>
          </p:cNvSpPr>
          <p:nvPr userDrawn="1"/>
        </p:nvSpPr>
        <p:spPr bwMode="auto">
          <a:xfrm>
            <a:off x="-19050" y="990600"/>
            <a:ext cx="711201" cy="107950"/>
          </a:xfrm>
          <a:prstGeom prst="rect">
            <a:avLst/>
          </a:prstGeom>
          <a:solidFill>
            <a:srgbClr val="DD8047"/>
          </a:solidFill>
          <a:ln w="9525">
            <a:noFill/>
            <a:bevel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zh-CN" sz="3200">
              <a:solidFill>
                <a:srgbClr val="FFFFFF"/>
              </a:solidFill>
              <a:latin typeface="Tw Cen MT" pitchFamily="34" charset="0"/>
              <a:sym typeface="Tw Cen MT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="1">
                <a:latin typeface="微软雅黑" pitchFamily="34" charset="-122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13232697"/>
      </p:ext>
    </p:extLst>
  </p:cSld>
  <p:clrMapOvr>
    <a:masterClrMapping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33418" y="0"/>
            <a:ext cx="3058583" cy="6858000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-48684" y="0"/>
            <a:ext cx="8978902" cy="68580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48683" y="0"/>
            <a:ext cx="12240684" cy="9080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94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20800" y="1828800"/>
            <a:ext cx="103632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9994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320800" y="6248400"/>
            <a:ext cx="25400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572000" y="6248400"/>
            <a:ext cx="3860800" cy="457200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9144001" y="6248400"/>
            <a:ext cx="2540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solidFill>
                  <a:schemeClr val="bg2"/>
                </a:solidFill>
                <a:ea typeface="+mn-ea"/>
              </a:defRPr>
            </a:lvl1pPr>
          </a:lstStyle>
          <a:p>
            <a:pPr>
              <a:defRPr/>
            </a:pPr>
            <a:fld id="{ED67AF0A-73B7-48FB-A923-AE2D9B97969F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182100" y="-26988"/>
            <a:ext cx="3058584" cy="68849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1" y="-26988"/>
            <a:ext cx="8978900" cy="68849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508001" y="1295400"/>
            <a:ext cx="11176000" cy="5562600"/>
          </a:xfrm>
        </p:spPr>
        <p:txBody>
          <a:bodyPr/>
          <a:lstStyle/>
          <a:p>
            <a:pPr lvl="0"/>
            <a:r>
              <a:rPr lang="zh-CN" altLang="en-US" noProof="0"/>
              <a:t>单击图标添加表格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7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129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80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295400"/>
            <a:ext cx="54864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72465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5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5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7704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1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2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449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5146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0209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7783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9843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0890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501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1" y="274640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025BA-C356-4466-9989-60C9065E478C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2700C-AFAE-4D5C-A42D-413A5002E1B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051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7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6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  <p:transition spd="slow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F0FAAD27-69BC-4F71-88D2-1EAE59AB4FB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308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29" r:id="rId1"/>
    <p:sldLayoutId id="2147485107" r:id="rId2"/>
    <p:sldLayoutId id="2147485108" r:id="rId3"/>
    <p:sldLayoutId id="2147485109" r:id="rId4"/>
    <p:sldLayoutId id="2147485110" r:id="rId5"/>
    <p:sldLayoutId id="2147485111" r:id="rId6"/>
    <p:sldLayoutId id="2147485112" r:id="rId7"/>
    <p:sldLayoutId id="2147485113" r:id="rId8"/>
    <p:sldLayoutId id="2147485114" r:id="rId9"/>
    <p:sldLayoutId id="2147485115" r:id="rId10"/>
    <p:sldLayoutId id="2147485116" r:id="rId11"/>
    <p:sldLayoutId id="2147485232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-48683" y="0"/>
            <a:ext cx="12240684" cy="90805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>
              <a:solidFill>
                <a:srgbClr val="000000"/>
              </a:solidFill>
              <a:latin typeface="Arial" charset="0"/>
              <a:ea typeface="华文细黑" pitchFamily="2" charset="-122"/>
            </a:endParaRPr>
          </a:p>
        </p:txBody>
      </p:sp>
      <p:sp>
        <p:nvSpPr>
          <p:cNvPr id="4099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-48683" y="0"/>
            <a:ext cx="12240684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10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FFFFFF"/>
                </a:solidFill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ADF2BE4B-DC3A-41BA-8618-D4AA61013564}" type="slidenum">
              <a:rPr lang="en-US" altLang="zh-CN" sz="1400">
                <a:solidFill>
                  <a:srgbClr val="3333CC"/>
                </a:solidFill>
                <a:latin typeface="黑体" pitchFamily="2" charset="-122"/>
                <a:ea typeface="华文细黑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>
              <a:solidFill>
                <a:srgbClr val="3333CC"/>
              </a:solidFill>
              <a:latin typeface="黑体" pitchFamily="2" charset="-122"/>
              <a:ea typeface="华文细黑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17" r:id="rId1"/>
    <p:sldLayoutId id="2147485118" r:id="rId2"/>
    <p:sldLayoutId id="2147485119" r:id="rId3"/>
    <p:sldLayoutId id="2147485120" r:id="rId4"/>
    <p:sldLayoutId id="2147485121" r:id="rId5"/>
    <p:sldLayoutId id="2147485122" r:id="rId6"/>
    <p:sldLayoutId id="2147485123" r:id="rId7"/>
    <p:sldLayoutId id="2147485124" r:id="rId8"/>
    <p:sldLayoutId id="2147485125" r:id="rId9"/>
    <p:sldLayoutId id="2147485126" r:id="rId10"/>
    <p:sldLayoutId id="2147485127" r:id="rId11"/>
    <p:sldLayoutId id="2147485128" r:id="rId12"/>
  </p:sldLayoutIdLst>
  <p:transition spd="slow"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1" y="1295400"/>
            <a:ext cx="11176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9984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70400" y="64008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000">
                <a:solidFill>
                  <a:schemeClr val="bg1"/>
                </a:solidFill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98406" name="Rectangle 6"/>
          <p:cNvSpPr>
            <a:spLocks noChangeArrowheads="1"/>
          </p:cNvSpPr>
          <p:nvPr/>
        </p:nvSpPr>
        <p:spPr bwMode="auto">
          <a:xfrm>
            <a:off x="1" y="1"/>
            <a:ext cx="12192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998407" name="Text Box 7"/>
          <p:cNvSpPr txBox="1">
            <a:spLocks noChangeArrowheads="1"/>
          </p:cNvSpPr>
          <p:nvPr/>
        </p:nvSpPr>
        <p:spPr bwMode="auto">
          <a:xfrm>
            <a:off x="11582400" y="6583363"/>
            <a:ext cx="609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fld id="{69E1EDB7-1DB3-4A2C-9B9A-7CB6E168067E}" type="slidenum">
              <a:rPr lang="en-US" altLang="zh-CN" sz="1400" b="1">
                <a:solidFill>
                  <a:schemeClr val="folHlink"/>
                </a:solidFill>
                <a:latin typeface="黑体" pitchFamily="2" charset="-122"/>
              </a:rPr>
              <a:pPr algn="ctr">
                <a:spcBef>
                  <a:spcPct val="50000"/>
                </a:spcBef>
                <a:defRPr/>
              </a:pPr>
              <a:t>‹#›</a:t>
            </a:fld>
            <a:endParaRPr lang="en-US" altLang="zh-CN" sz="1400" b="1">
              <a:solidFill>
                <a:schemeClr val="folHlink"/>
              </a:solidFill>
              <a:latin typeface="黑体" pitchFamily="2" charset="-122"/>
            </a:endParaRPr>
          </a:p>
        </p:txBody>
      </p:sp>
      <p:sp>
        <p:nvSpPr>
          <p:cNvPr id="998410" name="Rectangle 10"/>
          <p:cNvSpPr>
            <a:spLocks noChangeArrowheads="1"/>
          </p:cNvSpPr>
          <p:nvPr/>
        </p:nvSpPr>
        <p:spPr bwMode="auto">
          <a:xfrm>
            <a:off x="1" y="-26988"/>
            <a:ext cx="12192000" cy="935038"/>
          </a:xfrm>
          <a:prstGeom prst="rect">
            <a:avLst/>
          </a:prstGeom>
          <a:solidFill>
            <a:srgbClr val="003399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zh-CN" altLang="en-US" sz="3200"/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" y="-26988"/>
            <a:ext cx="12240684" cy="908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131" r:id="rId1"/>
    <p:sldLayoutId id="2147485132" r:id="rId2"/>
    <p:sldLayoutId id="2147485133" r:id="rId3"/>
    <p:sldLayoutId id="2147485134" r:id="rId4"/>
    <p:sldLayoutId id="2147485135" r:id="rId5"/>
    <p:sldLayoutId id="2147485136" r:id="rId6"/>
    <p:sldLayoutId id="2147485137" r:id="rId7"/>
    <p:sldLayoutId id="2147485138" r:id="rId8"/>
    <p:sldLayoutId id="2147485139" r:id="rId9"/>
    <p:sldLayoutId id="2147485140" r:id="rId10"/>
    <p:sldLayoutId id="2147485141" r:id="rId11"/>
    <p:sldLayoutId id="2147485142" r:id="rId12"/>
    <p:sldLayoutId id="2147485143" r:id="rId13"/>
    <p:sldLayoutId id="2147485144" r:id="rId14"/>
  </p:sldLayoutIdLst>
  <p:transition spd="slow" advClick="0"/>
  <p:txStyles>
    <p:titleStyle>
      <a:lvl1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3600" b="1">
          <a:solidFill>
            <a:schemeClr val="bg1"/>
          </a:solidFill>
          <a:latin typeface="Times New Roman" pitchFamily="18" charset="0"/>
          <a:ea typeface="黑体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6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3200" b="1">
          <a:solidFill>
            <a:srgbClr val="000099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8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rgbClr val="000099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92025BA-C356-4466-9989-60C9065E478C}" type="datetimeFigureOut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2024/5/16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1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F12700C-AFAE-4D5C-A42D-413A5002E1BC}" type="slidenum">
              <a:rPr kumimoji="0"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 panose="02010600030101010101" pitchFamily="2" charset="-122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kumimoji="0" lang="zh-CN" altLang="en-US">
              <a:solidFill>
                <a:prstClr val="black">
                  <a:tint val="75000"/>
                </a:prstClr>
              </a:solidFill>
              <a:latin typeface="Calibri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7023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9" r:id="rId1"/>
    <p:sldLayoutId id="2147485210" r:id="rId2"/>
    <p:sldLayoutId id="2147485211" r:id="rId3"/>
    <p:sldLayoutId id="2147485212" r:id="rId4"/>
    <p:sldLayoutId id="2147485213" r:id="rId5"/>
    <p:sldLayoutId id="2147485214" r:id="rId6"/>
    <p:sldLayoutId id="2147485215" r:id="rId7"/>
    <p:sldLayoutId id="2147485216" r:id="rId8"/>
    <p:sldLayoutId id="2147485217" r:id="rId9"/>
    <p:sldLayoutId id="2147485218" r:id="rId10"/>
    <p:sldLayoutId id="21474852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 txBox="1">
            <a:spLocks noChangeArrowheads="1"/>
          </p:cNvSpPr>
          <p:nvPr/>
        </p:nvSpPr>
        <p:spPr>
          <a:xfrm>
            <a:off x="0" y="5589240"/>
            <a:ext cx="12192000" cy="886470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800" b="1" i="0" u="none" strike="noStrike" kern="0" cap="none" spc="0" normalizeH="0" baseline="0">
                <a:ln>
                  <a:noFill/>
                </a:ln>
                <a:solidFill>
                  <a:srgbClr val="002776"/>
                </a:solidFill>
                <a:effectLst/>
                <a:uLnTx/>
                <a:uFillTx/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2024</a:t>
            </a: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X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endParaRPr lang="zh-CN" altLang="en-US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924944"/>
            <a:ext cx="121920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应用案例申请</a:t>
            </a:r>
            <a:r>
              <a:rPr lang="en-US" altLang="zh-CN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—</a:t>
            </a: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答辩模板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j-cs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312955"/>
            <a:ext cx="5188903" cy="1434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531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、关键软硬件及系统的技术来源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请以表格的方式逐项列出软硬件的型号及提供商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540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如果有，可列出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60236776"/>
      </p:ext>
    </p:extLst>
  </p:cSld>
  <p:clrMapOvr>
    <a:masterClrMapping/>
  </p:clrMapOvr>
  <p:transition spd="slow" advClick="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38771" y="2996952"/>
            <a:ext cx="11651592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zh-CN" altLang="en-US" sz="4400" b="1" kern="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谢谢！！</a:t>
            </a:r>
            <a:endParaRPr lang="en-US" altLang="zh-CN" sz="1000" b="1" kern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007" y="-51410"/>
            <a:ext cx="6093574" cy="1684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95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案例概况</a:t>
            </a:r>
          </a:p>
        </p:txBody>
      </p:sp>
      <p:sp>
        <p:nvSpPr>
          <p:cNvPr id="8" name="内容占位符 2"/>
          <p:cNvSpPr txBox="1">
            <a:spLocks/>
          </p:cNvSpPr>
          <p:nvPr/>
        </p:nvSpPr>
        <p:spPr bwMode="auto">
          <a:xfrm>
            <a:off x="191345" y="980728"/>
            <a:ext cx="3816424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>
            <a:lvl1pPr marL="342803" indent="-34280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90000"/>
              </a:buClr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739" indent="-285669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›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2676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FrutigerNext LT Medium" pitchFamily="34" charset="0"/>
              <a:buChar char="»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59974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6817" indent="-22853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  <a:lvl6pPr marL="251388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97095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3428028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3885099" indent="-228535" algn="l" rtl="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~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070" lvl="1" indent="0">
              <a:lnSpc>
                <a:spcPct val="150000"/>
              </a:lnSpc>
              <a:buNone/>
            </a:pPr>
            <a:endParaRPr lang="en-US" altLang="zh-CN" sz="1400" b="0" kern="0" dirty="0"/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应用案例名称：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案例方向：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 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申请企业：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汇报日期：</a:t>
            </a:r>
            <a:r>
              <a:rPr lang="en-US" altLang="zh-CN" b="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1400" b="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endParaRPr lang="en-US" altLang="zh-CN" sz="1600" kern="0" dirty="0"/>
          </a:p>
          <a:p>
            <a:pPr lvl="1">
              <a:lnSpc>
                <a:spcPct val="150000"/>
              </a:lnSpc>
            </a:pPr>
            <a:endParaRPr lang="zh-CN" altLang="en-US" sz="1400" b="0" kern="0" dirty="0"/>
          </a:p>
        </p:txBody>
      </p:sp>
      <p:sp>
        <p:nvSpPr>
          <p:cNvPr id="3" name="矩形 2"/>
          <p:cNvSpPr/>
          <p:nvPr/>
        </p:nvSpPr>
        <p:spPr>
          <a:xfrm>
            <a:off x="5087888" y="2636912"/>
            <a:ext cx="609600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4" tIns="45707" rIns="91414" bIns="45707" numCol="1" anchor="t" anchorCtr="0" compatLnSpc="1">
            <a:prstTxWarp prst="textNoShape">
              <a:avLst/>
            </a:prstTxWarp>
          </a:bodyPr>
          <a:lstStyle/>
          <a:p>
            <a:pPr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</a:pPr>
            <a:r>
              <a:rPr lang="zh-CN" altLang="en-US" sz="2000" b="1" kern="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案例可选方向</a:t>
            </a:r>
            <a:r>
              <a:rPr lang="zh-CN" altLang="en-US" sz="2000" b="1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endParaRPr lang="en-US" altLang="zh-CN" sz="2000" b="1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、基于新型工业网络的多源异构数据采集和处理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、基于工业互联网平台的业务优化和模式创新</a:t>
            </a:r>
            <a:endParaRPr lang="en-US" altLang="zh-CN" sz="20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803" indent="-342803" eaLnBrk="0" hangingPunct="0">
              <a:lnSpc>
                <a:spcPct val="150000"/>
              </a:lnSpc>
              <a:spcBef>
                <a:spcPct val="20000"/>
              </a:spcBef>
              <a:buClr>
                <a:srgbClr val="990000"/>
              </a:buClr>
              <a:buChar char="•"/>
            </a:pPr>
            <a:r>
              <a:rPr lang="en-US" altLang="zh-CN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0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、基于工业互联网安全的一体化防护体系建设</a:t>
            </a: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应用案例申请</a:t>
            </a:r>
            <a:r>
              <a:rPr lang="en-US" altLang="zh-CN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答辩提纲</a:t>
            </a:r>
            <a:endParaRPr lang="zh-CN" altLang="en-US" sz="2800" dirty="0"/>
          </a:p>
        </p:txBody>
      </p:sp>
      <p:sp>
        <p:nvSpPr>
          <p:cNvPr id="3" name="文本框 2"/>
          <p:cNvSpPr txBox="1"/>
          <p:nvPr/>
        </p:nvSpPr>
        <p:spPr>
          <a:xfrm>
            <a:off x="767408" y="1197845"/>
            <a:ext cx="9392315" cy="44935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一、申请企业情况（简要概述，尽量精简）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二、项目实施方案（突出网络、平台或安全中某一个或多个应用方向）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三、项目应用效果（突出创新性、可量化成果）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四、项目先进性和可复制推广性（商业模式与技术方面先进性）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五、核心技术和系统的安全可靠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20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六、存在问题及希望联盟给予的支持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一、申请企业情况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63352" y="1268760"/>
            <a:ext cx="11017224" cy="11757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、简要介绍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企业属于什么行业，做什么产品，进行了哪些创新（列举一两个即可）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366706"/>
      </p:ext>
    </p:extLst>
  </p:cSld>
  <p:clrMapOvr>
    <a:masterClrMapping/>
  </p:clrMapOvr>
  <p:transition spd="slow" advClick="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980728"/>
            <a:ext cx="113772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、总体方案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项目目标、总体技术方案与架构，与联盟体系架构的对应关系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、网络架构方案和应用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如整体互联互通网络架构、现场设备和系统的网络连接方案、企业管理网络架构、各部分采用的具体网络技术等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400" dirty="0"/>
              <a:t>  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如何基于新型工业网络的多源异构数据采集和处理，运用工业无线、智能网关、边缘计算、标识解析等技术实现多源异构数据采集、集成、分析和反馈控制。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、平台架构方案和应用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如整体架构，利用公有云、混合云或私有云，包括如何采集数据、如何实现数据集成、如何进行数据存储与管理、如何开展数据建模分析、如何利用平台实现业务优化和模式创新等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a)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业务优化主要方向：生产和工艺流程优化、产品全生命周期优化、供应链协同优化等。</a:t>
            </a: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r>
              <a:rPr lang="en-US" altLang="zh-CN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b)  </a:t>
            </a:r>
            <a:r>
              <a:rPr lang="zh-CN" altLang="en-US" sz="2200" b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模式创新主要方向：个性化定制、网络化协同制造、产品远程运维、供应链金融等。</a:t>
            </a:r>
          </a:p>
          <a:p>
            <a:pPr marL="457070" lvl="1" indent="0">
              <a:lnSpc>
                <a:spcPct val="150000"/>
              </a:lnSpc>
              <a:buClr>
                <a:schemeClr val="tx2"/>
              </a:buClr>
              <a:buNone/>
            </a:pPr>
            <a:endParaRPr lang="en-US" altLang="zh-CN" sz="2200" b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b="0" dirty="0"/>
          </a:p>
        </p:txBody>
      </p:sp>
    </p:spTree>
    <p:extLst>
      <p:ext uri="{BB962C8B-B14F-4D97-AF65-F5344CB8AC3E}">
        <p14:creationId xmlns:p14="http://schemas.microsoft.com/office/powerpoint/2010/main" val="3519781843"/>
      </p:ext>
    </p:extLst>
  </p:cSld>
  <p:clrMapOvr>
    <a:masterClrMapping/>
  </p:clrMapOvr>
  <p:transition spd="slow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二、项目实施方案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68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、工业互联网安全方案和应用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整体安全架构、采用的安全技术手段和策略等，如何运用安全解决方案实现设备安全、控制安全、网络安全、平台安全和数据安全等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7560432"/>
      </p:ext>
    </p:extLst>
  </p:cSld>
  <p:clrMapOvr>
    <a:masterClrMapping/>
  </p:clrMapOvr>
  <p:transition spd="slow" advClick="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三、项目应用效果</a:t>
            </a:r>
            <a:endParaRPr lang="zh-CN" altLang="en-US" sz="2800" dirty="0"/>
          </a:p>
        </p:txBody>
      </p:sp>
      <p:sp>
        <p:nvSpPr>
          <p:cNvPr id="5" name="文本框 4"/>
          <p:cNvSpPr txBox="1"/>
          <p:nvPr/>
        </p:nvSpPr>
        <p:spPr>
          <a:xfrm>
            <a:off x="263352" y="1268760"/>
            <a:ext cx="11017224" cy="1115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、项目实施后为企业带来哪些方面提升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包括经营效益、成本、质量、产品上市周期、能耗等方面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3697423"/>
      </p:ext>
    </p:extLst>
  </p:cSld>
  <p:clrMapOvr>
    <a:masterClrMapping/>
  </p:clrMapOvr>
  <p:transition spd="slow" advClick="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1" y="-26988"/>
            <a:ext cx="12240684" cy="908051"/>
          </a:xfrm>
        </p:spPr>
        <p:txBody>
          <a:bodyPr/>
          <a:lstStyle/>
          <a:p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四、项目先进性和可复制推广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263352" y="1268760"/>
            <a:ext cx="11017224" cy="2326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、商业模式先进性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、技术方面先进性（总结几点）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、可复制推广性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42739" lvl="1" indent="-285669" eaLnBrk="0" hangingPunct="0">
              <a:lnSpc>
                <a:spcPct val="150000"/>
              </a:lnSpc>
              <a:spcBef>
                <a:spcPct val="20000"/>
              </a:spcBef>
              <a:buClr>
                <a:schemeClr val="tx2"/>
              </a:buClr>
            </a:pPr>
            <a:r>
              <a:rPr lang="en-US" altLang="zh-CN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2200" kern="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哪些行业或哪些环节可进行复制推广</a:t>
            </a:r>
            <a:endParaRPr lang="en-US" altLang="zh-CN" sz="2200" kern="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3393175"/>
      </p:ext>
    </p:extLst>
  </p:cSld>
  <p:clrMapOvr>
    <a:masterClrMapping/>
  </p:clrMapOvr>
  <p:transition spd="slow" advClick="0"/>
</p:sld>
</file>

<file path=ppt/theme/theme1.xml><?xml version="1.0" encoding="utf-8"?>
<a:theme xmlns:a="http://schemas.openxmlformats.org/drawingml/2006/main" name="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FF"/>
        </a:solidFill>
      </a:spPr>
      <a:bodyPr vert="eaVert" wrap="square">
        <a:spAutoFit/>
      </a:bodyPr>
      <a:lstStyle>
        <a:defPPr algn="ctr">
          <a:lnSpc>
            <a:spcPct val="150000"/>
          </a:lnSpc>
          <a:defRPr sz="1800" b="1" dirty="0">
            <a:solidFill>
              <a:srgbClr val="FFFFFF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分课题六：建设电信强国科技发展战略和策略专题研究－科技委汇报简化版">
  <a:themeElements>
    <a:clrScheme name="分课题六：建设电信强国科技发展战略和策略专题研究－科技委汇报简化版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分课题六：建设电信强国科技发展战略和策略专题研究－科技委汇报简化版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分课题六：建设电信强国科技发展战略和策略专题研究－科技委汇报简化版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分课题六：建设电信强国科技发展战略和策略专题研究－科技委汇报简化版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1">
  <a:themeElements>
    <a:clrScheme name="1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">
      <a:majorFont>
        <a:latin typeface="Times New Roman"/>
        <a:ea typeface="黑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9CCFF"/>
        </a:solidFill>
        <a:ln w="952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  <a:scene3d>
          <a:camera prst="legacyObliqueTopRight"/>
          <a:lightRig rig="legacyFlat3" dir="b"/>
        </a:scene3d>
        <a:sp3d extrusionH="430200" prstMaterial="legacyMatte">
          <a:bevelT w="13500" h="13500" prst="angle"/>
          <a:bevelB w="13500" h="13500" prst="angle"/>
          <a:extrusionClr>
            <a:srgbClr val="99CCFF"/>
          </a:extrusionClr>
        </a:sp3d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黑体" pitchFamily="2" charset="-122"/>
          </a:defRPr>
        </a:defPPr>
      </a:lstStyle>
    </a:lnDef>
  </a:objectDefaults>
  <a:extraClrSchemeLst>
    <a:extraClrScheme>
      <a:clrScheme name="1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70486</TotalTime>
  <Words>531</Words>
  <Application>Microsoft Office PowerPoint</Application>
  <PresentationFormat>宽屏</PresentationFormat>
  <Paragraphs>56</Paragraphs>
  <Slides>12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12</vt:i4>
      </vt:variant>
    </vt:vector>
  </HeadingPairs>
  <TitlesOfParts>
    <vt:vector size="26" baseType="lpstr">
      <vt:lpstr>黑体</vt:lpstr>
      <vt:lpstr>华文细黑</vt:lpstr>
      <vt:lpstr>宋体</vt:lpstr>
      <vt:lpstr>微软雅黑</vt:lpstr>
      <vt:lpstr>Arial</vt:lpstr>
      <vt:lpstr>Calibri</vt:lpstr>
      <vt:lpstr>Tahoma</vt:lpstr>
      <vt:lpstr>Times New Roman</vt:lpstr>
      <vt:lpstr>Tw Cen MT</vt:lpstr>
      <vt:lpstr>Wingdings</vt:lpstr>
      <vt:lpstr>1</vt:lpstr>
      <vt:lpstr>1_分课题六：建设电信强国科技发展战略和策略专题研究－科技委汇报简化版</vt:lpstr>
      <vt:lpstr>1_1</vt:lpstr>
      <vt:lpstr>1_Office 主题</vt:lpstr>
      <vt:lpstr>PowerPoint 演示文稿</vt:lpstr>
      <vt:lpstr>应用案例申请—案例概况</vt:lpstr>
      <vt:lpstr>应用案例申请——答辩提纲</vt:lpstr>
      <vt:lpstr>一、申请企业情况</vt:lpstr>
      <vt:lpstr>二、项目实施方案</vt:lpstr>
      <vt:lpstr>二、项目实施方案</vt:lpstr>
      <vt:lpstr>二、项目实施方案</vt:lpstr>
      <vt:lpstr>三、项目应用效果</vt:lpstr>
      <vt:lpstr>四、项目先进性和可复制推广</vt:lpstr>
      <vt:lpstr>五、核心技术和系统的安全可靠</vt:lpstr>
      <vt:lpstr>六、存在问题及希望联盟给予的支持</vt:lpstr>
      <vt:lpstr>PowerPoint 演示文稿</vt:lpstr>
    </vt:vector>
  </TitlesOfParts>
  <Company>信息产业部电信研究院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信息技术</dc:title>
  <dc:creator>yuxh</dc:creator>
  <cp:lastModifiedBy>任勇强</cp:lastModifiedBy>
  <cp:revision>2961</cp:revision>
  <dcterms:created xsi:type="dcterms:W3CDTF">2005-01-25T06:31:39Z</dcterms:created>
  <dcterms:modified xsi:type="dcterms:W3CDTF">2024-05-16T05:58:42Z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(3)Skdc+6m2xvHYqDb18cOEpm4y7b4QuRxF0YDnMmSYlxMarP70s81pYh5qGca0U7u/INwH9AO8
rrL+fD+ErbIZ4Wi9iN/c04bAI/7B43OuOHqUpogWOdbDRjVjO4B+X9fSmkhR5TEAllULBQRg
c4BzPAgdEUz7HdpERCmZXsWgyzH/zU1umDB9SMvsth6Bsbbq7cowGnc7urfHo9D/Ih8QInmd
C/u4ok9ss2g4FnkF6t</vt:lpwstr>
  </property>
  <property fmtid="{D5CDD505-2E9C-101B-9397-08002B2CF9AE}" pid="3" name="_2015_ms_pID_7253431">
    <vt:lpwstr>GjWAT/2NVjKbTJWwxWuT88E+0c5pF1L6wMsa+CRY/0ucJpmHn680PW
Vm7Su5SiI3i2cLPkWWWk6vtS3uDmA113uPlyPTyb8riXqPiDSaNC6IhQC88Xvh8O1ZQyq2MS
h1fC724TSlhmxtCM4d1zKqNwpiUVlKi5GKS18n5/L9xntU1kEqx/Vw2WQENbBELpScMcahF8
eDJDxxJCRVljWpp5dprpXZclK7NwvE4mbvUa</vt:lpwstr>
  </property>
  <property fmtid="{D5CDD505-2E9C-101B-9397-08002B2CF9AE}" pid="4" name="_2015_ms_pID_7253432">
    <vt:lpwstr>vzjqLPAAfDJ6LlcjVimMeOuqhzNGvzGD0LwI
o+uNboHPfaRAg9nid1nYXLLKlCYOvA==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1472735251</vt:lpwstr>
  </property>
</Properties>
</file>